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5143500" cx="9144000"/>
  <p:notesSz cx="6858000" cy="9144000"/>
  <p:embeddedFontLst>
    <p:embeddedFont>
      <p:font typeface="Raleway"/>
      <p:regular r:id="rId16"/>
      <p:bold r:id="rId17"/>
      <p:italic r:id="rId18"/>
      <p:boldItalic r:id="rId19"/>
    </p:embeddedFont>
    <p:embeddedFont>
      <p:font typeface="Raleway ExtraBold"/>
      <p:bold r:id="rId20"/>
      <p:boldItalic r:id="rId21"/>
    </p:embeddedFont>
    <p:embeddedFont>
      <p:font typeface="Lato"/>
      <p:regular r:id="rId22"/>
      <p:bold r:id="rId23"/>
      <p:italic r:id="rId24"/>
      <p:boldItalic r:id="rId25"/>
    </p:embeddedFont>
    <p:embeddedFont>
      <p:font typeface="Lato Black"/>
      <p:bold r:id="rId26"/>
      <p:boldItalic r:id="rId27"/>
    </p:embeddedFont>
    <p:embeddedFont>
      <p:font typeface="Helvetica Neue"/>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BEF2341-9841-4DC8-A3CA-B24C8540CAAB}">
  <a:tblStyle styleId="{9BEF2341-9841-4DC8-A3CA-B24C8540CAA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ExtraBold-bold.fntdata"/><Relationship Id="rId22" Type="http://schemas.openxmlformats.org/officeDocument/2006/relationships/font" Target="fonts/Lato-regular.fntdata"/><Relationship Id="rId21" Type="http://schemas.openxmlformats.org/officeDocument/2006/relationships/font" Target="fonts/RalewayExtraBold-boldItalic.fntdata"/><Relationship Id="rId24" Type="http://schemas.openxmlformats.org/officeDocument/2006/relationships/font" Target="fonts/Lato-italic.fntdata"/><Relationship Id="rId23" Type="http://schemas.openxmlformats.org/officeDocument/2006/relationships/font" Target="fonts/Lato-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atoBlack-bold.fntdata"/><Relationship Id="rId25" Type="http://schemas.openxmlformats.org/officeDocument/2006/relationships/font" Target="fonts/Lato-boldItalic.fntdata"/><Relationship Id="rId28" Type="http://schemas.openxmlformats.org/officeDocument/2006/relationships/font" Target="fonts/HelveticaNeue-regular.fntdata"/><Relationship Id="rId27" Type="http://schemas.openxmlformats.org/officeDocument/2006/relationships/font" Target="fonts/LatoBlack-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HelveticaNeue-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HelveticaNeue-boldItalic.fntdata"/><Relationship Id="rId30" Type="http://schemas.openxmlformats.org/officeDocument/2006/relationships/font" Target="fonts/HelveticaNeue-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Raleway-bold.fntdata"/><Relationship Id="rId16" Type="http://schemas.openxmlformats.org/officeDocument/2006/relationships/font" Target="fonts/Raleway-regular.fntdata"/><Relationship Id="rId19" Type="http://schemas.openxmlformats.org/officeDocument/2006/relationships/font" Target="fonts/Raleway-boldItalic.fntdata"/><Relationship Id="rId18" Type="http://schemas.openxmlformats.org/officeDocument/2006/relationships/font" Target="fonts/Raleway-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13e5ad4de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13e5ad4de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13e5ad4de6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13e5ad4de6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13e5ad4de6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13e5ad4de6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13e5ad4de6_1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13e5ad4de6_1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15031b23c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15031b23c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STILL IMAGE VERSION FOR PDF</a:t>
            </a:r>
            <a:endParaRPr b="1" sz="15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f603df865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f603df865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13e5ad4de6_1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13e5ad4de6_1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13e5ad4de6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13e5ad4de6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_3">
  <p:cSld name="TITLE_AND_TWO_COLUMNS_3">
    <p:bg>
      <p:bgPr>
        <a:solidFill>
          <a:srgbClr val="EDF3F7"/>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a:blip r:embed="rId2">
            <a:alphaModFix/>
          </a:blip>
          <a:stretch>
            <a:fillRect/>
          </a:stretch>
        </p:blipFill>
        <p:spPr>
          <a:xfrm>
            <a:off x="8016275" y="438875"/>
            <a:ext cx="899124" cy="326350"/>
          </a:xfrm>
          <a:prstGeom prst="rect">
            <a:avLst/>
          </a:prstGeom>
          <a:noFill/>
          <a:ln>
            <a:noFill/>
          </a:ln>
        </p:spPr>
      </p:pic>
      <p:sp>
        <p:nvSpPr>
          <p:cNvPr id="52" name="Google Shape;52;p13"/>
          <p:cNvSpPr txBox="1"/>
          <p:nvPr/>
        </p:nvSpPr>
        <p:spPr>
          <a:xfrm>
            <a:off x="6023400" y="4690675"/>
            <a:ext cx="2892000" cy="292500"/>
          </a:xfrm>
          <a:prstGeom prst="rect">
            <a:avLst/>
          </a:prstGeom>
          <a:noFill/>
          <a:ln>
            <a:noFill/>
          </a:ln>
        </p:spPr>
        <p:txBody>
          <a:bodyPr anchorCtr="0" anchor="t" bIns="91425" lIns="114300" spcFirstLastPara="1" rIns="91425" wrap="square" tIns="91425">
            <a:spAutoFit/>
          </a:bodyPr>
          <a:lstStyle/>
          <a:p>
            <a:pPr indent="0" lvl="0" marL="0" rtl="0" algn="r">
              <a:spcBef>
                <a:spcPts val="0"/>
              </a:spcBef>
              <a:spcAft>
                <a:spcPts val="0"/>
              </a:spcAft>
              <a:buNone/>
            </a:pPr>
            <a:r>
              <a:rPr lang="en" sz="700">
                <a:solidFill>
                  <a:srgbClr val="8D939A"/>
                </a:solidFill>
                <a:latin typeface="Lato"/>
                <a:ea typeface="Lato"/>
                <a:cs typeface="Lato"/>
                <a:sym typeface="Lato"/>
              </a:rPr>
              <a:t>  </a:t>
            </a:r>
            <a:fld id="{00000000-1234-1234-1234-123412341234}" type="slidenum">
              <a:rPr lang="en" sz="700">
                <a:solidFill>
                  <a:srgbClr val="8D939A"/>
                </a:solidFill>
                <a:latin typeface="Raleway"/>
                <a:ea typeface="Raleway"/>
                <a:cs typeface="Raleway"/>
                <a:sym typeface="Raleway"/>
              </a:rPr>
              <a:t>‹#›</a:t>
            </a:fld>
            <a:endParaRPr sz="700">
              <a:solidFill>
                <a:srgbClr val="8D939A"/>
              </a:solidFill>
              <a:latin typeface="Lato"/>
              <a:ea typeface="Lato"/>
              <a:cs typeface="Lato"/>
              <a:sym typeface="Lato"/>
            </a:endParaRPr>
          </a:p>
        </p:txBody>
      </p:sp>
      <p:sp>
        <p:nvSpPr>
          <p:cNvPr id="53" name="Google Shape;53;p13"/>
          <p:cNvSpPr txBox="1"/>
          <p:nvPr/>
        </p:nvSpPr>
        <p:spPr>
          <a:xfrm>
            <a:off x="228600" y="4690675"/>
            <a:ext cx="2892000" cy="292500"/>
          </a:xfrm>
          <a:prstGeom prst="rect">
            <a:avLst/>
          </a:prstGeom>
          <a:noFill/>
          <a:ln>
            <a:noFill/>
          </a:ln>
        </p:spPr>
        <p:txBody>
          <a:bodyPr anchorCtr="0" anchor="t" bIns="91425" lIns="114300" spcFirstLastPara="1" rIns="91425" wrap="square" tIns="91425">
            <a:spAutoFit/>
          </a:bodyPr>
          <a:lstStyle/>
          <a:p>
            <a:pPr indent="0" lvl="0" marL="0" rtl="0" algn="l">
              <a:spcBef>
                <a:spcPts val="0"/>
              </a:spcBef>
              <a:spcAft>
                <a:spcPts val="0"/>
              </a:spcAft>
              <a:buNone/>
            </a:pPr>
            <a:r>
              <a:rPr b="1" lang="en" sz="700">
                <a:solidFill>
                  <a:srgbClr val="8D939A"/>
                </a:solidFill>
                <a:latin typeface="Lato"/>
                <a:ea typeface="Lato"/>
                <a:cs typeface="Lato"/>
                <a:sym typeface="Lato"/>
              </a:rPr>
              <a:t>Confidential and Proprietary  </a:t>
            </a:r>
            <a:endParaRPr sz="700">
              <a:solidFill>
                <a:srgbClr val="8D939A"/>
              </a:solidFill>
              <a:latin typeface="Lato"/>
              <a:ea typeface="Lato"/>
              <a:cs typeface="Lato"/>
              <a:sym typeface="Lato"/>
            </a:endParaRPr>
          </a:p>
        </p:txBody>
      </p:sp>
    </p:spTree>
  </p:cSld>
  <p:clrMapOvr>
    <a:masterClrMapping/>
  </p:clrMapOvr>
  <p:extLst>
    <p:ext uri="{DCECCB84-F9BA-43D5-87BE-67443E8EF086}">
      <p15:sldGuideLst>
        <p15:guide id="1" orient="horz" pos="144">
          <p15:clr>
            <a:srgbClr val="FA7B17"/>
          </p15:clr>
        </p15:guide>
        <p15:guide id="2" pos="5616">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25.jpg"/><Relationship Id="rId5" Type="http://schemas.openxmlformats.org/officeDocument/2006/relationships/image" Target="../media/image9.png"/><Relationship Id="rId6"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www.insiderintelligence.com/insights/digital-grocery-industry/"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8.png"/><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hyperlink" Target="https://podcasts.apple.com/us/podcast/kara-rousseau-of-walmart-connect-on-organic/id1533192188?i=1000556940677" TargetMode="External"/><Relationship Id="rId7" Type="http://schemas.openxmlformats.org/officeDocument/2006/relationships/hyperlink" Target="https://podcasts.apple.com/us/podcast/denise-woodward-of-partake-foods-explains-how-to/id1533192188?i=100059847186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19.png"/><Relationship Id="rId6" Type="http://schemas.openxmlformats.org/officeDocument/2006/relationships/image" Target="../media/image14.png"/><Relationship Id="rId7" Type="http://schemas.openxmlformats.org/officeDocument/2006/relationships/image" Target="../media/image23.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mikmak.com/case-studies/sabra" TargetMode="External"/><Relationship Id="rId4" Type="http://schemas.openxmlformats.org/officeDocument/2006/relationships/image" Target="../media/image6.png"/><Relationship Id="rId9" Type="http://schemas.openxmlformats.org/officeDocument/2006/relationships/image" Target="../media/image17.png"/><Relationship Id="rId5" Type="http://schemas.openxmlformats.org/officeDocument/2006/relationships/image" Target="../media/image28.png"/><Relationship Id="rId6" Type="http://schemas.openxmlformats.org/officeDocument/2006/relationships/hyperlink" Target="https://www.mikmak.com/case-studies/sabra" TargetMode="External"/><Relationship Id="rId7" Type="http://schemas.openxmlformats.org/officeDocument/2006/relationships/hyperlink" Target="https://www.mikmak.com/case-studies/sabra" TargetMode="External"/><Relationship Id="rId8" Type="http://schemas.openxmlformats.org/officeDocument/2006/relationships/hyperlink" Target="https://www.mikmak.com/case-studies/sabra"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www.mikmak.com/schedule-a-demo"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0" Type="http://schemas.openxmlformats.org/officeDocument/2006/relationships/image" Target="../media/image18.pn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podcasts.apple.com/us/podcast/walmarts-whitney-cooper-on-driving-innovation-and/id1533192188?i=1000512998389" TargetMode="External"/><Relationship Id="rId4" Type="http://schemas.openxmlformats.org/officeDocument/2006/relationships/hyperlink" Target="https://podcasts.apple.com/ng/podcast/mondelezs-jie-cheng-on-different-ecommerce-adoption/id1533192188?i=1000536622540" TargetMode="External"/><Relationship Id="rId9" Type="http://schemas.openxmlformats.org/officeDocument/2006/relationships/image" Target="../media/image16.png"/><Relationship Id="rId5" Type="http://schemas.openxmlformats.org/officeDocument/2006/relationships/hyperlink" Target="https://podcasts.apple.com/us/podcast/sargentos-chris-houser-on-the-evolution-of/id1533192188?i=1000534600377" TargetMode="External"/><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hyperlink" Target="mailto:marketing@mikmak.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4A49"/>
        </a:solidFill>
      </p:bgPr>
    </p:bg>
    <p:spTree>
      <p:nvGrpSpPr>
        <p:cNvPr id="57" name="Shape 57"/>
        <p:cNvGrpSpPr/>
        <p:nvPr/>
      </p:nvGrpSpPr>
      <p:grpSpPr>
        <a:xfrm>
          <a:off x="0" y="0"/>
          <a:ext cx="0" cy="0"/>
          <a:chOff x="0" y="0"/>
          <a:chExt cx="0" cy="0"/>
        </a:xfrm>
      </p:grpSpPr>
      <p:sp>
        <p:nvSpPr>
          <p:cNvPr id="58" name="Google Shape;58;p14"/>
          <p:cNvSpPr txBox="1"/>
          <p:nvPr/>
        </p:nvSpPr>
        <p:spPr>
          <a:xfrm>
            <a:off x="506725" y="757025"/>
            <a:ext cx="46506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400">
                <a:solidFill>
                  <a:srgbClr val="FFFFFF"/>
                </a:solidFill>
                <a:latin typeface="Raleway"/>
                <a:ea typeface="Raleway"/>
                <a:cs typeface="Raleway"/>
                <a:sym typeface="Raleway"/>
              </a:rPr>
              <a:t>Grocery eCommerce Benchmarks and Insights</a:t>
            </a:r>
            <a:endParaRPr b="1" sz="3400">
              <a:solidFill>
                <a:srgbClr val="FFFFFF"/>
              </a:solidFill>
              <a:latin typeface="Raleway"/>
              <a:ea typeface="Raleway"/>
              <a:cs typeface="Raleway"/>
              <a:sym typeface="Raleway"/>
            </a:endParaRPr>
          </a:p>
        </p:txBody>
      </p:sp>
      <p:pic>
        <p:nvPicPr>
          <p:cNvPr id="59" name="Google Shape;59;p14"/>
          <p:cNvPicPr preferRelativeResize="0"/>
          <p:nvPr/>
        </p:nvPicPr>
        <p:blipFill rotWithShape="1">
          <a:blip r:embed="rId3">
            <a:alphaModFix/>
          </a:blip>
          <a:srcRect b="0" l="5401" r="0" t="0"/>
          <a:stretch/>
        </p:blipFill>
        <p:spPr>
          <a:xfrm>
            <a:off x="610850" y="3723100"/>
            <a:ext cx="1757126" cy="663375"/>
          </a:xfrm>
          <a:prstGeom prst="rect">
            <a:avLst/>
          </a:prstGeom>
          <a:noFill/>
          <a:ln>
            <a:noFill/>
          </a:ln>
        </p:spPr>
      </p:pic>
      <p:cxnSp>
        <p:nvCxnSpPr>
          <p:cNvPr id="60" name="Google Shape;60;p14"/>
          <p:cNvCxnSpPr/>
          <p:nvPr/>
        </p:nvCxnSpPr>
        <p:spPr>
          <a:xfrm>
            <a:off x="617775" y="3320500"/>
            <a:ext cx="714900" cy="0"/>
          </a:xfrm>
          <a:prstGeom prst="straightConnector1">
            <a:avLst/>
          </a:prstGeom>
          <a:noFill/>
          <a:ln cap="flat" cmpd="sng" w="19050">
            <a:solidFill>
              <a:srgbClr val="FFFFFF"/>
            </a:solidFill>
            <a:prstDash val="solid"/>
            <a:round/>
            <a:headEnd len="med" w="med" type="none"/>
            <a:tailEnd len="med" w="med" type="none"/>
          </a:ln>
        </p:spPr>
      </p:cxnSp>
      <p:sp>
        <p:nvSpPr>
          <p:cNvPr id="61" name="Google Shape;61;p14"/>
          <p:cNvSpPr txBox="1"/>
          <p:nvPr/>
        </p:nvSpPr>
        <p:spPr>
          <a:xfrm>
            <a:off x="506725" y="2511725"/>
            <a:ext cx="4157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FFFFFF"/>
                </a:solidFill>
                <a:latin typeface="Raleway"/>
                <a:ea typeface="Raleway"/>
                <a:cs typeface="Raleway"/>
                <a:sym typeface="Raleway"/>
              </a:rPr>
              <a:t>From the MikMak Shopping Index</a:t>
            </a:r>
            <a:endParaRPr sz="1800">
              <a:solidFill>
                <a:srgbClr val="FFFFFF"/>
              </a:solidFill>
              <a:latin typeface="Raleway"/>
              <a:ea typeface="Raleway"/>
              <a:cs typeface="Raleway"/>
              <a:sym typeface="Raleway"/>
            </a:endParaRPr>
          </a:p>
        </p:txBody>
      </p:sp>
      <p:pic>
        <p:nvPicPr>
          <p:cNvPr id="62" name="Google Shape;62;p14"/>
          <p:cNvPicPr preferRelativeResize="0"/>
          <p:nvPr/>
        </p:nvPicPr>
        <p:blipFill rotWithShape="1">
          <a:blip r:embed="rId4">
            <a:alphaModFix/>
          </a:blip>
          <a:srcRect b="0" l="48363" r="5091" t="0"/>
          <a:stretch/>
        </p:blipFill>
        <p:spPr>
          <a:xfrm>
            <a:off x="5552150" y="0"/>
            <a:ext cx="3591849" cy="5143497"/>
          </a:xfrm>
          <a:prstGeom prst="rect">
            <a:avLst/>
          </a:prstGeom>
          <a:noFill/>
          <a:ln>
            <a:noFill/>
          </a:ln>
        </p:spPr>
      </p:pic>
      <p:sp>
        <p:nvSpPr>
          <p:cNvPr id="63" name="Google Shape;63;p14"/>
          <p:cNvSpPr/>
          <p:nvPr/>
        </p:nvSpPr>
        <p:spPr>
          <a:xfrm>
            <a:off x="4709225" y="2882738"/>
            <a:ext cx="1532400" cy="537600"/>
          </a:xfrm>
          <a:prstGeom prst="roundRect">
            <a:avLst>
              <a:gd fmla="val 50000" name="adj"/>
            </a:avLst>
          </a:prstGeom>
          <a:solidFill>
            <a:schemeClr val="lt1"/>
          </a:solidFill>
          <a:ln>
            <a:noFill/>
          </a:ln>
          <a:effectLst>
            <a:outerShdw blurRad="42863" rotWithShape="0" algn="bl" dir="5400000" dist="19050">
              <a:srgbClr val="000000">
                <a:alpha val="2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5429950" y="0"/>
            <a:ext cx="1578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5" name="Google Shape;65;p14"/>
          <p:cNvGrpSpPr/>
          <p:nvPr/>
        </p:nvGrpSpPr>
        <p:grpSpPr>
          <a:xfrm>
            <a:off x="3849590" y="3689063"/>
            <a:ext cx="1885870" cy="821700"/>
            <a:chOff x="3375840" y="3650850"/>
            <a:chExt cx="1885870" cy="821700"/>
          </a:xfrm>
        </p:grpSpPr>
        <p:sp>
          <p:nvSpPr>
            <p:cNvPr id="66" name="Google Shape;66;p14"/>
            <p:cNvSpPr/>
            <p:nvPr/>
          </p:nvSpPr>
          <p:spPr>
            <a:xfrm>
              <a:off x="3427150" y="3650850"/>
              <a:ext cx="1834500" cy="821700"/>
            </a:xfrm>
            <a:prstGeom prst="roundRect">
              <a:avLst>
                <a:gd fmla="val 5717" name="adj"/>
              </a:avLst>
            </a:prstGeom>
            <a:solidFill>
              <a:srgbClr val="FFFFFF"/>
            </a:solidFill>
            <a:ln>
              <a:noFill/>
            </a:ln>
            <a:effectLst>
              <a:outerShdw blurRad="28575" rotWithShape="0" algn="bl" dir="2820000" dist="47625">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 name="Google Shape;67;p14"/>
            <p:cNvGrpSpPr/>
            <p:nvPr/>
          </p:nvGrpSpPr>
          <p:grpSpPr>
            <a:xfrm>
              <a:off x="3375840" y="3684890"/>
              <a:ext cx="1885870" cy="753595"/>
              <a:chOff x="4381140" y="3407675"/>
              <a:chExt cx="2354100" cy="931745"/>
            </a:xfrm>
          </p:grpSpPr>
          <p:sp>
            <p:nvSpPr>
              <p:cNvPr id="68" name="Google Shape;68;p14"/>
              <p:cNvSpPr txBox="1"/>
              <p:nvPr/>
            </p:nvSpPr>
            <p:spPr>
              <a:xfrm>
                <a:off x="4528989" y="3559120"/>
                <a:ext cx="1266900" cy="78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rgbClr val="084A49"/>
                    </a:solidFill>
                    <a:latin typeface="Raleway"/>
                    <a:ea typeface="Raleway"/>
                    <a:cs typeface="Raleway"/>
                    <a:sym typeface="Raleway"/>
                  </a:rPr>
                  <a:t>3.7%</a:t>
                </a:r>
                <a:r>
                  <a:rPr b="1" lang="en" sz="2900">
                    <a:solidFill>
                      <a:srgbClr val="3D3970"/>
                    </a:solidFill>
                    <a:latin typeface="Raleway"/>
                    <a:ea typeface="Raleway"/>
                    <a:cs typeface="Raleway"/>
                    <a:sym typeface="Raleway"/>
                  </a:rPr>
                  <a:t> </a:t>
                </a:r>
                <a:endParaRPr sz="500">
                  <a:solidFill>
                    <a:srgbClr val="3D3970"/>
                  </a:solidFill>
                  <a:latin typeface="Lato"/>
                  <a:ea typeface="Lato"/>
                  <a:cs typeface="Lato"/>
                  <a:sym typeface="Lato"/>
                </a:endParaRPr>
              </a:p>
            </p:txBody>
          </p:sp>
          <p:sp>
            <p:nvSpPr>
              <p:cNvPr id="69" name="Google Shape;69;p14"/>
              <p:cNvSpPr txBox="1"/>
              <p:nvPr/>
            </p:nvSpPr>
            <p:spPr>
              <a:xfrm>
                <a:off x="4381140" y="3407675"/>
                <a:ext cx="23541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latin typeface="Raleway"/>
                    <a:ea typeface="Raleway"/>
                    <a:cs typeface="Raleway"/>
                    <a:sym typeface="Raleway"/>
                  </a:rPr>
                  <a:t>Category Benchmark</a:t>
                </a:r>
                <a:endParaRPr b="1" sz="1000">
                  <a:latin typeface="Raleway"/>
                  <a:ea typeface="Raleway"/>
                  <a:cs typeface="Raleway"/>
                  <a:sym typeface="Raleway"/>
                </a:endParaRPr>
              </a:p>
            </p:txBody>
          </p:sp>
          <p:sp>
            <p:nvSpPr>
              <p:cNvPr id="70" name="Google Shape;70;p14"/>
              <p:cNvSpPr txBox="1"/>
              <p:nvPr/>
            </p:nvSpPr>
            <p:spPr>
              <a:xfrm>
                <a:off x="5579411" y="3720822"/>
                <a:ext cx="1070100" cy="60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rgbClr val="000000"/>
                    </a:solidFill>
                    <a:latin typeface="Lato"/>
                    <a:ea typeface="Lato"/>
                    <a:cs typeface="Lato"/>
                    <a:sym typeface="Lato"/>
                  </a:rPr>
                  <a:t>Purchase </a:t>
                </a:r>
                <a:endParaRPr sz="1000">
                  <a:solidFill>
                    <a:srgbClr val="000000"/>
                  </a:solidFill>
                  <a:latin typeface="Lato"/>
                  <a:ea typeface="Lato"/>
                  <a:cs typeface="Lato"/>
                  <a:sym typeface="Lato"/>
                </a:endParaRPr>
              </a:p>
              <a:p>
                <a:pPr indent="0" lvl="0" marL="0" rtl="0" algn="l">
                  <a:spcBef>
                    <a:spcPts val="0"/>
                  </a:spcBef>
                  <a:spcAft>
                    <a:spcPts val="0"/>
                  </a:spcAft>
                  <a:buNone/>
                </a:pPr>
                <a:r>
                  <a:rPr lang="en" sz="1000">
                    <a:solidFill>
                      <a:srgbClr val="000000"/>
                    </a:solidFill>
                    <a:latin typeface="Lato"/>
                    <a:ea typeface="Lato"/>
                    <a:cs typeface="Lato"/>
                    <a:sym typeface="Lato"/>
                  </a:rPr>
                  <a:t>Intent Rate</a:t>
                </a:r>
                <a:endParaRPr sz="1200">
                  <a:solidFill>
                    <a:srgbClr val="000000"/>
                  </a:solidFill>
                </a:endParaRPr>
              </a:p>
            </p:txBody>
          </p:sp>
        </p:grpSp>
      </p:grpSp>
      <p:sp>
        <p:nvSpPr>
          <p:cNvPr id="71" name="Google Shape;71;p14"/>
          <p:cNvSpPr/>
          <p:nvPr/>
        </p:nvSpPr>
        <p:spPr>
          <a:xfrm>
            <a:off x="5940775" y="3578275"/>
            <a:ext cx="2311200" cy="1181700"/>
          </a:xfrm>
          <a:prstGeom prst="roundRect">
            <a:avLst>
              <a:gd fmla="val 5717" name="adj"/>
            </a:avLst>
          </a:prstGeom>
          <a:solidFill>
            <a:srgbClr val="FFFFFF"/>
          </a:solidFill>
          <a:ln>
            <a:noFill/>
          </a:ln>
          <a:effectLst>
            <a:outerShdw blurRad="28575" rotWithShape="0" algn="bl" dir="2820000" dist="47625">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2" name="Google Shape;72;p14"/>
          <p:cNvPicPr preferRelativeResize="0"/>
          <p:nvPr/>
        </p:nvPicPr>
        <p:blipFill>
          <a:blip r:embed="rId5">
            <a:alphaModFix/>
          </a:blip>
          <a:stretch>
            <a:fillRect/>
          </a:stretch>
        </p:blipFill>
        <p:spPr>
          <a:xfrm>
            <a:off x="4894374" y="2998825"/>
            <a:ext cx="1162100" cy="305450"/>
          </a:xfrm>
          <a:prstGeom prst="rect">
            <a:avLst/>
          </a:prstGeom>
          <a:noFill/>
          <a:ln>
            <a:noFill/>
          </a:ln>
        </p:spPr>
      </p:pic>
      <p:pic>
        <p:nvPicPr>
          <p:cNvPr id="73" name="Google Shape;73;p14"/>
          <p:cNvPicPr preferRelativeResize="0"/>
          <p:nvPr/>
        </p:nvPicPr>
        <p:blipFill>
          <a:blip r:embed="rId6">
            <a:alphaModFix/>
          </a:blip>
          <a:stretch>
            <a:fillRect/>
          </a:stretch>
        </p:blipFill>
        <p:spPr>
          <a:xfrm>
            <a:off x="6062575" y="3704310"/>
            <a:ext cx="2067599" cy="92961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nvSpPr>
        <p:spPr>
          <a:xfrm>
            <a:off x="328400" y="837125"/>
            <a:ext cx="6588300" cy="1734600"/>
          </a:xfrm>
          <a:prstGeom prst="rect">
            <a:avLst/>
          </a:prstGeom>
          <a:noFill/>
          <a:ln>
            <a:noFill/>
          </a:ln>
        </p:spPr>
        <p:txBody>
          <a:bodyPr anchorCtr="0" anchor="t" bIns="26775" lIns="26775" spcFirstLastPara="1" rIns="26775" wrap="square" tIns="26775">
            <a:noAutofit/>
          </a:bodyPr>
          <a:lstStyle/>
          <a:p>
            <a:pPr indent="0" lvl="0" marL="0" rtl="0" algn="l">
              <a:spcBef>
                <a:spcPts val="0"/>
              </a:spcBef>
              <a:spcAft>
                <a:spcPts val="0"/>
              </a:spcAft>
              <a:buClr>
                <a:srgbClr val="000000"/>
              </a:buClr>
              <a:buSzPts val="1100"/>
              <a:buFont typeface="Arial"/>
              <a:buNone/>
            </a:pPr>
            <a:r>
              <a:rPr b="1" lang="en" sz="3600">
                <a:latin typeface="Raleway"/>
                <a:ea typeface="Raleway"/>
                <a:cs typeface="Raleway"/>
                <a:sym typeface="Raleway"/>
              </a:rPr>
              <a:t>Consumer preference for Grocery eCommerce has shifted</a:t>
            </a:r>
            <a:endParaRPr b="1" sz="3600">
              <a:latin typeface="Raleway"/>
              <a:ea typeface="Raleway"/>
              <a:cs typeface="Raleway"/>
              <a:sym typeface="Raleway"/>
            </a:endParaRPr>
          </a:p>
        </p:txBody>
      </p:sp>
      <p:sp>
        <p:nvSpPr>
          <p:cNvPr id="79" name="Google Shape;79;p15"/>
          <p:cNvSpPr txBox="1"/>
          <p:nvPr/>
        </p:nvSpPr>
        <p:spPr>
          <a:xfrm>
            <a:off x="328400" y="2882925"/>
            <a:ext cx="1723200" cy="110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200">
                <a:latin typeface="Lato"/>
                <a:ea typeface="Lato"/>
                <a:cs typeface="Lato"/>
                <a:sym typeface="Lato"/>
              </a:rPr>
              <a:t>According to </a:t>
            </a:r>
            <a:r>
              <a:rPr lang="en" sz="1200" u="sng">
                <a:solidFill>
                  <a:schemeClr val="hlink"/>
                </a:solidFill>
                <a:latin typeface="Lato"/>
                <a:ea typeface="Lato"/>
                <a:cs typeface="Lato"/>
                <a:sym typeface="Lato"/>
                <a:hlinkClick r:id="rId3"/>
              </a:rPr>
              <a:t>eMarketer</a:t>
            </a:r>
            <a:r>
              <a:rPr lang="en" sz="1200">
                <a:latin typeface="Lato"/>
                <a:ea typeface="Lato"/>
                <a:cs typeface="Lato"/>
                <a:sym typeface="Lato"/>
              </a:rPr>
              <a:t>, </a:t>
            </a:r>
            <a:r>
              <a:rPr lang="en" sz="1200">
                <a:latin typeface="Lato"/>
                <a:ea typeface="Lato"/>
                <a:cs typeface="Lato"/>
                <a:sym typeface="Lato"/>
              </a:rPr>
              <a:t>Grocery eCommerce will be a $243 billion market in the US by 2025.</a:t>
            </a:r>
            <a:endParaRPr sz="1200">
              <a:latin typeface="Lato"/>
              <a:ea typeface="Lato"/>
              <a:cs typeface="Lato"/>
              <a:sym typeface="Lato"/>
            </a:endParaRPr>
          </a:p>
        </p:txBody>
      </p:sp>
      <p:sp>
        <p:nvSpPr>
          <p:cNvPr id="80" name="Google Shape;80;p15"/>
          <p:cNvSpPr txBox="1"/>
          <p:nvPr/>
        </p:nvSpPr>
        <p:spPr>
          <a:xfrm>
            <a:off x="2351213" y="2882925"/>
            <a:ext cx="1723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200">
                <a:latin typeface="Lato"/>
                <a:ea typeface="Lato"/>
                <a:cs typeface="Lato"/>
                <a:sym typeface="Lato"/>
              </a:rPr>
              <a:t>YouTube surpasses Facebook/Instagram as yielding the highest P</a:t>
            </a:r>
            <a:r>
              <a:rPr lang="en" sz="1200">
                <a:latin typeface="Lato"/>
                <a:ea typeface="Lato"/>
                <a:cs typeface="Lato"/>
                <a:sym typeface="Lato"/>
              </a:rPr>
              <a:t>urchase Intent Rates</a:t>
            </a:r>
            <a:r>
              <a:rPr lang="en" sz="1200">
                <a:latin typeface="Lato"/>
                <a:ea typeface="Lato"/>
                <a:cs typeface="Lato"/>
                <a:sym typeface="Lato"/>
              </a:rPr>
              <a:t> among social channels.</a:t>
            </a:r>
            <a:endParaRPr sz="1200">
              <a:solidFill>
                <a:srgbClr val="000000"/>
              </a:solidFill>
              <a:latin typeface="Lato"/>
              <a:ea typeface="Lato"/>
              <a:cs typeface="Lato"/>
              <a:sym typeface="Lato"/>
            </a:endParaRPr>
          </a:p>
        </p:txBody>
      </p:sp>
      <p:sp>
        <p:nvSpPr>
          <p:cNvPr id="81" name="Google Shape;81;p15"/>
          <p:cNvSpPr txBox="1"/>
          <p:nvPr/>
        </p:nvSpPr>
        <p:spPr>
          <a:xfrm>
            <a:off x="4374025" y="2882925"/>
            <a:ext cx="1723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Lato"/>
                <a:ea typeface="Lato"/>
                <a:cs typeface="Lato"/>
                <a:sym typeface="Lato"/>
              </a:rPr>
              <a:t>Grocery shoppers purchase many items at a time, with an Average Basket Size of 12.4 items.</a:t>
            </a:r>
            <a:endParaRPr sz="1200">
              <a:solidFill>
                <a:srgbClr val="000000"/>
              </a:solidFill>
              <a:latin typeface="Lato"/>
              <a:ea typeface="Lato"/>
              <a:cs typeface="Lato"/>
              <a:sym typeface="Lato"/>
            </a:endParaRPr>
          </a:p>
        </p:txBody>
      </p:sp>
      <p:cxnSp>
        <p:nvCxnSpPr>
          <p:cNvPr id="82" name="Google Shape;82;p15"/>
          <p:cNvCxnSpPr/>
          <p:nvPr/>
        </p:nvCxnSpPr>
        <p:spPr>
          <a:xfrm>
            <a:off x="4224219" y="2882925"/>
            <a:ext cx="0" cy="1086900"/>
          </a:xfrm>
          <a:prstGeom prst="straightConnector1">
            <a:avLst/>
          </a:prstGeom>
          <a:noFill/>
          <a:ln cap="flat" cmpd="sng" w="19050">
            <a:solidFill>
              <a:srgbClr val="000000"/>
            </a:solidFill>
            <a:prstDash val="solid"/>
            <a:round/>
            <a:headEnd len="med" w="med" type="none"/>
            <a:tailEnd len="med" w="med" type="none"/>
          </a:ln>
        </p:spPr>
      </p:cxnSp>
      <p:cxnSp>
        <p:nvCxnSpPr>
          <p:cNvPr id="83" name="Google Shape;83;p15"/>
          <p:cNvCxnSpPr/>
          <p:nvPr/>
        </p:nvCxnSpPr>
        <p:spPr>
          <a:xfrm>
            <a:off x="2201406" y="2882925"/>
            <a:ext cx="0" cy="1086900"/>
          </a:xfrm>
          <a:prstGeom prst="straightConnector1">
            <a:avLst/>
          </a:prstGeom>
          <a:noFill/>
          <a:ln cap="flat" cmpd="sng" w="19050">
            <a:solidFill>
              <a:srgbClr val="000000"/>
            </a:solidFill>
            <a:prstDash val="solid"/>
            <a:round/>
            <a:headEnd len="med" w="med" type="none"/>
            <a:tailEnd len="med" w="med" type="none"/>
          </a:ln>
        </p:spPr>
      </p:cxnSp>
      <p:sp>
        <p:nvSpPr>
          <p:cNvPr id="84" name="Google Shape;84;p15"/>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Grocery eCommerce Benchmarks and Insights</a:t>
            </a:r>
            <a:endParaRPr sz="1000">
              <a:latin typeface="Lato"/>
              <a:ea typeface="Lato"/>
              <a:cs typeface="Lato"/>
              <a:sym typeface="Lato"/>
            </a:endParaRPr>
          </a:p>
        </p:txBody>
      </p:sp>
      <p:cxnSp>
        <p:nvCxnSpPr>
          <p:cNvPr id="85" name="Google Shape;85;p15"/>
          <p:cNvCxnSpPr/>
          <p:nvPr/>
        </p:nvCxnSpPr>
        <p:spPr>
          <a:xfrm>
            <a:off x="396000" y="567300"/>
            <a:ext cx="690300" cy="0"/>
          </a:xfrm>
          <a:prstGeom prst="straightConnector1">
            <a:avLst/>
          </a:prstGeom>
          <a:noFill/>
          <a:ln cap="flat" cmpd="sng" w="19050">
            <a:solidFill>
              <a:srgbClr val="084A49"/>
            </a:solidFill>
            <a:prstDash val="solid"/>
            <a:round/>
            <a:headEnd len="med" w="med" type="none"/>
            <a:tailEnd len="med" w="med" type="none"/>
          </a:ln>
        </p:spPr>
      </p:cxnSp>
      <p:pic>
        <p:nvPicPr>
          <p:cNvPr id="86" name="Google Shape;86;p15"/>
          <p:cNvPicPr preferRelativeResize="0"/>
          <p:nvPr/>
        </p:nvPicPr>
        <p:blipFill rotWithShape="1">
          <a:blip r:embed="rId4">
            <a:alphaModFix/>
          </a:blip>
          <a:srcRect b="1569" l="0" r="0" t="1569"/>
          <a:stretch/>
        </p:blipFill>
        <p:spPr>
          <a:xfrm>
            <a:off x="219925" y="4734475"/>
            <a:ext cx="607350" cy="221775"/>
          </a:xfrm>
          <a:prstGeom prst="rect">
            <a:avLst/>
          </a:prstGeom>
          <a:noFill/>
          <a:ln>
            <a:noFill/>
          </a:ln>
        </p:spPr>
      </p:pic>
      <p:sp>
        <p:nvSpPr>
          <p:cNvPr id="87" name="Google Shape;87;p15"/>
          <p:cNvSpPr/>
          <p:nvPr/>
        </p:nvSpPr>
        <p:spPr>
          <a:xfrm>
            <a:off x="7599725" y="-14400"/>
            <a:ext cx="1587900" cy="5172300"/>
          </a:xfrm>
          <a:prstGeom prst="rect">
            <a:avLst/>
          </a:prstGeom>
          <a:solidFill>
            <a:srgbClr val="084A49"/>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88" name="Google Shape;88;p15"/>
          <p:cNvSpPr/>
          <p:nvPr/>
        </p:nvSpPr>
        <p:spPr>
          <a:xfrm>
            <a:off x="6645600" y="997013"/>
            <a:ext cx="1834500" cy="821700"/>
          </a:xfrm>
          <a:prstGeom prst="roundRect">
            <a:avLst>
              <a:gd fmla="val 5717" name="adj"/>
            </a:avLst>
          </a:prstGeom>
          <a:solidFill>
            <a:srgbClr val="008C8B"/>
          </a:solidFill>
          <a:ln>
            <a:noFill/>
          </a:ln>
          <a:effectLst>
            <a:outerShdw blurRad="28575" rotWithShape="0" algn="bl" dir="2820000" dist="47625">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9" name="Google Shape;89;p15"/>
          <p:cNvGrpSpPr/>
          <p:nvPr/>
        </p:nvGrpSpPr>
        <p:grpSpPr>
          <a:xfrm>
            <a:off x="6594240" y="1031052"/>
            <a:ext cx="1885870" cy="753595"/>
            <a:chOff x="4349091" y="3407675"/>
            <a:chExt cx="2354100" cy="931745"/>
          </a:xfrm>
        </p:grpSpPr>
        <p:sp>
          <p:nvSpPr>
            <p:cNvPr id="90" name="Google Shape;90;p15"/>
            <p:cNvSpPr txBox="1"/>
            <p:nvPr/>
          </p:nvSpPr>
          <p:spPr>
            <a:xfrm>
              <a:off x="4528989" y="3559120"/>
              <a:ext cx="1266900" cy="780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solidFill>
                    <a:schemeClr val="lt1"/>
                  </a:solidFill>
                  <a:latin typeface="Raleway"/>
                  <a:ea typeface="Raleway"/>
                  <a:cs typeface="Raleway"/>
                  <a:sym typeface="Raleway"/>
                </a:rPr>
                <a:t>3.7%</a:t>
              </a:r>
              <a:r>
                <a:rPr b="1" lang="en" sz="2900">
                  <a:solidFill>
                    <a:schemeClr val="lt1"/>
                  </a:solidFill>
                  <a:latin typeface="Raleway"/>
                  <a:ea typeface="Raleway"/>
                  <a:cs typeface="Raleway"/>
                  <a:sym typeface="Raleway"/>
                </a:rPr>
                <a:t> </a:t>
              </a:r>
              <a:endParaRPr sz="500">
                <a:solidFill>
                  <a:schemeClr val="lt1"/>
                </a:solidFill>
                <a:latin typeface="Lato"/>
                <a:ea typeface="Lato"/>
                <a:cs typeface="Lato"/>
                <a:sym typeface="Lato"/>
              </a:endParaRPr>
            </a:p>
          </p:txBody>
        </p:sp>
        <p:sp>
          <p:nvSpPr>
            <p:cNvPr id="91" name="Google Shape;91;p15"/>
            <p:cNvSpPr txBox="1"/>
            <p:nvPr/>
          </p:nvSpPr>
          <p:spPr>
            <a:xfrm>
              <a:off x="4349091" y="3407675"/>
              <a:ext cx="2354100" cy="36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lt1"/>
                  </a:solidFill>
                  <a:latin typeface="Raleway"/>
                  <a:ea typeface="Raleway"/>
                  <a:cs typeface="Raleway"/>
                  <a:sym typeface="Raleway"/>
                </a:rPr>
                <a:t>Category Benchmark</a:t>
              </a:r>
              <a:endParaRPr b="1" sz="1000">
                <a:solidFill>
                  <a:schemeClr val="lt1"/>
                </a:solidFill>
                <a:latin typeface="Raleway"/>
                <a:ea typeface="Raleway"/>
                <a:cs typeface="Raleway"/>
                <a:sym typeface="Raleway"/>
              </a:endParaRPr>
            </a:p>
          </p:txBody>
        </p:sp>
        <p:sp>
          <p:nvSpPr>
            <p:cNvPr id="92" name="Google Shape;92;p15"/>
            <p:cNvSpPr txBox="1"/>
            <p:nvPr/>
          </p:nvSpPr>
          <p:spPr>
            <a:xfrm>
              <a:off x="5579411" y="3720822"/>
              <a:ext cx="1070100" cy="60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Purchase </a:t>
              </a:r>
              <a:endParaRPr sz="1000">
                <a:solidFill>
                  <a:schemeClr val="lt1"/>
                </a:solidFill>
                <a:latin typeface="Lato"/>
                <a:ea typeface="Lato"/>
                <a:cs typeface="Lato"/>
                <a:sym typeface="Lato"/>
              </a:endParaRPr>
            </a:p>
            <a:p>
              <a:pPr indent="0" lvl="0" marL="0" rtl="0" algn="l">
                <a:spcBef>
                  <a:spcPts val="0"/>
                </a:spcBef>
                <a:spcAft>
                  <a:spcPts val="0"/>
                </a:spcAft>
                <a:buNone/>
              </a:pPr>
              <a:r>
                <a:rPr lang="en" sz="1000">
                  <a:solidFill>
                    <a:schemeClr val="lt1"/>
                  </a:solidFill>
                  <a:latin typeface="Lato"/>
                  <a:ea typeface="Lato"/>
                  <a:cs typeface="Lato"/>
                  <a:sym typeface="Lato"/>
                </a:rPr>
                <a:t>Intent Rate</a:t>
              </a:r>
              <a:endParaRPr sz="1200">
                <a:solidFill>
                  <a:schemeClr val="lt1"/>
                </a:solidFil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16"/>
          <p:cNvPicPr preferRelativeResize="0"/>
          <p:nvPr/>
        </p:nvPicPr>
        <p:blipFill rotWithShape="1">
          <a:blip r:embed="rId3">
            <a:alphaModFix/>
          </a:blip>
          <a:srcRect b="9442" l="-948" r="0" t="19403"/>
          <a:stretch/>
        </p:blipFill>
        <p:spPr>
          <a:xfrm>
            <a:off x="4414675" y="-14400"/>
            <a:ext cx="4729324" cy="2221725"/>
          </a:xfrm>
          <a:prstGeom prst="rect">
            <a:avLst/>
          </a:prstGeom>
          <a:noFill/>
          <a:ln>
            <a:noFill/>
          </a:ln>
        </p:spPr>
      </p:pic>
      <p:sp>
        <p:nvSpPr>
          <p:cNvPr id="98" name="Google Shape;98;p16"/>
          <p:cNvSpPr/>
          <p:nvPr/>
        </p:nvSpPr>
        <p:spPr>
          <a:xfrm>
            <a:off x="0" y="-14400"/>
            <a:ext cx="4459200" cy="5172300"/>
          </a:xfrm>
          <a:prstGeom prst="rect">
            <a:avLst/>
          </a:prstGeom>
          <a:solidFill>
            <a:srgbClr val="084A49"/>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99" name="Google Shape;99;p16"/>
          <p:cNvSpPr txBox="1"/>
          <p:nvPr/>
        </p:nvSpPr>
        <p:spPr>
          <a:xfrm>
            <a:off x="304875" y="958938"/>
            <a:ext cx="3756000" cy="10137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2000">
                <a:solidFill>
                  <a:schemeClr val="lt1"/>
                </a:solidFill>
                <a:latin typeface="Raleway"/>
                <a:ea typeface="Raleway"/>
                <a:cs typeface="Raleway"/>
                <a:sym typeface="Raleway"/>
              </a:rPr>
              <a:t>YouTube x Walmart is your channel/retailer mix for Grocery shoppers</a:t>
            </a:r>
            <a:endParaRPr b="1" sz="800">
              <a:solidFill>
                <a:schemeClr val="lt1"/>
              </a:solidFill>
              <a:latin typeface="Lato"/>
              <a:ea typeface="Lato"/>
              <a:cs typeface="Lato"/>
              <a:sym typeface="Lato"/>
            </a:endParaRPr>
          </a:p>
        </p:txBody>
      </p:sp>
      <p:sp>
        <p:nvSpPr>
          <p:cNvPr id="100" name="Google Shape;100;p16"/>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Grocery eCommerce Benchmarks and Insights</a:t>
            </a:r>
            <a:endParaRPr sz="1000">
              <a:solidFill>
                <a:schemeClr val="lt1"/>
              </a:solidFill>
              <a:latin typeface="Lato"/>
              <a:ea typeface="Lato"/>
              <a:cs typeface="Lato"/>
              <a:sym typeface="Lato"/>
            </a:endParaRPr>
          </a:p>
        </p:txBody>
      </p:sp>
      <p:cxnSp>
        <p:nvCxnSpPr>
          <p:cNvPr id="101" name="Google Shape;101;p16"/>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sp>
        <p:nvSpPr>
          <p:cNvPr id="102" name="Google Shape;102;p16"/>
          <p:cNvSpPr txBox="1"/>
          <p:nvPr/>
        </p:nvSpPr>
        <p:spPr>
          <a:xfrm>
            <a:off x="304800" y="1966575"/>
            <a:ext cx="37560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000">
                <a:solidFill>
                  <a:schemeClr val="lt1"/>
                </a:solidFill>
                <a:latin typeface="Lato"/>
                <a:ea typeface="Lato"/>
                <a:cs typeface="Lato"/>
                <a:sym typeface="Lato"/>
              </a:rPr>
              <a:t>Social commerce can help your Grocery brand reach a higher volume of online grocery shoppers. Right now, YouTube has the highest P</a:t>
            </a:r>
            <a:r>
              <a:rPr lang="en" sz="1000">
                <a:solidFill>
                  <a:schemeClr val="lt1"/>
                </a:solidFill>
                <a:latin typeface="Lato"/>
                <a:ea typeface="Lato"/>
                <a:cs typeface="Lato"/>
                <a:sym typeface="Lato"/>
              </a:rPr>
              <a:t>urchase Intent Rate (PI Rate)* </a:t>
            </a:r>
            <a:r>
              <a:rPr lang="en" sz="1000">
                <a:solidFill>
                  <a:schemeClr val="lt1"/>
                </a:solidFill>
                <a:latin typeface="Lato"/>
                <a:ea typeface="Lato"/>
                <a:cs typeface="Lato"/>
                <a:sym typeface="Lato"/>
              </a:rPr>
              <a:t>at 5.2 percent (1.4 x higher than the category benchmark) for Grocery brands, meaning shoppers are most likely to continue to purchase from media displayed on YouTube. YouTube, being the premier platform to host long-form video content, is great to leverage when educating your consumer on your product. Where shoppers might scroll past content they see elsewhere, YouTube requires audience attention for a more sustained period of time.</a:t>
            </a:r>
            <a:endParaRPr sz="1000">
              <a:solidFill>
                <a:schemeClr val="lt1"/>
              </a:solidFill>
              <a:latin typeface="Lato"/>
              <a:ea typeface="Lato"/>
              <a:cs typeface="Lato"/>
              <a:sym typeface="Lato"/>
            </a:endParaRPr>
          </a:p>
        </p:txBody>
      </p:sp>
      <p:pic>
        <p:nvPicPr>
          <p:cNvPr id="103" name="Google Shape;103;p16"/>
          <p:cNvPicPr preferRelativeResize="0"/>
          <p:nvPr/>
        </p:nvPicPr>
        <p:blipFill rotWithShape="1">
          <a:blip r:embed="rId4">
            <a:alphaModFix/>
          </a:blip>
          <a:srcRect b="1569" l="0" r="0" t="1569"/>
          <a:stretch/>
        </p:blipFill>
        <p:spPr>
          <a:xfrm>
            <a:off x="219925" y="4734475"/>
            <a:ext cx="607350" cy="221775"/>
          </a:xfrm>
          <a:prstGeom prst="rect">
            <a:avLst/>
          </a:prstGeom>
          <a:noFill/>
          <a:ln>
            <a:noFill/>
          </a:ln>
        </p:spPr>
      </p:pic>
      <p:grpSp>
        <p:nvGrpSpPr>
          <p:cNvPr id="104" name="Google Shape;104;p16"/>
          <p:cNvGrpSpPr/>
          <p:nvPr/>
        </p:nvGrpSpPr>
        <p:grpSpPr>
          <a:xfrm>
            <a:off x="5019375" y="2764575"/>
            <a:ext cx="3756000" cy="1754700"/>
            <a:chOff x="4936075" y="2750700"/>
            <a:chExt cx="3756000" cy="1754700"/>
          </a:xfrm>
        </p:grpSpPr>
        <p:sp>
          <p:nvSpPr>
            <p:cNvPr id="105" name="Google Shape;105;p16"/>
            <p:cNvSpPr txBox="1"/>
            <p:nvPr/>
          </p:nvSpPr>
          <p:spPr>
            <a:xfrm>
              <a:off x="4936075" y="3858900"/>
              <a:ext cx="3756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000">
                  <a:solidFill>
                    <a:schemeClr val="dk1"/>
                  </a:solidFill>
                  <a:latin typeface="Lato"/>
                  <a:ea typeface="Lato"/>
                  <a:cs typeface="Lato"/>
                  <a:sym typeface="Lato"/>
                </a:rPr>
                <a:t>Following Pinterest is Instagram with 3.5 percent. Facebook, which yields the highest in-market traffic, has a PI rate of 3.1 percent, and finally, TikTok has a PI Rate of 2.5 percent. </a:t>
              </a:r>
              <a:endParaRPr sz="1000">
                <a:solidFill>
                  <a:schemeClr val="dk1"/>
                </a:solidFill>
                <a:latin typeface="Lato"/>
                <a:ea typeface="Lato"/>
                <a:cs typeface="Lato"/>
                <a:sym typeface="Lato"/>
              </a:endParaRPr>
            </a:p>
          </p:txBody>
        </p:sp>
        <p:sp>
          <p:nvSpPr>
            <p:cNvPr id="106" name="Google Shape;106;p16"/>
            <p:cNvSpPr txBox="1"/>
            <p:nvPr/>
          </p:nvSpPr>
          <p:spPr>
            <a:xfrm>
              <a:off x="4936075" y="2750700"/>
              <a:ext cx="3756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000">
                  <a:solidFill>
                    <a:schemeClr val="dk1"/>
                  </a:solidFill>
                  <a:latin typeface="Lato"/>
                  <a:ea typeface="Lato"/>
                  <a:cs typeface="Lato"/>
                  <a:sym typeface="Lato"/>
                </a:rPr>
                <a:t>Following YouTube is Pinterest, with a 4.2 percent PI Rate. Similar to YouTube, Pinterest is a highly visual platform that is great for more content-rich advertising such as shopping lists, recipes, and party planning guides. When advertising on Pinterest, ensure your product’s value is clearly depicted in the creative by showing it in action.</a:t>
              </a:r>
              <a:endParaRPr sz="1000">
                <a:solidFill>
                  <a:schemeClr val="dk1"/>
                </a:solidFill>
                <a:latin typeface="Lato"/>
                <a:ea typeface="Lato"/>
                <a:cs typeface="Lato"/>
                <a:sym typeface="Lato"/>
              </a:endParaRPr>
            </a:p>
          </p:txBody>
        </p:sp>
      </p:grpSp>
      <p:sp>
        <p:nvSpPr>
          <p:cNvPr id="107" name="Google Shape;107;p16"/>
          <p:cNvSpPr/>
          <p:nvPr/>
        </p:nvSpPr>
        <p:spPr>
          <a:xfrm>
            <a:off x="4414675" y="-14400"/>
            <a:ext cx="4729200" cy="2221800"/>
          </a:xfrm>
          <a:prstGeom prst="rect">
            <a:avLst/>
          </a:prstGeom>
          <a:solidFill>
            <a:srgbClr val="084A49">
              <a:alpha val="55350"/>
            </a:srgbClr>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grpSp>
        <p:nvGrpSpPr>
          <p:cNvPr id="108" name="Google Shape;108;p16"/>
          <p:cNvGrpSpPr/>
          <p:nvPr/>
        </p:nvGrpSpPr>
        <p:grpSpPr>
          <a:xfrm>
            <a:off x="5019375" y="690150"/>
            <a:ext cx="3532200" cy="812700"/>
            <a:chOff x="468437" y="3661425"/>
            <a:chExt cx="3532200" cy="812700"/>
          </a:xfrm>
        </p:grpSpPr>
        <p:sp>
          <p:nvSpPr>
            <p:cNvPr id="109" name="Google Shape;109;p16"/>
            <p:cNvSpPr/>
            <p:nvPr/>
          </p:nvSpPr>
          <p:spPr>
            <a:xfrm>
              <a:off x="468437" y="3661425"/>
              <a:ext cx="3532200" cy="812700"/>
            </a:xfrm>
            <a:prstGeom prst="roundRect">
              <a:avLst>
                <a:gd fmla="val 12248" name="adj"/>
              </a:avLst>
            </a:prstGeom>
            <a:solidFill>
              <a:schemeClr val="lt1"/>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 name="Google Shape;110;p16"/>
            <p:cNvPicPr preferRelativeResize="0"/>
            <p:nvPr/>
          </p:nvPicPr>
          <p:blipFill>
            <a:blip r:embed="rId5">
              <a:alphaModFix/>
            </a:blip>
            <a:stretch>
              <a:fillRect/>
            </a:stretch>
          </p:blipFill>
          <p:spPr>
            <a:xfrm>
              <a:off x="716863" y="3935750"/>
              <a:ext cx="1180759" cy="264050"/>
            </a:xfrm>
            <a:prstGeom prst="rect">
              <a:avLst/>
            </a:prstGeom>
            <a:noFill/>
            <a:ln>
              <a:noFill/>
            </a:ln>
          </p:spPr>
        </p:pic>
        <p:sp>
          <p:nvSpPr>
            <p:cNvPr id="111" name="Google Shape;111;p16"/>
            <p:cNvSpPr txBox="1"/>
            <p:nvPr/>
          </p:nvSpPr>
          <p:spPr>
            <a:xfrm>
              <a:off x="2043288" y="3898425"/>
              <a:ext cx="317400" cy="3387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2000">
                  <a:solidFill>
                    <a:schemeClr val="dk1"/>
                  </a:solidFill>
                  <a:latin typeface="Raleway"/>
                  <a:ea typeface="Raleway"/>
                  <a:cs typeface="Raleway"/>
                  <a:sym typeface="Raleway"/>
                </a:rPr>
                <a:t>x</a:t>
              </a:r>
              <a:endParaRPr b="1" sz="800">
                <a:solidFill>
                  <a:schemeClr val="dk1"/>
                </a:solidFill>
                <a:latin typeface="Lato"/>
                <a:ea typeface="Lato"/>
                <a:cs typeface="Lato"/>
                <a:sym typeface="Lato"/>
              </a:endParaRPr>
            </a:p>
          </p:txBody>
        </p:sp>
        <p:pic>
          <p:nvPicPr>
            <p:cNvPr id="112" name="Google Shape;112;p16"/>
            <p:cNvPicPr preferRelativeResize="0"/>
            <p:nvPr/>
          </p:nvPicPr>
          <p:blipFill>
            <a:blip r:embed="rId6">
              <a:alphaModFix/>
            </a:blip>
            <a:stretch>
              <a:fillRect/>
            </a:stretch>
          </p:blipFill>
          <p:spPr>
            <a:xfrm>
              <a:off x="2453713" y="3898423"/>
              <a:ext cx="1288613" cy="338700"/>
            </a:xfrm>
            <a:prstGeom prst="rect">
              <a:avLst/>
            </a:prstGeom>
            <a:noFill/>
            <a:ln>
              <a:noFill/>
            </a:ln>
          </p:spPr>
        </p:pic>
      </p:grpSp>
      <p:sp>
        <p:nvSpPr>
          <p:cNvPr id="113" name="Google Shape;113;p16"/>
          <p:cNvSpPr/>
          <p:nvPr/>
        </p:nvSpPr>
        <p:spPr>
          <a:xfrm>
            <a:off x="396000" y="3986675"/>
            <a:ext cx="3581400" cy="402900"/>
          </a:xfrm>
          <a:prstGeom prst="roundRect">
            <a:avLst>
              <a:gd fmla="val 50000" name="adj"/>
            </a:avLst>
          </a:prstGeom>
          <a:solidFill>
            <a:srgbClr val="008C8B"/>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6"/>
          <p:cNvSpPr txBox="1"/>
          <p:nvPr/>
        </p:nvSpPr>
        <p:spPr>
          <a:xfrm>
            <a:off x="544950" y="3972575"/>
            <a:ext cx="3363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800">
                <a:solidFill>
                  <a:schemeClr val="lt1"/>
                </a:solidFill>
                <a:latin typeface="Lato"/>
                <a:ea typeface="Lato"/>
                <a:cs typeface="Lato"/>
                <a:sym typeface="Lato"/>
              </a:rPr>
              <a:t>*Purchase Intent Rate: </a:t>
            </a:r>
            <a:r>
              <a:rPr lang="en" sz="800">
                <a:solidFill>
                  <a:schemeClr val="lt1"/>
                </a:solidFill>
                <a:latin typeface="Lato"/>
                <a:ea typeface="Lato"/>
                <a:cs typeface="Lato"/>
                <a:sym typeface="Lato"/>
              </a:rPr>
              <a:t>The percentage of shoppers who clicked through to at least one retailer.</a:t>
            </a:r>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sp>
        <p:nvSpPr>
          <p:cNvPr id="119" name="Google Shape;119;p17"/>
          <p:cNvSpPr/>
          <p:nvPr/>
        </p:nvSpPr>
        <p:spPr>
          <a:xfrm>
            <a:off x="4706050" y="2165675"/>
            <a:ext cx="4459200" cy="2977800"/>
          </a:xfrm>
          <a:prstGeom prst="rect">
            <a:avLst/>
          </a:prstGeom>
          <a:solidFill>
            <a:srgbClr val="008C8B"/>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20" name="Google Shape;120;p17"/>
          <p:cNvSpPr/>
          <p:nvPr/>
        </p:nvSpPr>
        <p:spPr>
          <a:xfrm>
            <a:off x="396000" y="4387025"/>
            <a:ext cx="3775800" cy="402900"/>
          </a:xfrm>
          <a:prstGeom prst="roundRect">
            <a:avLst>
              <a:gd fmla="val 50000" name="adj"/>
            </a:avLst>
          </a:prstGeom>
          <a:solidFill>
            <a:srgbClr val="084A49"/>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7"/>
          <p:cNvSpPr txBox="1"/>
          <p:nvPr/>
        </p:nvSpPr>
        <p:spPr>
          <a:xfrm>
            <a:off x="304800" y="700575"/>
            <a:ext cx="38670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000">
                <a:solidFill>
                  <a:schemeClr val="dk1"/>
                </a:solidFill>
                <a:latin typeface="Lato"/>
                <a:ea typeface="Lato"/>
                <a:cs typeface="Lato"/>
                <a:sym typeface="Lato"/>
              </a:rPr>
              <a:t>Wherever your consumers are engaging, be sure to include the retailers they prefer to shop at. Right now, </a:t>
            </a:r>
            <a:r>
              <a:rPr b="1" lang="en" sz="1000">
                <a:solidFill>
                  <a:schemeClr val="dk1"/>
                </a:solidFill>
                <a:latin typeface="Lato"/>
                <a:ea typeface="Lato"/>
                <a:cs typeface="Lato"/>
                <a:sym typeface="Lato"/>
              </a:rPr>
              <a:t>Walmart</a:t>
            </a:r>
            <a:r>
              <a:rPr b="1" lang="en" sz="1000">
                <a:solidFill>
                  <a:srgbClr val="3D3970"/>
                </a:solidFill>
                <a:latin typeface="Lato"/>
                <a:ea typeface="Lato"/>
                <a:cs typeface="Lato"/>
                <a:sym typeface="Lato"/>
              </a:rPr>
              <a:t> </a:t>
            </a:r>
            <a:r>
              <a:rPr lang="en" sz="1000">
                <a:solidFill>
                  <a:schemeClr val="dk1"/>
                </a:solidFill>
                <a:latin typeface="Lato"/>
                <a:ea typeface="Lato"/>
                <a:cs typeface="Lato"/>
                <a:sym typeface="Lato"/>
              </a:rPr>
              <a:t>is the retailer driving the most in-market traffic for Grocery brands, with a </a:t>
            </a:r>
            <a:r>
              <a:rPr lang="en" sz="1000">
                <a:solidFill>
                  <a:schemeClr val="dk1"/>
                </a:solidFill>
                <a:latin typeface="Lato"/>
                <a:ea typeface="Lato"/>
                <a:cs typeface="Lato"/>
                <a:sym typeface="Lato"/>
              </a:rPr>
              <a:t>41.2 percent Share of Purchase Intent Clicks</a:t>
            </a:r>
            <a:r>
              <a:rPr lang="en" sz="1000">
                <a:solidFill>
                  <a:schemeClr val="dk1"/>
                </a:solidFill>
                <a:latin typeface="Lato"/>
                <a:ea typeface="Lato"/>
                <a:cs typeface="Lato"/>
                <a:sym typeface="Lato"/>
              </a:rPr>
              <a:t>* among the top 5 retailers. </a:t>
            </a:r>
            <a:r>
              <a:rPr b="1" lang="en" sz="1000">
                <a:solidFill>
                  <a:schemeClr val="dk1"/>
                </a:solidFill>
                <a:latin typeface="Lato"/>
                <a:ea typeface="Lato"/>
                <a:cs typeface="Lato"/>
                <a:sym typeface="Lato"/>
              </a:rPr>
              <a:t>Target</a:t>
            </a:r>
            <a:r>
              <a:rPr lang="en" sz="1000">
                <a:solidFill>
                  <a:schemeClr val="dk1"/>
                </a:solidFill>
                <a:latin typeface="Lato"/>
                <a:ea typeface="Lato"/>
                <a:cs typeface="Lato"/>
                <a:sym typeface="Lato"/>
              </a:rPr>
              <a:t> and Amazon are second and third, with 22.1 and 18.6 percent, respectively. Following the major retailers, quick delivery option Instacart yields 11.9 percent of shoppers, and local option, Kroger, rounds out the Top 5 retailers at 6.1 percent.</a:t>
            </a:r>
            <a:endParaRPr sz="1000">
              <a:solidFill>
                <a:schemeClr val="dk1"/>
              </a:solidFill>
              <a:latin typeface="Lato"/>
              <a:ea typeface="Lato"/>
              <a:cs typeface="Lato"/>
              <a:sym typeface="Lato"/>
            </a:endParaRPr>
          </a:p>
        </p:txBody>
      </p:sp>
      <p:sp>
        <p:nvSpPr>
          <p:cNvPr id="122" name="Google Shape;122;p17"/>
          <p:cNvSpPr txBox="1"/>
          <p:nvPr/>
        </p:nvSpPr>
        <p:spPr>
          <a:xfrm>
            <a:off x="544950" y="4372925"/>
            <a:ext cx="3477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800">
                <a:solidFill>
                  <a:schemeClr val="lt1"/>
                </a:solidFill>
                <a:latin typeface="Lato"/>
                <a:ea typeface="Lato"/>
                <a:cs typeface="Lato"/>
                <a:sym typeface="Lato"/>
              </a:rPr>
              <a:t>*Share of Purchase Intent Clicks: </a:t>
            </a:r>
            <a:r>
              <a:rPr lang="en" sz="800">
                <a:solidFill>
                  <a:schemeClr val="lt1"/>
                </a:solidFill>
                <a:latin typeface="Lato"/>
                <a:ea typeface="Lato"/>
                <a:cs typeface="Lato"/>
                <a:sym typeface="Lato"/>
              </a:rPr>
              <a:t>The number of times a shopper has clicked through to at least one retailer during a single session.</a:t>
            </a:r>
            <a:endParaRPr>
              <a:solidFill>
                <a:schemeClr val="lt1"/>
              </a:solidFill>
            </a:endParaRPr>
          </a:p>
        </p:txBody>
      </p:sp>
      <p:sp>
        <p:nvSpPr>
          <p:cNvPr id="123" name="Google Shape;123;p17"/>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Grocery eCommerce Benchmarks and Insights</a:t>
            </a:r>
            <a:endParaRPr sz="1000">
              <a:latin typeface="Lato"/>
              <a:ea typeface="Lato"/>
              <a:cs typeface="Lato"/>
              <a:sym typeface="Lato"/>
            </a:endParaRPr>
          </a:p>
        </p:txBody>
      </p:sp>
      <p:cxnSp>
        <p:nvCxnSpPr>
          <p:cNvPr id="124" name="Google Shape;124;p17"/>
          <p:cNvCxnSpPr/>
          <p:nvPr/>
        </p:nvCxnSpPr>
        <p:spPr>
          <a:xfrm>
            <a:off x="396000" y="567300"/>
            <a:ext cx="690300" cy="0"/>
          </a:xfrm>
          <a:prstGeom prst="straightConnector1">
            <a:avLst/>
          </a:prstGeom>
          <a:noFill/>
          <a:ln cap="flat" cmpd="sng" w="19050">
            <a:solidFill>
              <a:srgbClr val="084A49"/>
            </a:solidFill>
            <a:prstDash val="solid"/>
            <a:round/>
            <a:headEnd len="med" w="med" type="none"/>
            <a:tailEnd len="med" w="med" type="none"/>
          </a:ln>
        </p:spPr>
      </p:cxnSp>
      <p:sp>
        <p:nvSpPr>
          <p:cNvPr id="125" name="Google Shape;125;p17"/>
          <p:cNvSpPr txBox="1"/>
          <p:nvPr/>
        </p:nvSpPr>
        <p:spPr>
          <a:xfrm>
            <a:off x="304800" y="3607250"/>
            <a:ext cx="4079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lang="en" sz="1000">
                <a:solidFill>
                  <a:schemeClr val="dk1"/>
                </a:solidFill>
                <a:latin typeface="Lato"/>
                <a:ea typeface="Lato"/>
                <a:cs typeface="Lato"/>
                <a:sym typeface="Lato"/>
              </a:rPr>
              <a:t>Advertising on a mix of channels, especially including YouTube, and being available at a variety of retailers, especially including Walmart, can help your brand win market share with Grocery shoppers.</a:t>
            </a:r>
            <a:endParaRPr sz="1000">
              <a:solidFill>
                <a:schemeClr val="dk1"/>
              </a:solidFill>
              <a:latin typeface="Lato"/>
              <a:ea typeface="Lato"/>
              <a:cs typeface="Lato"/>
              <a:sym typeface="Lato"/>
            </a:endParaRPr>
          </a:p>
        </p:txBody>
      </p:sp>
      <p:sp>
        <p:nvSpPr>
          <p:cNvPr id="126" name="Google Shape;126;p17"/>
          <p:cNvSpPr/>
          <p:nvPr/>
        </p:nvSpPr>
        <p:spPr>
          <a:xfrm>
            <a:off x="4706050" y="-14400"/>
            <a:ext cx="4459200" cy="2238900"/>
          </a:xfrm>
          <a:prstGeom prst="rect">
            <a:avLst/>
          </a:prstGeom>
          <a:solidFill>
            <a:srgbClr val="084A49"/>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27" name="Google Shape;127;p17"/>
          <p:cNvSpPr txBox="1"/>
          <p:nvPr/>
        </p:nvSpPr>
        <p:spPr>
          <a:xfrm>
            <a:off x="5109125" y="228600"/>
            <a:ext cx="3692400" cy="354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en" sz="1100">
                <a:solidFill>
                  <a:schemeClr val="lt1"/>
                </a:solidFill>
                <a:latin typeface="Raleway"/>
                <a:ea typeface="Raleway"/>
                <a:cs typeface="Raleway"/>
                <a:sym typeface="Raleway"/>
              </a:rPr>
              <a:t>Purchase Intent Rate by Social Channel</a:t>
            </a:r>
            <a:endParaRPr b="1">
              <a:solidFill>
                <a:schemeClr val="lt1"/>
              </a:solidFill>
            </a:endParaRPr>
          </a:p>
        </p:txBody>
      </p:sp>
      <p:pic>
        <p:nvPicPr>
          <p:cNvPr id="128" name="Google Shape;128;p17"/>
          <p:cNvPicPr preferRelativeResize="0"/>
          <p:nvPr/>
        </p:nvPicPr>
        <p:blipFill>
          <a:blip r:embed="rId3">
            <a:alphaModFix/>
          </a:blip>
          <a:stretch>
            <a:fillRect/>
          </a:stretch>
        </p:blipFill>
        <p:spPr>
          <a:xfrm>
            <a:off x="5109137" y="615900"/>
            <a:ext cx="3653015" cy="1374075"/>
          </a:xfrm>
          <a:prstGeom prst="rect">
            <a:avLst/>
          </a:prstGeom>
          <a:noFill/>
          <a:ln>
            <a:noFill/>
          </a:ln>
        </p:spPr>
      </p:pic>
      <p:pic>
        <p:nvPicPr>
          <p:cNvPr id="129" name="Google Shape;129;p17"/>
          <p:cNvPicPr preferRelativeResize="0"/>
          <p:nvPr/>
        </p:nvPicPr>
        <p:blipFill rotWithShape="1">
          <a:blip r:embed="rId4">
            <a:alphaModFix/>
          </a:blip>
          <a:srcRect b="14523" l="0" r="0" t="10027"/>
          <a:stretch/>
        </p:blipFill>
        <p:spPr>
          <a:xfrm>
            <a:off x="5284638" y="2354975"/>
            <a:ext cx="3302001" cy="2496999"/>
          </a:xfrm>
          <a:prstGeom prst="rect">
            <a:avLst/>
          </a:prstGeom>
          <a:noFill/>
          <a:ln>
            <a:noFill/>
          </a:ln>
        </p:spPr>
      </p:pic>
      <p:sp>
        <p:nvSpPr>
          <p:cNvPr id="130" name="Google Shape;130;p17"/>
          <p:cNvSpPr txBox="1"/>
          <p:nvPr/>
        </p:nvSpPr>
        <p:spPr>
          <a:xfrm>
            <a:off x="6220288" y="3274225"/>
            <a:ext cx="1430700" cy="8619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 sz="1100">
                <a:solidFill>
                  <a:schemeClr val="lt1"/>
                </a:solidFill>
                <a:latin typeface="Raleway"/>
                <a:ea typeface="Raleway"/>
                <a:cs typeface="Raleway"/>
                <a:sym typeface="Raleway"/>
              </a:rPr>
              <a:t>Share of </a:t>
            </a:r>
            <a:br>
              <a:rPr b="1" lang="en" sz="1100">
                <a:solidFill>
                  <a:schemeClr val="lt1"/>
                </a:solidFill>
                <a:latin typeface="Raleway"/>
                <a:ea typeface="Raleway"/>
                <a:cs typeface="Raleway"/>
                <a:sym typeface="Raleway"/>
              </a:rPr>
            </a:br>
            <a:r>
              <a:rPr b="1" lang="en" sz="1100">
                <a:solidFill>
                  <a:schemeClr val="lt1"/>
                </a:solidFill>
                <a:latin typeface="Raleway"/>
                <a:ea typeface="Raleway"/>
                <a:cs typeface="Raleway"/>
                <a:sym typeface="Raleway"/>
              </a:rPr>
              <a:t>Purchase Intent by Retailer</a:t>
            </a:r>
            <a:br>
              <a:rPr b="1" lang="en" sz="1100">
                <a:solidFill>
                  <a:schemeClr val="lt1"/>
                </a:solidFill>
                <a:latin typeface="Raleway"/>
                <a:ea typeface="Raleway"/>
                <a:cs typeface="Raleway"/>
                <a:sym typeface="Raleway"/>
              </a:rPr>
            </a:br>
            <a:r>
              <a:rPr b="1" lang="en" sz="1100">
                <a:solidFill>
                  <a:schemeClr val="lt1"/>
                </a:solidFill>
                <a:latin typeface="Raleway"/>
                <a:ea typeface="Raleway"/>
                <a:cs typeface="Raleway"/>
                <a:sym typeface="Raleway"/>
              </a:rPr>
              <a:t>(</a:t>
            </a:r>
            <a:r>
              <a:rPr b="1" lang="en" sz="1100">
                <a:solidFill>
                  <a:schemeClr val="lt1"/>
                </a:solidFill>
                <a:latin typeface="Raleway"/>
                <a:ea typeface="Raleway"/>
                <a:cs typeface="Raleway"/>
                <a:sym typeface="Raleway"/>
              </a:rPr>
              <a:t>Top</a:t>
            </a:r>
            <a:r>
              <a:rPr b="1" lang="en" sz="1100">
                <a:solidFill>
                  <a:schemeClr val="lt1"/>
                </a:solidFill>
                <a:latin typeface="Raleway"/>
                <a:ea typeface="Raleway"/>
                <a:cs typeface="Raleway"/>
                <a:sym typeface="Raleway"/>
              </a:rPr>
              <a:t> 5) </a:t>
            </a:r>
            <a:endParaRPr b="1">
              <a:solidFill>
                <a:schemeClr val="lt1"/>
              </a:solidFill>
            </a:endParaRPr>
          </a:p>
        </p:txBody>
      </p:sp>
      <p:sp>
        <p:nvSpPr>
          <p:cNvPr id="131" name="Google Shape;131;p17"/>
          <p:cNvSpPr/>
          <p:nvPr/>
        </p:nvSpPr>
        <p:spPr>
          <a:xfrm>
            <a:off x="396000" y="2192913"/>
            <a:ext cx="3775800" cy="1338000"/>
          </a:xfrm>
          <a:prstGeom prst="roundRect">
            <a:avLst>
              <a:gd fmla="val 3236" name="adj"/>
            </a:avLst>
          </a:prstGeom>
          <a:solidFill>
            <a:srgbClr val="3D3970"/>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D3970"/>
              </a:solidFill>
            </a:endParaRPr>
          </a:p>
        </p:txBody>
      </p:sp>
      <p:pic>
        <p:nvPicPr>
          <p:cNvPr id="132" name="Google Shape;132;p17"/>
          <p:cNvPicPr preferRelativeResize="0"/>
          <p:nvPr/>
        </p:nvPicPr>
        <p:blipFill rotWithShape="1">
          <a:blip r:embed="rId5">
            <a:alphaModFix/>
          </a:blip>
          <a:srcRect b="0" l="20070" r="0" t="0"/>
          <a:stretch/>
        </p:blipFill>
        <p:spPr>
          <a:xfrm>
            <a:off x="396000" y="2986487"/>
            <a:ext cx="1290199" cy="431100"/>
          </a:xfrm>
          <a:prstGeom prst="rect">
            <a:avLst/>
          </a:prstGeom>
          <a:noFill/>
          <a:ln>
            <a:noFill/>
          </a:ln>
        </p:spPr>
      </p:pic>
      <p:graphicFrame>
        <p:nvGraphicFramePr>
          <p:cNvPr id="133" name="Google Shape;133;p17"/>
          <p:cNvGraphicFramePr/>
          <p:nvPr/>
        </p:nvGraphicFramePr>
        <p:xfrm>
          <a:off x="441125" y="2292675"/>
          <a:ext cx="3000000" cy="3000000"/>
        </p:xfrm>
        <a:graphic>
          <a:graphicData uri="http://schemas.openxmlformats.org/drawingml/2006/table">
            <a:tbl>
              <a:tblPr>
                <a:noFill/>
                <a:tableStyleId>{9BEF2341-9841-4DC8-A3CA-B24C8540CAAB}</a:tableStyleId>
              </a:tblPr>
              <a:tblGrid>
                <a:gridCol w="2013450"/>
                <a:gridCol w="1672075"/>
              </a:tblGrid>
              <a:tr h="896600">
                <a:tc>
                  <a:txBody>
                    <a:bodyPr/>
                    <a:lstStyle/>
                    <a:p>
                      <a:pPr indent="0" lvl="0" marL="0" rtl="0" algn="l">
                        <a:spcBef>
                          <a:spcPts val="0"/>
                        </a:spcBef>
                        <a:spcAft>
                          <a:spcPts val="0"/>
                        </a:spcAft>
                        <a:buNone/>
                      </a:pPr>
                      <a:r>
                        <a:rPr lang="en" sz="800">
                          <a:solidFill>
                            <a:schemeClr val="lt1"/>
                          </a:solidFill>
                          <a:latin typeface="Lato"/>
                          <a:ea typeface="Lato"/>
                          <a:cs typeface="Lato"/>
                          <a:sym typeface="Lato"/>
                        </a:rPr>
                        <a:t>Want to better understand how to reach </a:t>
                      </a:r>
                      <a:r>
                        <a:rPr b="1" lang="en" sz="800">
                          <a:solidFill>
                            <a:schemeClr val="lt1"/>
                          </a:solidFill>
                          <a:latin typeface="Lato"/>
                          <a:ea typeface="Lato"/>
                          <a:cs typeface="Lato"/>
                          <a:sym typeface="Lato"/>
                        </a:rPr>
                        <a:t>Walmart</a:t>
                      </a:r>
                      <a:r>
                        <a:rPr lang="en" sz="800">
                          <a:solidFill>
                            <a:schemeClr val="lt1"/>
                          </a:solidFill>
                          <a:latin typeface="Lato"/>
                          <a:ea typeface="Lato"/>
                          <a:cs typeface="Lato"/>
                          <a:sym typeface="Lato"/>
                        </a:rPr>
                        <a:t> shoppers with social content? </a:t>
                      </a:r>
                      <a:r>
                        <a:rPr b="1" lang="en" sz="800" u="sng">
                          <a:solidFill>
                            <a:schemeClr val="lt1"/>
                          </a:solidFill>
                          <a:latin typeface="Lato"/>
                          <a:ea typeface="Lato"/>
                          <a:cs typeface="Lato"/>
                          <a:sym typeface="Lato"/>
                          <a:hlinkClick r:id="rId6">
                            <a:extLst>
                              <a:ext uri="{A12FA001-AC4F-418D-AE19-62706E023703}">
                                <ahyp:hlinkClr val="tx"/>
                              </a:ext>
                            </a:extLst>
                          </a:hlinkClick>
                        </a:rPr>
                        <a:t>Listen to Kara Rousseau of Walmart Connect on BRAVE COMMERCE</a:t>
                      </a:r>
                      <a:r>
                        <a:rPr lang="en" sz="800">
                          <a:solidFill>
                            <a:schemeClr val="lt1"/>
                          </a:solidFill>
                          <a:latin typeface="Lato"/>
                          <a:ea typeface="Lato"/>
                          <a:cs typeface="Lato"/>
                          <a:sym typeface="Lato"/>
                        </a:rPr>
                        <a:t>.</a:t>
                      </a:r>
                      <a:endParaRPr b="1" sz="800">
                        <a:solidFill>
                          <a:schemeClr val="lt1"/>
                        </a:solidFill>
                        <a:latin typeface="Lato"/>
                        <a:ea typeface="Lato"/>
                        <a:cs typeface="Lato"/>
                        <a:sym typeface="Lato"/>
                      </a:endParaRPr>
                    </a:p>
                    <a:p>
                      <a:pPr indent="0" lvl="0" marL="0" rtl="0" algn="l">
                        <a:spcBef>
                          <a:spcPts val="0"/>
                        </a:spcBef>
                        <a:spcAft>
                          <a:spcPts val="0"/>
                        </a:spcAft>
                        <a:buNone/>
                      </a:pPr>
                      <a:r>
                        <a:t/>
                      </a:r>
                      <a:endParaRPr b="1" sz="800">
                        <a:solidFill>
                          <a:schemeClr val="lt1"/>
                        </a:solidFill>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800">
                          <a:solidFill>
                            <a:schemeClr val="lt1"/>
                          </a:solidFill>
                          <a:latin typeface="Lato"/>
                          <a:ea typeface="Lato"/>
                          <a:cs typeface="Lato"/>
                          <a:sym typeface="Lato"/>
                        </a:rPr>
                        <a:t>Target</a:t>
                      </a:r>
                      <a:r>
                        <a:rPr lang="en" sz="800">
                          <a:solidFill>
                            <a:schemeClr val="lt1"/>
                          </a:solidFill>
                          <a:latin typeface="Lato"/>
                          <a:ea typeface="Lato"/>
                          <a:cs typeface="Lato"/>
                          <a:sym typeface="Lato"/>
                        </a:rPr>
                        <a:t> is a standout for seeking out and highlighting minority led brands. To learn how to capitalize on on these efforts tune into the </a:t>
                      </a:r>
                      <a:r>
                        <a:rPr b="1" lang="en" sz="800" u="sng">
                          <a:solidFill>
                            <a:schemeClr val="lt1"/>
                          </a:solidFill>
                          <a:latin typeface="Lato"/>
                          <a:ea typeface="Lato"/>
                          <a:cs typeface="Lato"/>
                          <a:sym typeface="Lato"/>
                          <a:hlinkClick r:id="rId7">
                            <a:extLst>
                              <a:ext uri="{A12FA001-AC4F-418D-AE19-62706E023703}">
                                <ahyp:hlinkClr val="tx"/>
                              </a:ext>
                            </a:extLst>
                          </a:hlinkClick>
                        </a:rPr>
                        <a:t>BRAVE COMMERCE episode featuring Partake Foods CEO Denise Woodward</a:t>
                      </a:r>
                      <a:r>
                        <a:rPr lang="en" sz="800">
                          <a:solidFill>
                            <a:schemeClr val="lt1"/>
                          </a:solidFill>
                          <a:latin typeface="Lato"/>
                          <a:ea typeface="Lato"/>
                          <a:cs typeface="Lato"/>
                          <a:sym typeface="Lato"/>
                        </a:rPr>
                        <a:t>.</a:t>
                      </a:r>
                      <a:endParaRPr sz="800">
                        <a:solidFill>
                          <a:schemeClr val="lt1"/>
                        </a:solidFill>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8"/>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Grocery eCommerce Benchmarks and Insights</a:t>
            </a:r>
            <a:endParaRPr sz="1000">
              <a:latin typeface="Lato"/>
              <a:ea typeface="Lato"/>
              <a:cs typeface="Lato"/>
              <a:sym typeface="Lato"/>
            </a:endParaRPr>
          </a:p>
        </p:txBody>
      </p:sp>
      <p:cxnSp>
        <p:nvCxnSpPr>
          <p:cNvPr id="139" name="Google Shape;139;p18"/>
          <p:cNvCxnSpPr/>
          <p:nvPr/>
        </p:nvCxnSpPr>
        <p:spPr>
          <a:xfrm>
            <a:off x="396000" y="567300"/>
            <a:ext cx="690300" cy="0"/>
          </a:xfrm>
          <a:prstGeom prst="straightConnector1">
            <a:avLst/>
          </a:prstGeom>
          <a:noFill/>
          <a:ln cap="flat" cmpd="sng" w="19050">
            <a:solidFill>
              <a:srgbClr val="084A49"/>
            </a:solidFill>
            <a:prstDash val="solid"/>
            <a:round/>
            <a:headEnd len="med" w="med" type="none"/>
            <a:tailEnd len="med" w="med" type="none"/>
          </a:ln>
        </p:spPr>
      </p:cxnSp>
      <p:sp>
        <p:nvSpPr>
          <p:cNvPr id="140" name="Google Shape;140;p18"/>
          <p:cNvSpPr txBox="1"/>
          <p:nvPr/>
        </p:nvSpPr>
        <p:spPr>
          <a:xfrm>
            <a:off x="304875" y="666913"/>
            <a:ext cx="3790500" cy="6354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1600">
                <a:solidFill>
                  <a:schemeClr val="dk1"/>
                </a:solidFill>
                <a:latin typeface="Raleway"/>
                <a:ea typeface="Raleway"/>
                <a:cs typeface="Raleway"/>
                <a:sym typeface="Raleway"/>
              </a:rPr>
              <a:t>Grocery shoppers are adding Snack Mixes, Coffee, and more to their carts</a:t>
            </a:r>
            <a:endParaRPr b="1" sz="400">
              <a:solidFill>
                <a:schemeClr val="dk1"/>
              </a:solidFill>
              <a:latin typeface="Lato"/>
              <a:ea typeface="Lato"/>
              <a:cs typeface="Lato"/>
              <a:sym typeface="Lato"/>
            </a:endParaRPr>
          </a:p>
        </p:txBody>
      </p:sp>
      <p:sp>
        <p:nvSpPr>
          <p:cNvPr id="141" name="Google Shape;141;p18"/>
          <p:cNvSpPr/>
          <p:nvPr/>
        </p:nvSpPr>
        <p:spPr>
          <a:xfrm>
            <a:off x="4386900" y="-14400"/>
            <a:ext cx="4757100" cy="5172300"/>
          </a:xfrm>
          <a:prstGeom prst="rect">
            <a:avLst/>
          </a:prstGeom>
          <a:solidFill>
            <a:srgbClr val="084A49"/>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sp>
        <p:nvSpPr>
          <p:cNvPr id="142" name="Google Shape;142;p18"/>
          <p:cNvSpPr txBox="1"/>
          <p:nvPr/>
        </p:nvSpPr>
        <p:spPr>
          <a:xfrm>
            <a:off x="4662325" y="359900"/>
            <a:ext cx="4120800" cy="706800"/>
          </a:xfrm>
          <a:prstGeom prst="rect">
            <a:avLst/>
          </a:prstGeom>
          <a:noFill/>
          <a:ln>
            <a:noFill/>
          </a:ln>
        </p:spPr>
        <p:txBody>
          <a:bodyPr anchorCtr="0" anchor="t" bIns="26775" lIns="91425" spcFirstLastPara="1" rIns="26775" wrap="square" tIns="26775">
            <a:noAutofit/>
          </a:bodyPr>
          <a:lstStyle/>
          <a:p>
            <a:pPr indent="0" lvl="0" marL="0" rtl="0" algn="l">
              <a:spcBef>
                <a:spcPts val="0"/>
              </a:spcBef>
              <a:spcAft>
                <a:spcPts val="1000"/>
              </a:spcAft>
              <a:buNone/>
            </a:pPr>
            <a:r>
              <a:rPr b="1" lang="en" sz="1600">
                <a:solidFill>
                  <a:schemeClr val="lt1"/>
                </a:solidFill>
                <a:latin typeface="Raleway"/>
                <a:ea typeface="Raleway"/>
                <a:cs typeface="Raleway"/>
                <a:sym typeface="Raleway"/>
              </a:rPr>
              <a:t>Grocery Shoppers are most likely to buy online Thursday at 1 PM </a:t>
            </a:r>
            <a:r>
              <a:rPr b="1" lang="en" sz="1600">
                <a:solidFill>
                  <a:schemeClr val="lt1"/>
                </a:solidFill>
                <a:latin typeface="Raleway"/>
                <a:ea typeface="Raleway"/>
                <a:cs typeface="Raleway"/>
                <a:sym typeface="Raleway"/>
              </a:rPr>
              <a:t>ET</a:t>
            </a:r>
            <a:endParaRPr b="1" sz="1600">
              <a:solidFill>
                <a:schemeClr val="lt1"/>
              </a:solidFill>
              <a:latin typeface="Lato"/>
              <a:ea typeface="Lato"/>
              <a:cs typeface="Lato"/>
              <a:sym typeface="Lato"/>
            </a:endParaRPr>
          </a:p>
        </p:txBody>
      </p:sp>
      <p:sp>
        <p:nvSpPr>
          <p:cNvPr id="143" name="Google Shape;143;p18"/>
          <p:cNvSpPr txBox="1"/>
          <p:nvPr/>
        </p:nvSpPr>
        <p:spPr>
          <a:xfrm>
            <a:off x="4662325" y="956175"/>
            <a:ext cx="4120800" cy="142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Lato"/>
                <a:ea typeface="Lato"/>
                <a:cs typeface="Lato"/>
                <a:sym typeface="Lato"/>
              </a:rPr>
              <a:t>While the weekends and evenings see more shopping traffic, PI Rates rise for Grocery items on Thursdays and during the 1 PM hour (EST). Consider retargeting consumers around this time.</a:t>
            </a:r>
            <a:endParaRPr sz="900">
              <a:solidFill>
                <a:schemeClr val="lt1"/>
              </a:solidFill>
              <a:latin typeface="Lato"/>
              <a:ea typeface="Lato"/>
              <a:cs typeface="Lato"/>
              <a:sym typeface="Lato"/>
            </a:endParaRPr>
          </a:p>
          <a:p>
            <a:pPr indent="0" lvl="0" marL="0" rtl="0" algn="l">
              <a:spcBef>
                <a:spcPts val="1000"/>
              </a:spcBef>
              <a:spcAft>
                <a:spcPts val="1000"/>
              </a:spcAft>
              <a:buNone/>
            </a:pPr>
            <a:r>
              <a:rPr lang="en" sz="900">
                <a:solidFill>
                  <a:schemeClr val="lt1"/>
                </a:solidFill>
                <a:latin typeface="Lato"/>
                <a:ea typeface="Lato"/>
                <a:cs typeface="Lato"/>
                <a:sym typeface="Lato"/>
              </a:rPr>
              <a:t>Geographically, Arizona has the highest PI Rates for Grocery shoppers at 7.2 percent (1.9 x the category average). Illinois, New York, Georgia, and Florida also all see higher-than-average Purchase Intent Rates. Consider targeting your marketing and inventory planning to cater to these geographical regions, as shoppers living in those states are more likely to continue to purchase.</a:t>
            </a:r>
            <a:endParaRPr sz="900">
              <a:solidFill>
                <a:schemeClr val="lt1"/>
              </a:solidFill>
              <a:latin typeface="Lato"/>
              <a:ea typeface="Lato"/>
              <a:cs typeface="Lato"/>
              <a:sym typeface="Lato"/>
            </a:endParaRPr>
          </a:p>
        </p:txBody>
      </p:sp>
      <p:pic>
        <p:nvPicPr>
          <p:cNvPr id="144" name="Google Shape;144;p18"/>
          <p:cNvPicPr preferRelativeResize="0"/>
          <p:nvPr/>
        </p:nvPicPr>
        <p:blipFill>
          <a:blip r:embed="rId3">
            <a:alphaModFix/>
          </a:blip>
          <a:stretch>
            <a:fillRect/>
          </a:stretch>
        </p:blipFill>
        <p:spPr>
          <a:xfrm>
            <a:off x="4744125" y="2890738"/>
            <a:ext cx="2690002" cy="1708824"/>
          </a:xfrm>
          <a:prstGeom prst="rect">
            <a:avLst/>
          </a:prstGeom>
          <a:noFill/>
          <a:ln>
            <a:noFill/>
          </a:ln>
        </p:spPr>
      </p:pic>
      <p:sp>
        <p:nvSpPr>
          <p:cNvPr id="145" name="Google Shape;145;p18"/>
          <p:cNvSpPr/>
          <p:nvPr/>
        </p:nvSpPr>
        <p:spPr>
          <a:xfrm>
            <a:off x="374475" y="1411275"/>
            <a:ext cx="3761400" cy="2304600"/>
          </a:xfrm>
          <a:prstGeom prst="roundRect">
            <a:avLst>
              <a:gd fmla="val 3022" name="adj"/>
            </a:avLst>
          </a:prstGeom>
          <a:solidFill>
            <a:srgbClr val="008C8B"/>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txBox="1"/>
          <p:nvPr/>
        </p:nvSpPr>
        <p:spPr>
          <a:xfrm>
            <a:off x="1547900" y="3834275"/>
            <a:ext cx="2588100" cy="101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 sz="900">
                <a:solidFill>
                  <a:schemeClr val="dk1"/>
                </a:solidFill>
                <a:latin typeface="Lato"/>
                <a:ea typeface="Lato"/>
                <a:cs typeface="Lato"/>
                <a:sym typeface="Lato"/>
              </a:rPr>
              <a:t>When looking at basket-level data, the MikMak Shopping Index shows that the average Grocery cart is 12.4 items. What’s in those carts? A leading snack mix product, sliced cheese, and a variety of single-serve coffees are the top-purchased products right now. </a:t>
            </a:r>
            <a:endParaRPr sz="900">
              <a:solidFill>
                <a:schemeClr val="dk1"/>
              </a:solidFill>
              <a:latin typeface="Lato"/>
              <a:ea typeface="Lato"/>
              <a:cs typeface="Lato"/>
              <a:sym typeface="Lato"/>
            </a:endParaRPr>
          </a:p>
        </p:txBody>
      </p:sp>
      <p:grpSp>
        <p:nvGrpSpPr>
          <p:cNvPr id="147" name="Google Shape;147;p18"/>
          <p:cNvGrpSpPr/>
          <p:nvPr/>
        </p:nvGrpSpPr>
        <p:grpSpPr>
          <a:xfrm>
            <a:off x="505550" y="1294613"/>
            <a:ext cx="1382700" cy="307800"/>
            <a:chOff x="505550" y="1752425"/>
            <a:chExt cx="1382700" cy="307800"/>
          </a:xfrm>
        </p:grpSpPr>
        <p:sp>
          <p:nvSpPr>
            <p:cNvPr id="148" name="Google Shape;148;p18"/>
            <p:cNvSpPr/>
            <p:nvPr/>
          </p:nvSpPr>
          <p:spPr>
            <a:xfrm>
              <a:off x="505550" y="1781675"/>
              <a:ext cx="1382700" cy="249300"/>
            </a:xfrm>
            <a:prstGeom prst="roundRect">
              <a:avLst>
                <a:gd fmla="val 50000" name="adj"/>
              </a:avLst>
            </a:prstGeom>
            <a:solidFill>
              <a:srgbClr val="08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txBox="1"/>
            <p:nvPr/>
          </p:nvSpPr>
          <p:spPr>
            <a:xfrm>
              <a:off x="552500" y="1752425"/>
              <a:ext cx="1288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800">
                  <a:solidFill>
                    <a:srgbClr val="FFFFFF"/>
                  </a:solidFill>
                  <a:latin typeface="Lato"/>
                  <a:ea typeface="Lato"/>
                  <a:cs typeface="Lato"/>
                  <a:sym typeface="Lato"/>
                </a:rPr>
                <a:t>Top 10 Products by Type</a:t>
              </a:r>
              <a:endParaRPr b="1" sz="800">
                <a:solidFill>
                  <a:srgbClr val="FFFFFF"/>
                </a:solidFill>
                <a:latin typeface="Lato"/>
                <a:ea typeface="Lato"/>
                <a:cs typeface="Lato"/>
                <a:sym typeface="Lato"/>
              </a:endParaRPr>
            </a:p>
          </p:txBody>
        </p:sp>
      </p:grpSp>
      <p:grpSp>
        <p:nvGrpSpPr>
          <p:cNvPr id="150" name="Google Shape;150;p18"/>
          <p:cNvGrpSpPr/>
          <p:nvPr/>
        </p:nvGrpSpPr>
        <p:grpSpPr>
          <a:xfrm>
            <a:off x="374475" y="3879575"/>
            <a:ext cx="999900" cy="925200"/>
            <a:chOff x="374475" y="3817100"/>
            <a:chExt cx="999900" cy="925200"/>
          </a:xfrm>
        </p:grpSpPr>
        <p:sp>
          <p:nvSpPr>
            <p:cNvPr id="151" name="Google Shape;151;p18"/>
            <p:cNvSpPr/>
            <p:nvPr/>
          </p:nvSpPr>
          <p:spPr>
            <a:xfrm>
              <a:off x="374475" y="3863300"/>
              <a:ext cx="999900" cy="879000"/>
            </a:xfrm>
            <a:prstGeom prst="roundRect">
              <a:avLst>
                <a:gd fmla="val 11452" name="adj"/>
              </a:avLst>
            </a:prstGeom>
            <a:solidFill>
              <a:srgbClr val="008C8B"/>
            </a:solidFill>
            <a:ln>
              <a:noFill/>
            </a:ln>
            <a:effectLst>
              <a:outerShdw blurRad="28575" rotWithShape="0" algn="bl" dir="4440000" dist="38100">
                <a:srgbClr val="000000">
                  <a:alpha val="1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152" name="Google Shape;152;p18"/>
            <p:cNvSpPr txBox="1"/>
            <p:nvPr/>
          </p:nvSpPr>
          <p:spPr>
            <a:xfrm>
              <a:off x="396000" y="4240750"/>
              <a:ext cx="978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solidFill>
                    <a:schemeClr val="lt1"/>
                  </a:solidFill>
                  <a:latin typeface="Lato"/>
                  <a:ea typeface="Lato"/>
                  <a:cs typeface="Lato"/>
                  <a:sym typeface="Lato"/>
                </a:rPr>
                <a:t>Average Basket Size</a:t>
              </a:r>
              <a:endParaRPr sz="900">
                <a:solidFill>
                  <a:schemeClr val="lt1"/>
                </a:solidFill>
              </a:endParaRPr>
            </a:p>
          </p:txBody>
        </p:sp>
        <p:sp>
          <p:nvSpPr>
            <p:cNvPr id="153" name="Google Shape;153;p18"/>
            <p:cNvSpPr/>
            <p:nvPr/>
          </p:nvSpPr>
          <p:spPr>
            <a:xfrm>
              <a:off x="374475" y="3817100"/>
              <a:ext cx="999900" cy="338700"/>
            </a:xfrm>
            <a:prstGeom prst="roundRect">
              <a:avLst>
                <a:gd fmla="val 28598" name="adj"/>
              </a:avLst>
            </a:prstGeom>
            <a:solidFill>
              <a:srgbClr val="08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154" name="Google Shape;154;p18"/>
            <p:cNvSpPr/>
            <p:nvPr/>
          </p:nvSpPr>
          <p:spPr>
            <a:xfrm>
              <a:off x="374475" y="4096750"/>
              <a:ext cx="999900" cy="144000"/>
            </a:xfrm>
            <a:prstGeom prst="rect">
              <a:avLst/>
            </a:prstGeom>
            <a:solidFill>
              <a:srgbClr val="08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155" name="Google Shape;155;p18"/>
            <p:cNvSpPr txBox="1"/>
            <p:nvPr/>
          </p:nvSpPr>
          <p:spPr>
            <a:xfrm>
              <a:off x="396004" y="4348194"/>
              <a:ext cx="9783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200">
                  <a:solidFill>
                    <a:schemeClr val="lt1"/>
                  </a:solidFill>
                  <a:latin typeface="Lato"/>
                  <a:ea typeface="Lato"/>
                  <a:cs typeface="Lato"/>
                  <a:sym typeface="Lato"/>
                </a:rPr>
                <a:t>12.4</a:t>
              </a:r>
              <a:r>
                <a:rPr b="1" lang="en" sz="1300">
                  <a:solidFill>
                    <a:schemeClr val="lt1"/>
                  </a:solidFill>
                  <a:latin typeface="Raleway"/>
                  <a:ea typeface="Raleway"/>
                  <a:cs typeface="Raleway"/>
                  <a:sym typeface="Raleway"/>
                </a:rPr>
                <a:t> </a:t>
              </a:r>
              <a:r>
                <a:rPr b="1" lang="en" sz="1300">
                  <a:solidFill>
                    <a:schemeClr val="lt1"/>
                  </a:solidFill>
                  <a:latin typeface="Raleway"/>
                  <a:ea typeface="Raleway"/>
                  <a:cs typeface="Raleway"/>
                  <a:sym typeface="Raleway"/>
                </a:rPr>
                <a:t>items</a:t>
              </a:r>
              <a:endParaRPr sz="1300">
                <a:solidFill>
                  <a:schemeClr val="lt1"/>
                </a:solidFill>
                <a:latin typeface="Lato"/>
                <a:ea typeface="Lato"/>
                <a:cs typeface="Lato"/>
                <a:sym typeface="Lato"/>
              </a:endParaRPr>
            </a:p>
          </p:txBody>
        </p:sp>
        <p:pic>
          <p:nvPicPr>
            <p:cNvPr id="156" name="Google Shape;156;p18"/>
            <p:cNvPicPr preferRelativeResize="0"/>
            <p:nvPr/>
          </p:nvPicPr>
          <p:blipFill>
            <a:blip r:embed="rId4">
              <a:alphaModFix/>
            </a:blip>
            <a:stretch>
              <a:fillRect/>
            </a:stretch>
          </p:blipFill>
          <p:spPr>
            <a:xfrm>
              <a:off x="749786" y="3906500"/>
              <a:ext cx="249300" cy="249300"/>
            </a:xfrm>
            <a:prstGeom prst="rect">
              <a:avLst/>
            </a:prstGeom>
            <a:noFill/>
            <a:ln>
              <a:noFill/>
            </a:ln>
          </p:spPr>
        </p:pic>
      </p:grpSp>
      <p:graphicFrame>
        <p:nvGraphicFramePr>
          <p:cNvPr id="157" name="Google Shape;157;p18"/>
          <p:cNvGraphicFramePr/>
          <p:nvPr/>
        </p:nvGraphicFramePr>
        <p:xfrm>
          <a:off x="417313" y="1558725"/>
          <a:ext cx="3000000" cy="3000000"/>
        </p:xfrm>
        <a:graphic>
          <a:graphicData uri="http://schemas.openxmlformats.org/drawingml/2006/table">
            <a:tbl>
              <a:tblPr>
                <a:noFill/>
                <a:tableStyleId>{9BEF2341-9841-4DC8-A3CA-B24C8540CAAB}</a:tableStyleId>
              </a:tblPr>
              <a:tblGrid>
                <a:gridCol w="399075"/>
                <a:gridCol w="1372775"/>
                <a:gridCol w="382850"/>
                <a:gridCol w="1563825"/>
              </a:tblGrid>
              <a:tr h="2089375">
                <a:tc>
                  <a:txBody>
                    <a:bodyPr/>
                    <a:lstStyle/>
                    <a:p>
                      <a:pPr indent="0" lvl="0" marL="0" rtl="0" algn="ctr">
                        <a:lnSpc>
                          <a:spcPct val="199000"/>
                        </a:lnSpc>
                        <a:spcBef>
                          <a:spcPts val="1000"/>
                        </a:spcBef>
                        <a:spcAft>
                          <a:spcPts val="0"/>
                        </a:spcAft>
                        <a:buNone/>
                      </a:pPr>
                      <a:r>
                        <a:rPr lang="en" sz="900">
                          <a:solidFill>
                            <a:schemeClr val="lt1"/>
                          </a:solidFill>
                          <a:latin typeface="Lato Black"/>
                          <a:ea typeface="Lato Black"/>
                          <a:cs typeface="Lato Black"/>
                          <a:sym typeface="Lato Black"/>
                        </a:rPr>
                        <a:t>1.</a:t>
                      </a:r>
                      <a:endParaRPr sz="900">
                        <a:solidFill>
                          <a:schemeClr val="lt1"/>
                        </a:solidFill>
                        <a:latin typeface="Lato Black"/>
                        <a:ea typeface="Lato Black"/>
                        <a:cs typeface="Lato Black"/>
                        <a:sym typeface="Lato Black"/>
                      </a:endParaRPr>
                    </a:p>
                    <a:p>
                      <a:pPr indent="0" lvl="0" marL="0" rtl="0" algn="ctr">
                        <a:lnSpc>
                          <a:spcPct val="199000"/>
                        </a:lnSpc>
                        <a:spcBef>
                          <a:spcPts val="1000"/>
                        </a:spcBef>
                        <a:spcAft>
                          <a:spcPts val="0"/>
                        </a:spcAft>
                        <a:buNone/>
                      </a:pPr>
                      <a:r>
                        <a:rPr lang="en" sz="900">
                          <a:solidFill>
                            <a:schemeClr val="lt1"/>
                          </a:solidFill>
                          <a:latin typeface="Lato Black"/>
                          <a:ea typeface="Lato Black"/>
                          <a:cs typeface="Lato Black"/>
                          <a:sym typeface="Lato Black"/>
                        </a:rPr>
                        <a:t>2.</a:t>
                      </a:r>
                      <a:endParaRPr sz="900">
                        <a:solidFill>
                          <a:schemeClr val="lt1"/>
                        </a:solidFill>
                        <a:latin typeface="Lato Black"/>
                        <a:ea typeface="Lato Black"/>
                        <a:cs typeface="Lato Black"/>
                        <a:sym typeface="Lato Black"/>
                      </a:endParaRPr>
                    </a:p>
                    <a:p>
                      <a:pPr indent="0" lvl="0" marL="0" rtl="0" algn="ctr">
                        <a:lnSpc>
                          <a:spcPct val="199000"/>
                        </a:lnSpc>
                        <a:spcBef>
                          <a:spcPts val="1000"/>
                        </a:spcBef>
                        <a:spcAft>
                          <a:spcPts val="0"/>
                        </a:spcAft>
                        <a:buNone/>
                      </a:pPr>
                      <a:r>
                        <a:rPr lang="en" sz="900">
                          <a:solidFill>
                            <a:schemeClr val="lt1"/>
                          </a:solidFill>
                          <a:latin typeface="Lato Black"/>
                          <a:ea typeface="Lato Black"/>
                          <a:cs typeface="Lato Black"/>
                          <a:sym typeface="Lato Black"/>
                        </a:rPr>
                        <a:t>3.</a:t>
                      </a:r>
                      <a:endParaRPr sz="900">
                        <a:solidFill>
                          <a:schemeClr val="lt1"/>
                        </a:solidFill>
                        <a:latin typeface="Lato Black"/>
                        <a:ea typeface="Lato Black"/>
                        <a:cs typeface="Lato Black"/>
                        <a:sym typeface="Lato Black"/>
                      </a:endParaRPr>
                    </a:p>
                    <a:p>
                      <a:pPr indent="0" lvl="0" marL="0" rtl="0" algn="ctr">
                        <a:lnSpc>
                          <a:spcPct val="199000"/>
                        </a:lnSpc>
                        <a:spcBef>
                          <a:spcPts val="1000"/>
                        </a:spcBef>
                        <a:spcAft>
                          <a:spcPts val="0"/>
                        </a:spcAft>
                        <a:buNone/>
                      </a:pPr>
                      <a:r>
                        <a:rPr lang="en" sz="900">
                          <a:solidFill>
                            <a:schemeClr val="lt1"/>
                          </a:solidFill>
                          <a:latin typeface="Lato Black"/>
                          <a:ea typeface="Lato Black"/>
                          <a:cs typeface="Lato Black"/>
                          <a:sym typeface="Lato Black"/>
                        </a:rPr>
                        <a:t>4. </a:t>
                      </a:r>
                      <a:endParaRPr sz="900">
                        <a:solidFill>
                          <a:schemeClr val="lt1"/>
                        </a:solidFill>
                        <a:latin typeface="Lato"/>
                        <a:ea typeface="Lato"/>
                        <a:cs typeface="Lato"/>
                        <a:sym typeface="Lato"/>
                      </a:endParaRPr>
                    </a:p>
                    <a:p>
                      <a:pPr indent="0" lvl="0" marL="0" rtl="0" algn="ctr">
                        <a:lnSpc>
                          <a:spcPct val="199000"/>
                        </a:lnSpc>
                        <a:spcBef>
                          <a:spcPts val="1000"/>
                        </a:spcBef>
                        <a:spcAft>
                          <a:spcPts val="0"/>
                        </a:spcAft>
                        <a:buNone/>
                      </a:pPr>
                      <a:r>
                        <a:rPr lang="en" sz="900">
                          <a:solidFill>
                            <a:schemeClr val="lt1"/>
                          </a:solidFill>
                          <a:latin typeface="Lato Black"/>
                          <a:ea typeface="Lato Black"/>
                          <a:cs typeface="Lato Black"/>
                          <a:sym typeface="Lato Black"/>
                        </a:rPr>
                        <a:t>5.</a:t>
                      </a:r>
                      <a:r>
                        <a:rPr lang="en" sz="900">
                          <a:solidFill>
                            <a:schemeClr val="lt1"/>
                          </a:solidFill>
                          <a:latin typeface="Lato"/>
                          <a:ea typeface="Lato"/>
                          <a:cs typeface="Lato"/>
                          <a:sym typeface="Lato"/>
                        </a:rPr>
                        <a:t>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00000"/>
                        </a:lnSpc>
                        <a:spcBef>
                          <a:spcPts val="0"/>
                        </a:spcBef>
                        <a:spcAft>
                          <a:spcPts val="0"/>
                        </a:spcAft>
                        <a:buNone/>
                      </a:pPr>
                      <a:r>
                        <a:rPr lang="en" sz="900">
                          <a:solidFill>
                            <a:schemeClr val="lt1"/>
                          </a:solidFill>
                          <a:latin typeface="Lato"/>
                          <a:ea typeface="Lato"/>
                          <a:cs typeface="Lato"/>
                          <a:sym typeface="Lato"/>
                        </a:rPr>
                        <a:t>Snack Mix: Seasonal Flavor</a:t>
                      </a:r>
                      <a:endParaRPr sz="9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9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900">
                          <a:solidFill>
                            <a:schemeClr val="lt1"/>
                          </a:solidFill>
                          <a:latin typeface="Lato"/>
                          <a:ea typeface="Lato"/>
                          <a:cs typeface="Lato"/>
                          <a:sym typeface="Lato"/>
                        </a:rPr>
                        <a:t>Sliced Cheese</a:t>
                      </a:r>
                      <a:endParaRPr sz="900">
                        <a:solidFill>
                          <a:schemeClr val="lt1"/>
                        </a:solidFill>
                        <a:latin typeface="Lato"/>
                        <a:ea typeface="Lato"/>
                        <a:cs typeface="Lato"/>
                        <a:sym typeface="Lato"/>
                      </a:endParaRPr>
                    </a:p>
                    <a:p>
                      <a:pPr indent="0" lvl="0" marL="0" rtl="0" algn="l">
                        <a:lnSpc>
                          <a:spcPct val="90000"/>
                        </a:lnSpc>
                        <a:spcBef>
                          <a:spcPts val="0"/>
                        </a:spcBef>
                        <a:spcAft>
                          <a:spcPts val="0"/>
                        </a:spcAft>
                        <a:buNone/>
                      </a:pPr>
                      <a:br>
                        <a:rPr lang="en" sz="900">
                          <a:solidFill>
                            <a:schemeClr val="lt1"/>
                          </a:solidFill>
                          <a:latin typeface="Lato"/>
                          <a:ea typeface="Lato"/>
                          <a:cs typeface="Lato"/>
                          <a:sym typeface="Lato"/>
                        </a:rPr>
                      </a:br>
                      <a:endParaRPr sz="9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900">
                          <a:solidFill>
                            <a:schemeClr val="lt1"/>
                          </a:solidFill>
                          <a:latin typeface="Lato"/>
                          <a:ea typeface="Lato"/>
                          <a:cs typeface="Lato"/>
                          <a:sym typeface="Lato"/>
                        </a:rPr>
                        <a:t>Single Serve Flavored </a:t>
                      </a:r>
                      <a:br>
                        <a:rPr lang="en" sz="900">
                          <a:solidFill>
                            <a:schemeClr val="lt1"/>
                          </a:solidFill>
                          <a:latin typeface="Lato"/>
                          <a:ea typeface="Lato"/>
                          <a:cs typeface="Lato"/>
                          <a:sym typeface="Lato"/>
                        </a:rPr>
                      </a:br>
                      <a:r>
                        <a:rPr lang="en" sz="900">
                          <a:solidFill>
                            <a:schemeClr val="lt1"/>
                          </a:solidFill>
                          <a:latin typeface="Lato"/>
                          <a:ea typeface="Lato"/>
                          <a:cs typeface="Lato"/>
                          <a:sym typeface="Lato"/>
                        </a:rPr>
                        <a:t>Coffee, 12 ct</a:t>
                      </a:r>
                      <a:endParaRPr sz="9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9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900">
                          <a:solidFill>
                            <a:schemeClr val="lt1"/>
                          </a:solidFill>
                          <a:latin typeface="Lato"/>
                          <a:ea typeface="Lato"/>
                          <a:cs typeface="Lato"/>
                          <a:sym typeface="Lato"/>
                        </a:rPr>
                        <a:t>Herbal Tea</a:t>
                      </a:r>
                      <a:endParaRPr sz="9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900">
                        <a:solidFill>
                          <a:schemeClr val="lt1"/>
                        </a:solidFill>
                        <a:latin typeface="Lato"/>
                        <a:ea typeface="Lato"/>
                        <a:cs typeface="Lato"/>
                        <a:sym typeface="Lato"/>
                      </a:endParaRPr>
                    </a:p>
                    <a:p>
                      <a:pPr indent="0" lvl="0" marL="0" rtl="0" algn="l">
                        <a:lnSpc>
                          <a:spcPct val="80000"/>
                        </a:lnSpc>
                        <a:spcBef>
                          <a:spcPts val="0"/>
                        </a:spcBef>
                        <a:spcAft>
                          <a:spcPts val="0"/>
                        </a:spcAft>
                        <a:buNone/>
                      </a:pPr>
                      <a:r>
                        <a:t/>
                      </a:r>
                      <a:endParaRPr sz="900">
                        <a:solidFill>
                          <a:schemeClr val="lt1"/>
                        </a:solidFill>
                        <a:latin typeface="Lato"/>
                        <a:ea typeface="Lato"/>
                        <a:cs typeface="Lato"/>
                        <a:sym typeface="Lato"/>
                      </a:endParaRPr>
                    </a:p>
                    <a:p>
                      <a:pPr indent="0" lvl="0" marL="0" rtl="0" algn="l">
                        <a:lnSpc>
                          <a:spcPct val="100000"/>
                        </a:lnSpc>
                        <a:spcBef>
                          <a:spcPts val="0"/>
                        </a:spcBef>
                        <a:spcAft>
                          <a:spcPts val="0"/>
                        </a:spcAft>
                        <a:buNone/>
                      </a:pPr>
                      <a:r>
                        <a:rPr lang="en" sz="900">
                          <a:solidFill>
                            <a:schemeClr val="lt1"/>
                          </a:solidFill>
                          <a:latin typeface="Lato"/>
                          <a:ea typeface="Lato"/>
                          <a:cs typeface="Lato"/>
                          <a:sym typeface="Lato"/>
                        </a:rPr>
                        <a:t>Single Serve Flavored</a:t>
                      </a:r>
                      <a:br>
                        <a:rPr lang="en" sz="900">
                          <a:solidFill>
                            <a:schemeClr val="lt1"/>
                          </a:solidFill>
                          <a:latin typeface="Lato"/>
                          <a:ea typeface="Lato"/>
                          <a:cs typeface="Lato"/>
                          <a:sym typeface="Lato"/>
                        </a:rPr>
                      </a:br>
                      <a:r>
                        <a:rPr lang="en" sz="900">
                          <a:solidFill>
                            <a:schemeClr val="lt1"/>
                          </a:solidFill>
                          <a:latin typeface="Lato"/>
                          <a:ea typeface="Lato"/>
                          <a:cs typeface="Lato"/>
                          <a:sym typeface="Lato"/>
                        </a:rPr>
                        <a:t>Coffee, 24 ct</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200000"/>
                        </a:lnSpc>
                        <a:spcBef>
                          <a:spcPts val="1000"/>
                        </a:spcBef>
                        <a:spcAft>
                          <a:spcPts val="0"/>
                        </a:spcAft>
                        <a:buNone/>
                      </a:pPr>
                      <a:r>
                        <a:rPr lang="en" sz="900">
                          <a:solidFill>
                            <a:schemeClr val="lt1"/>
                          </a:solidFill>
                          <a:latin typeface="Lato Black"/>
                          <a:ea typeface="Lato Black"/>
                          <a:cs typeface="Lato Black"/>
                          <a:sym typeface="Lato Black"/>
                        </a:rPr>
                        <a:t>6</a:t>
                      </a:r>
                      <a:r>
                        <a:rPr lang="en" sz="900">
                          <a:solidFill>
                            <a:schemeClr val="lt1"/>
                          </a:solidFill>
                          <a:latin typeface="Lato Black"/>
                          <a:ea typeface="Lato Black"/>
                          <a:cs typeface="Lato Black"/>
                          <a:sym typeface="Lato Black"/>
                        </a:rPr>
                        <a:t>.</a:t>
                      </a:r>
                      <a:endParaRPr sz="900">
                        <a:solidFill>
                          <a:schemeClr val="lt1"/>
                        </a:solidFill>
                        <a:latin typeface="Lato Black"/>
                        <a:ea typeface="Lato Black"/>
                        <a:cs typeface="Lato Black"/>
                        <a:sym typeface="Lato Black"/>
                      </a:endParaRPr>
                    </a:p>
                    <a:p>
                      <a:pPr indent="0" lvl="0" marL="0" rtl="0" algn="ctr">
                        <a:lnSpc>
                          <a:spcPct val="200000"/>
                        </a:lnSpc>
                        <a:spcBef>
                          <a:spcPts val="1000"/>
                        </a:spcBef>
                        <a:spcAft>
                          <a:spcPts val="0"/>
                        </a:spcAft>
                        <a:buNone/>
                      </a:pPr>
                      <a:r>
                        <a:rPr lang="en" sz="900">
                          <a:solidFill>
                            <a:schemeClr val="lt1"/>
                          </a:solidFill>
                          <a:latin typeface="Lato Black"/>
                          <a:ea typeface="Lato Black"/>
                          <a:cs typeface="Lato Black"/>
                          <a:sym typeface="Lato Black"/>
                        </a:rPr>
                        <a:t>7.</a:t>
                      </a:r>
                      <a:endParaRPr sz="900">
                        <a:solidFill>
                          <a:schemeClr val="lt1"/>
                        </a:solidFill>
                        <a:latin typeface="Lato Black"/>
                        <a:ea typeface="Lato Black"/>
                        <a:cs typeface="Lato Black"/>
                        <a:sym typeface="Lato Black"/>
                      </a:endParaRPr>
                    </a:p>
                    <a:p>
                      <a:pPr indent="0" lvl="0" marL="0" rtl="0" algn="ctr">
                        <a:lnSpc>
                          <a:spcPct val="200000"/>
                        </a:lnSpc>
                        <a:spcBef>
                          <a:spcPts val="1000"/>
                        </a:spcBef>
                        <a:spcAft>
                          <a:spcPts val="0"/>
                        </a:spcAft>
                        <a:buNone/>
                      </a:pPr>
                      <a:r>
                        <a:rPr lang="en" sz="900">
                          <a:solidFill>
                            <a:schemeClr val="lt1"/>
                          </a:solidFill>
                          <a:latin typeface="Lato Black"/>
                          <a:ea typeface="Lato Black"/>
                          <a:cs typeface="Lato Black"/>
                          <a:sym typeface="Lato Black"/>
                        </a:rPr>
                        <a:t>8.</a:t>
                      </a:r>
                      <a:endParaRPr sz="900">
                        <a:solidFill>
                          <a:schemeClr val="lt1"/>
                        </a:solidFill>
                        <a:latin typeface="Lato Black"/>
                        <a:ea typeface="Lato Black"/>
                        <a:cs typeface="Lato Black"/>
                        <a:sym typeface="Lato Black"/>
                      </a:endParaRPr>
                    </a:p>
                    <a:p>
                      <a:pPr indent="0" lvl="0" marL="0" rtl="0" algn="ctr">
                        <a:lnSpc>
                          <a:spcPct val="200000"/>
                        </a:lnSpc>
                        <a:spcBef>
                          <a:spcPts val="1000"/>
                        </a:spcBef>
                        <a:spcAft>
                          <a:spcPts val="0"/>
                        </a:spcAft>
                        <a:buNone/>
                      </a:pPr>
                      <a:r>
                        <a:rPr lang="en" sz="900">
                          <a:solidFill>
                            <a:schemeClr val="lt1"/>
                          </a:solidFill>
                          <a:latin typeface="Lato Black"/>
                          <a:ea typeface="Lato Black"/>
                          <a:cs typeface="Lato Black"/>
                          <a:sym typeface="Lato Black"/>
                        </a:rPr>
                        <a:t>9. </a:t>
                      </a:r>
                      <a:endParaRPr sz="900">
                        <a:solidFill>
                          <a:schemeClr val="lt1"/>
                        </a:solidFill>
                        <a:latin typeface="Lato"/>
                        <a:ea typeface="Lato"/>
                        <a:cs typeface="Lato"/>
                        <a:sym typeface="Lato"/>
                      </a:endParaRPr>
                    </a:p>
                    <a:p>
                      <a:pPr indent="0" lvl="0" marL="0" rtl="0" algn="ctr">
                        <a:lnSpc>
                          <a:spcPct val="200000"/>
                        </a:lnSpc>
                        <a:spcBef>
                          <a:spcPts val="1000"/>
                        </a:spcBef>
                        <a:spcAft>
                          <a:spcPts val="0"/>
                        </a:spcAft>
                        <a:buNone/>
                      </a:pPr>
                      <a:r>
                        <a:rPr lang="en" sz="900">
                          <a:solidFill>
                            <a:schemeClr val="lt1"/>
                          </a:solidFill>
                          <a:latin typeface="Lato Black"/>
                          <a:ea typeface="Lato Black"/>
                          <a:cs typeface="Lato Black"/>
                          <a:sym typeface="Lato Black"/>
                        </a:rPr>
                        <a:t>10</a:t>
                      </a:r>
                      <a:r>
                        <a:rPr lang="en" sz="900">
                          <a:solidFill>
                            <a:schemeClr val="lt1"/>
                          </a:solidFill>
                          <a:latin typeface="Lato Black"/>
                          <a:ea typeface="Lato Black"/>
                          <a:cs typeface="Lato Black"/>
                          <a:sym typeface="Lato Black"/>
                        </a:rPr>
                        <a:t>.</a:t>
                      </a:r>
                      <a:r>
                        <a:rPr lang="en" sz="900">
                          <a:solidFill>
                            <a:schemeClr val="lt1"/>
                          </a:solidFill>
                          <a:latin typeface="Lato"/>
                          <a:ea typeface="Lato"/>
                          <a:cs typeface="Lato"/>
                          <a:sym typeface="Lato"/>
                        </a:rPr>
                        <a:t> </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sz="900">
                          <a:solidFill>
                            <a:schemeClr val="lt1"/>
                          </a:solidFill>
                          <a:latin typeface="Lato"/>
                          <a:ea typeface="Lato"/>
                          <a:cs typeface="Lato"/>
                          <a:sym typeface="Lato"/>
                        </a:rPr>
                        <a:t>Single Serve Medium</a:t>
                      </a:r>
                      <a:br>
                        <a:rPr lang="en" sz="900">
                          <a:solidFill>
                            <a:schemeClr val="lt1"/>
                          </a:solidFill>
                          <a:latin typeface="Lato"/>
                          <a:ea typeface="Lato"/>
                          <a:cs typeface="Lato"/>
                          <a:sym typeface="Lato"/>
                        </a:rPr>
                      </a:br>
                      <a:r>
                        <a:rPr lang="en" sz="900">
                          <a:solidFill>
                            <a:schemeClr val="lt1"/>
                          </a:solidFill>
                          <a:latin typeface="Lato"/>
                          <a:ea typeface="Lato"/>
                          <a:cs typeface="Lato"/>
                          <a:sym typeface="Lato"/>
                        </a:rPr>
                        <a:t>Roast Coffee, 24 ct</a:t>
                      </a:r>
                      <a:endParaRPr sz="900">
                        <a:solidFill>
                          <a:schemeClr val="lt1"/>
                        </a:solidFill>
                        <a:latin typeface="Lato"/>
                        <a:ea typeface="Lato"/>
                        <a:cs typeface="Lato"/>
                        <a:sym typeface="Lato"/>
                      </a:endParaRPr>
                    </a:p>
                    <a:p>
                      <a:pPr indent="0" lvl="0" marL="0" rtl="0" algn="l">
                        <a:lnSpc>
                          <a:spcPct val="80000"/>
                        </a:lnSpc>
                        <a:spcBef>
                          <a:spcPts val="0"/>
                        </a:spcBef>
                        <a:spcAft>
                          <a:spcPts val="0"/>
                        </a:spcAft>
                        <a:buNone/>
                      </a:pPr>
                      <a:r>
                        <a:t/>
                      </a:r>
                      <a:endParaRPr sz="900">
                        <a:solidFill>
                          <a:schemeClr val="lt1"/>
                        </a:solidFill>
                        <a:latin typeface="Lato"/>
                        <a:ea typeface="Lato"/>
                        <a:cs typeface="Lato"/>
                        <a:sym typeface="Lato"/>
                      </a:endParaRPr>
                    </a:p>
                    <a:p>
                      <a:pPr indent="0" lvl="0" marL="0" rtl="0" algn="l">
                        <a:spcBef>
                          <a:spcPts val="0"/>
                        </a:spcBef>
                        <a:spcAft>
                          <a:spcPts val="0"/>
                        </a:spcAft>
                        <a:buNone/>
                      </a:pPr>
                      <a:r>
                        <a:rPr lang="en" sz="900">
                          <a:solidFill>
                            <a:schemeClr val="lt1"/>
                          </a:solidFill>
                          <a:latin typeface="Lato"/>
                          <a:ea typeface="Lato"/>
                          <a:cs typeface="Lato"/>
                          <a:sym typeface="Lato"/>
                        </a:rPr>
                        <a:t>PB and Chocolate Candy</a:t>
                      </a:r>
                      <a:endParaRPr sz="900">
                        <a:solidFill>
                          <a:schemeClr val="lt1"/>
                        </a:solidFill>
                        <a:latin typeface="Lato"/>
                        <a:ea typeface="Lato"/>
                        <a:cs typeface="Lato"/>
                        <a:sym typeface="Lato"/>
                      </a:endParaRPr>
                    </a:p>
                    <a:p>
                      <a:pPr indent="0" lvl="0" marL="0" rtl="0" algn="l">
                        <a:spcBef>
                          <a:spcPts val="0"/>
                        </a:spcBef>
                        <a:spcAft>
                          <a:spcPts val="0"/>
                        </a:spcAft>
                        <a:buNone/>
                      </a:pPr>
                      <a:r>
                        <a:t/>
                      </a:r>
                      <a:endParaRPr sz="9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900">
                        <a:solidFill>
                          <a:schemeClr val="lt1"/>
                        </a:solidFill>
                        <a:latin typeface="Lato"/>
                        <a:ea typeface="Lato"/>
                        <a:cs typeface="Lato"/>
                        <a:sym typeface="Lato"/>
                      </a:endParaRPr>
                    </a:p>
                    <a:p>
                      <a:pPr indent="0" lvl="0" marL="0" rtl="0" algn="l">
                        <a:lnSpc>
                          <a:spcPct val="115000"/>
                        </a:lnSpc>
                        <a:spcBef>
                          <a:spcPts val="0"/>
                        </a:spcBef>
                        <a:spcAft>
                          <a:spcPts val="0"/>
                        </a:spcAft>
                        <a:buNone/>
                      </a:pPr>
                      <a:r>
                        <a:rPr lang="en" sz="900">
                          <a:solidFill>
                            <a:schemeClr val="lt1"/>
                          </a:solidFill>
                          <a:latin typeface="Lato"/>
                          <a:ea typeface="Lato"/>
                          <a:cs typeface="Lato"/>
                          <a:sym typeface="Lato"/>
                        </a:rPr>
                        <a:t>Snack Mix: Original Flavor</a:t>
                      </a:r>
                      <a:endParaRPr sz="900">
                        <a:solidFill>
                          <a:schemeClr val="lt1"/>
                        </a:solidFill>
                        <a:latin typeface="Lato"/>
                        <a:ea typeface="Lato"/>
                        <a:cs typeface="Lato"/>
                        <a:sym typeface="Lato"/>
                      </a:endParaRPr>
                    </a:p>
                    <a:p>
                      <a:pPr indent="0" lvl="0" marL="0" rtl="0" algn="l">
                        <a:spcBef>
                          <a:spcPts val="0"/>
                        </a:spcBef>
                        <a:spcAft>
                          <a:spcPts val="0"/>
                        </a:spcAft>
                        <a:buNone/>
                      </a:pPr>
                      <a:r>
                        <a:t/>
                      </a:r>
                      <a:endParaRPr sz="900">
                        <a:solidFill>
                          <a:schemeClr val="lt1"/>
                        </a:solidFill>
                        <a:latin typeface="Lato"/>
                        <a:ea typeface="Lato"/>
                        <a:cs typeface="Lato"/>
                        <a:sym typeface="Lato"/>
                      </a:endParaRPr>
                    </a:p>
                    <a:p>
                      <a:pPr indent="0" lvl="0" marL="0" rtl="0" algn="l">
                        <a:lnSpc>
                          <a:spcPct val="80000"/>
                        </a:lnSpc>
                        <a:spcBef>
                          <a:spcPts val="0"/>
                        </a:spcBef>
                        <a:spcAft>
                          <a:spcPts val="0"/>
                        </a:spcAft>
                        <a:buNone/>
                      </a:pPr>
                      <a:r>
                        <a:t/>
                      </a:r>
                      <a:endParaRPr sz="900">
                        <a:solidFill>
                          <a:schemeClr val="lt1"/>
                        </a:solidFill>
                        <a:latin typeface="Lato"/>
                        <a:ea typeface="Lato"/>
                        <a:cs typeface="Lato"/>
                        <a:sym typeface="Lato"/>
                      </a:endParaRPr>
                    </a:p>
                    <a:p>
                      <a:pPr indent="0" lvl="0" marL="0" rtl="0" algn="l">
                        <a:spcBef>
                          <a:spcPts val="0"/>
                        </a:spcBef>
                        <a:spcAft>
                          <a:spcPts val="0"/>
                        </a:spcAft>
                        <a:buNone/>
                      </a:pPr>
                      <a:r>
                        <a:rPr lang="en" sz="900">
                          <a:solidFill>
                            <a:schemeClr val="lt1"/>
                          </a:solidFill>
                          <a:latin typeface="Lato"/>
                          <a:ea typeface="Lato"/>
                          <a:cs typeface="Lato"/>
                          <a:sym typeface="Lato"/>
                        </a:rPr>
                        <a:t>Frozen Veggie Burgers</a:t>
                      </a:r>
                      <a:endParaRPr sz="900">
                        <a:solidFill>
                          <a:schemeClr val="lt1"/>
                        </a:solidFill>
                        <a:latin typeface="Lato"/>
                        <a:ea typeface="Lato"/>
                        <a:cs typeface="Lato"/>
                        <a:sym typeface="Lato"/>
                      </a:endParaRPr>
                    </a:p>
                    <a:p>
                      <a:pPr indent="0" lvl="0" marL="0" rtl="0" algn="l">
                        <a:spcBef>
                          <a:spcPts val="0"/>
                        </a:spcBef>
                        <a:spcAft>
                          <a:spcPts val="0"/>
                        </a:spcAft>
                        <a:buNone/>
                      </a:pPr>
                      <a:r>
                        <a:t/>
                      </a:r>
                      <a:endParaRPr sz="900">
                        <a:solidFill>
                          <a:schemeClr val="lt1"/>
                        </a:solidFill>
                        <a:latin typeface="Lato"/>
                        <a:ea typeface="Lato"/>
                        <a:cs typeface="Lato"/>
                        <a:sym typeface="Lato"/>
                      </a:endParaRPr>
                    </a:p>
                    <a:p>
                      <a:pPr indent="0" lvl="0" marL="0" rtl="0" algn="l">
                        <a:lnSpc>
                          <a:spcPct val="100000"/>
                        </a:lnSpc>
                        <a:spcBef>
                          <a:spcPts val="0"/>
                        </a:spcBef>
                        <a:spcAft>
                          <a:spcPts val="0"/>
                        </a:spcAft>
                        <a:buNone/>
                      </a:pPr>
                      <a:r>
                        <a:t/>
                      </a:r>
                      <a:endParaRPr sz="900">
                        <a:solidFill>
                          <a:schemeClr val="lt1"/>
                        </a:solidFill>
                        <a:latin typeface="Lato"/>
                        <a:ea typeface="Lato"/>
                        <a:cs typeface="Lato"/>
                        <a:sym typeface="Lato"/>
                      </a:endParaRPr>
                    </a:p>
                    <a:p>
                      <a:pPr indent="0" lvl="0" marL="0" rtl="0" algn="l">
                        <a:spcBef>
                          <a:spcPts val="0"/>
                        </a:spcBef>
                        <a:spcAft>
                          <a:spcPts val="0"/>
                        </a:spcAft>
                        <a:buNone/>
                      </a:pPr>
                      <a:r>
                        <a:rPr lang="en" sz="900">
                          <a:solidFill>
                            <a:schemeClr val="lt1"/>
                          </a:solidFill>
                          <a:latin typeface="Lato"/>
                          <a:ea typeface="Lato"/>
                          <a:cs typeface="Lato"/>
                          <a:sym typeface="Lato"/>
                        </a:rPr>
                        <a:t>Cereal</a:t>
                      </a:r>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158" name="Google Shape;158;p18"/>
          <p:cNvGrpSpPr/>
          <p:nvPr/>
        </p:nvGrpSpPr>
        <p:grpSpPr>
          <a:xfrm>
            <a:off x="7527075" y="2818300"/>
            <a:ext cx="1191250" cy="1805400"/>
            <a:chOff x="7485300" y="2818300"/>
            <a:chExt cx="1191250" cy="1805400"/>
          </a:xfrm>
        </p:grpSpPr>
        <p:sp>
          <p:nvSpPr>
            <p:cNvPr id="159" name="Google Shape;159;p18"/>
            <p:cNvSpPr/>
            <p:nvPr/>
          </p:nvSpPr>
          <p:spPr>
            <a:xfrm>
              <a:off x="7526950" y="2818300"/>
              <a:ext cx="1149600" cy="1805400"/>
            </a:xfrm>
            <a:prstGeom prst="roundRect">
              <a:avLst>
                <a:gd fmla="val 3022" name="adj"/>
              </a:avLst>
            </a:prstGeom>
            <a:solidFill>
              <a:srgbClr val="008C8B"/>
            </a:solidFill>
            <a:ln>
              <a:noFill/>
            </a:ln>
            <a:effectLst>
              <a:outerShdw blurRad="14288" rotWithShape="0" algn="bl" dir="5400000" dist="19050">
                <a:srgbClr val="000000">
                  <a:alpha val="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txBox="1"/>
            <p:nvPr/>
          </p:nvSpPr>
          <p:spPr>
            <a:xfrm>
              <a:off x="7485300" y="2929900"/>
              <a:ext cx="1149600" cy="1582200"/>
            </a:xfrm>
            <a:prstGeom prst="rect">
              <a:avLst/>
            </a:prstGeom>
            <a:noFill/>
            <a:ln>
              <a:noFill/>
            </a:ln>
          </p:spPr>
          <p:txBody>
            <a:bodyPr anchorCtr="0" anchor="t" bIns="91425" lIns="91425" spcFirstLastPara="1" rIns="91425" wrap="square" tIns="91425">
              <a:spAutoFit/>
            </a:bodyPr>
            <a:lstStyle/>
            <a:p>
              <a:pPr indent="-279400" lvl="0" marL="457200" rtl="0" algn="l">
                <a:lnSpc>
                  <a:spcPct val="115000"/>
                </a:lnSpc>
                <a:spcBef>
                  <a:spcPts val="0"/>
                </a:spcBef>
                <a:spcAft>
                  <a:spcPts val="0"/>
                </a:spcAft>
                <a:buClr>
                  <a:schemeClr val="lt1"/>
                </a:buClr>
                <a:buSzPts val="800"/>
                <a:buFont typeface="Lato"/>
                <a:buAutoNum type="arabicPeriod"/>
              </a:pPr>
              <a:r>
                <a:rPr b="1" lang="en" sz="800">
                  <a:solidFill>
                    <a:schemeClr val="lt1"/>
                  </a:solidFill>
                  <a:latin typeface="Lato"/>
                  <a:ea typeface="Lato"/>
                  <a:cs typeface="Lato"/>
                  <a:sym typeface="Lato"/>
                </a:rPr>
                <a:t>AZ - 7.2%</a:t>
              </a:r>
              <a:endParaRPr b="1" sz="800">
                <a:solidFill>
                  <a:schemeClr val="lt1"/>
                </a:solidFill>
                <a:latin typeface="Lato"/>
                <a:ea typeface="Lato"/>
                <a:cs typeface="Lato"/>
                <a:sym typeface="Lato"/>
              </a:endParaRPr>
            </a:p>
            <a:p>
              <a:pPr indent="-279400" lvl="0" marL="457200" rtl="0" algn="l">
                <a:lnSpc>
                  <a:spcPct val="115000"/>
                </a:lnSpc>
                <a:spcBef>
                  <a:spcPts val="0"/>
                </a:spcBef>
                <a:spcAft>
                  <a:spcPts val="0"/>
                </a:spcAft>
                <a:buClr>
                  <a:schemeClr val="lt1"/>
                </a:buClr>
                <a:buSzPts val="800"/>
                <a:buFont typeface="Lato"/>
                <a:buAutoNum type="arabicPeriod"/>
              </a:pPr>
              <a:r>
                <a:rPr b="1" lang="en" sz="800">
                  <a:solidFill>
                    <a:schemeClr val="lt1"/>
                  </a:solidFill>
                  <a:latin typeface="Lato"/>
                  <a:ea typeface="Lato"/>
                  <a:cs typeface="Lato"/>
                  <a:sym typeface="Lato"/>
                </a:rPr>
                <a:t>IL - 4.3%</a:t>
              </a:r>
              <a:endParaRPr b="1" sz="800">
                <a:solidFill>
                  <a:schemeClr val="lt1"/>
                </a:solidFill>
                <a:latin typeface="Lato"/>
                <a:ea typeface="Lato"/>
                <a:cs typeface="Lato"/>
                <a:sym typeface="Lato"/>
              </a:endParaRPr>
            </a:p>
            <a:p>
              <a:pPr indent="-279400" lvl="0" marL="457200" rtl="0" algn="l">
                <a:lnSpc>
                  <a:spcPct val="115000"/>
                </a:lnSpc>
                <a:spcBef>
                  <a:spcPts val="0"/>
                </a:spcBef>
                <a:spcAft>
                  <a:spcPts val="0"/>
                </a:spcAft>
                <a:buClr>
                  <a:schemeClr val="lt1"/>
                </a:buClr>
                <a:buSzPts val="800"/>
                <a:buFont typeface="Lato"/>
                <a:buAutoNum type="arabicPeriod"/>
              </a:pPr>
              <a:r>
                <a:rPr b="1" lang="en" sz="800">
                  <a:solidFill>
                    <a:schemeClr val="lt1"/>
                  </a:solidFill>
                  <a:latin typeface="Lato"/>
                  <a:ea typeface="Lato"/>
                  <a:cs typeface="Lato"/>
                  <a:sym typeface="Lato"/>
                </a:rPr>
                <a:t>NY - 3.9 %</a:t>
              </a:r>
              <a:endParaRPr b="1" sz="800">
                <a:solidFill>
                  <a:schemeClr val="lt1"/>
                </a:solidFill>
                <a:latin typeface="Lato"/>
                <a:ea typeface="Lato"/>
                <a:cs typeface="Lato"/>
                <a:sym typeface="Lato"/>
              </a:endParaRPr>
            </a:p>
            <a:p>
              <a:pPr indent="-279400" lvl="0" marL="457200" rtl="0" algn="l">
                <a:lnSpc>
                  <a:spcPct val="115000"/>
                </a:lnSpc>
                <a:spcBef>
                  <a:spcPts val="0"/>
                </a:spcBef>
                <a:spcAft>
                  <a:spcPts val="0"/>
                </a:spcAft>
                <a:buClr>
                  <a:schemeClr val="lt1"/>
                </a:buClr>
                <a:buSzPts val="800"/>
                <a:buFont typeface="Lato"/>
                <a:buAutoNum type="arabicPeriod"/>
              </a:pPr>
              <a:r>
                <a:rPr b="1" lang="en" sz="800">
                  <a:solidFill>
                    <a:schemeClr val="lt1"/>
                  </a:solidFill>
                  <a:latin typeface="Lato"/>
                  <a:ea typeface="Lato"/>
                  <a:cs typeface="Lato"/>
                  <a:sym typeface="Lato"/>
                </a:rPr>
                <a:t>GA - 3.9% </a:t>
              </a:r>
              <a:endParaRPr b="1" sz="800">
                <a:solidFill>
                  <a:schemeClr val="lt1"/>
                </a:solidFill>
                <a:latin typeface="Lato"/>
                <a:ea typeface="Lato"/>
                <a:cs typeface="Lato"/>
                <a:sym typeface="Lato"/>
              </a:endParaRPr>
            </a:p>
            <a:p>
              <a:pPr indent="-279400" lvl="0" marL="457200" rtl="0" algn="l">
                <a:lnSpc>
                  <a:spcPct val="115000"/>
                </a:lnSpc>
                <a:spcBef>
                  <a:spcPts val="0"/>
                </a:spcBef>
                <a:spcAft>
                  <a:spcPts val="0"/>
                </a:spcAft>
                <a:buClr>
                  <a:schemeClr val="lt1"/>
                </a:buClr>
                <a:buSzPts val="800"/>
                <a:buFont typeface="Lato"/>
                <a:buAutoNum type="arabicPeriod"/>
              </a:pPr>
              <a:r>
                <a:rPr b="1" lang="en" sz="800">
                  <a:solidFill>
                    <a:schemeClr val="lt1"/>
                  </a:solidFill>
                  <a:latin typeface="Lato"/>
                  <a:ea typeface="Lato"/>
                  <a:cs typeface="Lato"/>
                  <a:sym typeface="Lato"/>
                </a:rPr>
                <a:t>FL - 3.8%</a:t>
              </a:r>
              <a:endParaRPr b="1" sz="800">
                <a:solidFill>
                  <a:schemeClr val="lt1"/>
                </a:solidFill>
                <a:latin typeface="Lato"/>
                <a:ea typeface="Lato"/>
                <a:cs typeface="Lato"/>
                <a:sym typeface="Lato"/>
              </a:endParaRPr>
            </a:p>
            <a:p>
              <a:pPr indent="-279400" lvl="0" marL="457200" rtl="0" algn="l">
                <a:lnSpc>
                  <a:spcPct val="115000"/>
                </a:lnSpc>
                <a:spcBef>
                  <a:spcPts val="0"/>
                </a:spcBef>
                <a:spcAft>
                  <a:spcPts val="0"/>
                </a:spcAft>
                <a:buClr>
                  <a:schemeClr val="lt1"/>
                </a:buClr>
                <a:buSzPts val="800"/>
                <a:buFont typeface="Lato"/>
                <a:buAutoNum type="arabicPeriod"/>
              </a:pPr>
              <a:r>
                <a:rPr b="1" lang="en" sz="800">
                  <a:solidFill>
                    <a:schemeClr val="lt1"/>
                  </a:solidFill>
                  <a:latin typeface="Lato"/>
                  <a:ea typeface="Lato"/>
                  <a:cs typeface="Lato"/>
                  <a:sym typeface="Lato"/>
                </a:rPr>
                <a:t>TX - 3.6%</a:t>
              </a:r>
              <a:endParaRPr b="1" sz="800">
                <a:solidFill>
                  <a:schemeClr val="lt1"/>
                </a:solidFill>
                <a:latin typeface="Lato"/>
                <a:ea typeface="Lato"/>
                <a:cs typeface="Lato"/>
                <a:sym typeface="Lato"/>
              </a:endParaRPr>
            </a:p>
            <a:p>
              <a:pPr indent="-279400" lvl="0" marL="457200" rtl="0" algn="l">
                <a:lnSpc>
                  <a:spcPct val="115000"/>
                </a:lnSpc>
                <a:spcBef>
                  <a:spcPts val="0"/>
                </a:spcBef>
                <a:spcAft>
                  <a:spcPts val="0"/>
                </a:spcAft>
                <a:buClr>
                  <a:schemeClr val="lt1"/>
                </a:buClr>
                <a:buSzPts val="800"/>
                <a:buFont typeface="Lato"/>
                <a:buAutoNum type="arabicPeriod"/>
              </a:pPr>
              <a:r>
                <a:rPr b="1" lang="en" sz="800">
                  <a:solidFill>
                    <a:schemeClr val="lt1"/>
                  </a:solidFill>
                  <a:latin typeface="Lato"/>
                  <a:ea typeface="Lato"/>
                  <a:cs typeface="Lato"/>
                  <a:sym typeface="Lato"/>
                </a:rPr>
                <a:t>PA - 3.5% </a:t>
              </a:r>
              <a:endParaRPr b="1" sz="800">
                <a:solidFill>
                  <a:schemeClr val="lt1"/>
                </a:solidFill>
                <a:latin typeface="Lato"/>
                <a:ea typeface="Lato"/>
                <a:cs typeface="Lato"/>
                <a:sym typeface="Lato"/>
              </a:endParaRPr>
            </a:p>
            <a:p>
              <a:pPr indent="-279400" lvl="0" marL="457200" rtl="0" algn="l">
                <a:lnSpc>
                  <a:spcPct val="115000"/>
                </a:lnSpc>
                <a:spcBef>
                  <a:spcPts val="0"/>
                </a:spcBef>
                <a:spcAft>
                  <a:spcPts val="0"/>
                </a:spcAft>
                <a:buClr>
                  <a:schemeClr val="lt1"/>
                </a:buClr>
                <a:buSzPts val="800"/>
                <a:buFont typeface="Lato"/>
                <a:buAutoNum type="arabicPeriod"/>
              </a:pPr>
              <a:r>
                <a:rPr b="1" lang="en" sz="800">
                  <a:solidFill>
                    <a:schemeClr val="lt1"/>
                  </a:solidFill>
                  <a:latin typeface="Lato"/>
                  <a:ea typeface="Lato"/>
                  <a:cs typeface="Lato"/>
                  <a:sym typeface="Lato"/>
                </a:rPr>
                <a:t>MI - 3.5% </a:t>
              </a:r>
              <a:endParaRPr b="1" sz="800">
                <a:solidFill>
                  <a:schemeClr val="lt1"/>
                </a:solidFill>
                <a:latin typeface="Lato"/>
                <a:ea typeface="Lato"/>
                <a:cs typeface="Lato"/>
                <a:sym typeface="Lato"/>
              </a:endParaRPr>
            </a:p>
            <a:p>
              <a:pPr indent="-279400" lvl="0" marL="457200" rtl="0" algn="l">
                <a:lnSpc>
                  <a:spcPct val="115000"/>
                </a:lnSpc>
                <a:spcBef>
                  <a:spcPts val="0"/>
                </a:spcBef>
                <a:spcAft>
                  <a:spcPts val="0"/>
                </a:spcAft>
                <a:buClr>
                  <a:schemeClr val="lt1"/>
                </a:buClr>
                <a:buSzPts val="800"/>
                <a:buFont typeface="Lato"/>
                <a:buAutoNum type="arabicPeriod"/>
              </a:pPr>
              <a:r>
                <a:rPr b="1" lang="en" sz="800">
                  <a:solidFill>
                    <a:schemeClr val="lt1"/>
                  </a:solidFill>
                  <a:latin typeface="Lato"/>
                  <a:ea typeface="Lato"/>
                  <a:cs typeface="Lato"/>
                  <a:sym typeface="Lato"/>
                </a:rPr>
                <a:t>NC - 3.4%</a:t>
              </a:r>
              <a:endParaRPr b="1" sz="800">
                <a:solidFill>
                  <a:schemeClr val="lt1"/>
                </a:solidFill>
                <a:latin typeface="Lato"/>
                <a:ea typeface="Lato"/>
                <a:cs typeface="Lato"/>
                <a:sym typeface="Lato"/>
              </a:endParaRPr>
            </a:p>
            <a:p>
              <a:pPr indent="-279400" lvl="0" marL="457200" rtl="0" algn="l">
                <a:lnSpc>
                  <a:spcPct val="115000"/>
                </a:lnSpc>
                <a:spcBef>
                  <a:spcPts val="0"/>
                </a:spcBef>
                <a:spcAft>
                  <a:spcPts val="0"/>
                </a:spcAft>
                <a:buClr>
                  <a:schemeClr val="lt1"/>
                </a:buClr>
                <a:buSzPts val="800"/>
                <a:buFont typeface="Lato"/>
                <a:buAutoNum type="arabicPeriod"/>
              </a:pPr>
              <a:r>
                <a:rPr b="1" lang="en" sz="800">
                  <a:solidFill>
                    <a:schemeClr val="lt1"/>
                  </a:solidFill>
                  <a:latin typeface="Lato"/>
                  <a:ea typeface="Lato"/>
                  <a:cs typeface="Lato"/>
                  <a:sym typeface="Lato"/>
                </a:rPr>
                <a:t>OH - 3.1%</a:t>
              </a:r>
              <a:endParaRPr b="1" sz="700">
                <a:solidFill>
                  <a:schemeClr val="lt1"/>
                </a:solidFill>
                <a:latin typeface="Lato"/>
                <a:ea typeface="Lato"/>
                <a:cs typeface="Lato"/>
                <a:sym typeface="Lato"/>
              </a:endParaRPr>
            </a:p>
          </p:txBody>
        </p:sp>
      </p:grpSp>
      <p:sp>
        <p:nvSpPr>
          <p:cNvPr id="161" name="Google Shape;161;p18"/>
          <p:cNvSpPr txBox="1"/>
          <p:nvPr/>
        </p:nvSpPr>
        <p:spPr>
          <a:xfrm>
            <a:off x="4662325" y="2481175"/>
            <a:ext cx="40560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900">
                <a:solidFill>
                  <a:schemeClr val="lt1"/>
                </a:solidFill>
                <a:latin typeface="Lato"/>
                <a:ea typeface="Lato"/>
                <a:cs typeface="Lato"/>
                <a:sym typeface="Lato"/>
              </a:rPr>
              <a:t>Top 10 US States (by Purchase Intent Rate)</a:t>
            </a:r>
            <a:endParaRPr sz="800">
              <a:solidFill>
                <a:schemeClr val="lt1"/>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084A49"/>
        </a:solidFill>
      </p:bgPr>
    </p:bg>
    <p:spTree>
      <p:nvGrpSpPr>
        <p:cNvPr id="165" name="Shape 165"/>
        <p:cNvGrpSpPr/>
        <p:nvPr/>
      </p:nvGrpSpPr>
      <p:grpSpPr>
        <a:xfrm>
          <a:off x="0" y="0"/>
          <a:ext cx="0" cy="0"/>
          <a:chOff x="0" y="0"/>
          <a:chExt cx="0" cy="0"/>
        </a:xfrm>
      </p:grpSpPr>
      <p:sp>
        <p:nvSpPr>
          <p:cNvPr id="166" name="Google Shape;166;p19"/>
          <p:cNvSpPr/>
          <p:nvPr/>
        </p:nvSpPr>
        <p:spPr>
          <a:xfrm>
            <a:off x="0" y="0"/>
            <a:ext cx="5726700" cy="5158200"/>
          </a:xfrm>
          <a:prstGeom prst="rect">
            <a:avLst/>
          </a:prstGeom>
          <a:solidFill>
            <a:schemeClr val="lt1"/>
          </a:solidFill>
          <a:ln>
            <a:noFill/>
          </a:ln>
        </p:spPr>
        <p:txBody>
          <a:bodyPr anchorCtr="0" anchor="ctr" bIns="28575" lIns="28575" spcFirstLastPara="1" rIns="28575" wrap="square" tIns="28575">
            <a:noAutofit/>
          </a:bodyPr>
          <a:lstStyle/>
          <a:p>
            <a:pPr indent="0" lvl="0" marL="0" marR="0" rtl="0" algn="ctr">
              <a:lnSpc>
                <a:spcPct val="100000"/>
              </a:lnSpc>
              <a:spcBef>
                <a:spcPts val="0"/>
              </a:spcBef>
              <a:spcAft>
                <a:spcPts val="0"/>
              </a:spcAft>
              <a:buClr>
                <a:srgbClr val="D03DA8"/>
              </a:buClr>
              <a:buSzPts val="900"/>
              <a:buFont typeface="Helvetica Neue"/>
              <a:buNone/>
            </a:pPr>
            <a:r>
              <a:t/>
            </a:r>
            <a:endParaRPr b="0" i="0" sz="900" u="none" cap="none" strike="noStrike">
              <a:solidFill>
                <a:srgbClr val="D03DA8"/>
              </a:solidFill>
              <a:latin typeface="Helvetica Neue"/>
              <a:ea typeface="Helvetica Neue"/>
              <a:cs typeface="Helvetica Neue"/>
              <a:sym typeface="Helvetica Neue"/>
            </a:endParaRPr>
          </a:p>
        </p:txBody>
      </p:sp>
      <p:grpSp>
        <p:nvGrpSpPr>
          <p:cNvPr id="167" name="Google Shape;167;p19"/>
          <p:cNvGrpSpPr/>
          <p:nvPr/>
        </p:nvGrpSpPr>
        <p:grpSpPr>
          <a:xfrm>
            <a:off x="4502993" y="567311"/>
            <a:ext cx="2266620" cy="3858235"/>
            <a:chOff x="4502993" y="567311"/>
            <a:chExt cx="2266620" cy="3858235"/>
          </a:xfrm>
        </p:grpSpPr>
        <p:pic>
          <p:nvPicPr>
            <p:cNvPr id="168" name="Google Shape;168;p19"/>
            <p:cNvPicPr preferRelativeResize="0"/>
            <p:nvPr/>
          </p:nvPicPr>
          <p:blipFill rotWithShape="1">
            <a:blip r:embed="rId3">
              <a:alphaModFix/>
            </a:blip>
            <a:srcRect b="1030" l="0" r="0" t="-1030"/>
            <a:stretch/>
          </p:blipFill>
          <p:spPr>
            <a:xfrm>
              <a:off x="4827075" y="733225"/>
              <a:ext cx="1594500" cy="3451200"/>
            </a:xfrm>
            <a:prstGeom prst="roundRect">
              <a:avLst>
                <a:gd fmla="val 7112" name="adj"/>
              </a:avLst>
            </a:prstGeom>
            <a:noFill/>
            <a:ln>
              <a:noFill/>
            </a:ln>
          </p:spPr>
        </p:pic>
        <p:pic>
          <p:nvPicPr>
            <p:cNvPr id="169" name="Google Shape;169;p19"/>
            <p:cNvPicPr preferRelativeResize="0"/>
            <p:nvPr/>
          </p:nvPicPr>
          <p:blipFill>
            <a:blip r:embed="rId4">
              <a:alphaModFix/>
            </a:blip>
            <a:stretch>
              <a:fillRect/>
            </a:stretch>
          </p:blipFill>
          <p:spPr>
            <a:xfrm>
              <a:off x="4502993" y="567311"/>
              <a:ext cx="2266620" cy="3858235"/>
            </a:xfrm>
            <a:prstGeom prst="rect">
              <a:avLst/>
            </a:prstGeom>
            <a:noFill/>
            <a:ln>
              <a:noFill/>
            </a:ln>
          </p:spPr>
        </p:pic>
      </p:grpSp>
      <p:sp>
        <p:nvSpPr>
          <p:cNvPr id="170" name="Google Shape;170;p19"/>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Lato"/>
                <a:ea typeface="Lato"/>
                <a:cs typeface="Lato"/>
                <a:sym typeface="Lato"/>
              </a:rPr>
              <a:t>Grocery eCommerce Benchmarks and Insights</a:t>
            </a:r>
            <a:endParaRPr sz="1000">
              <a:solidFill>
                <a:schemeClr val="dk1"/>
              </a:solidFill>
              <a:latin typeface="Lato"/>
              <a:ea typeface="Lato"/>
              <a:cs typeface="Lato"/>
              <a:sym typeface="Lato"/>
            </a:endParaRPr>
          </a:p>
        </p:txBody>
      </p:sp>
      <p:cxnSp>
        <p:nvCxnSpPr>
          <p:cNvPr id="171" name="Google Shape;171;p19"/>
          <p:cNvCxnSpPr/>
          <p:nvPr/>
        </p:nvCxnSpPr>
        <p:spPr>
          <a:xfrm>
            <a:off x="396000" y="567300"/>
            <a:ext cx="690300" cy="0"/>
          </a:xfrm>
          <a:prstGeom prst="straightConnector1">
            <a:avLst/>
          </a:prstGeom>
          <a:noFill/>
          <a:ln cap="flat" cmpd="sng" w="19050">
            <a:solidFill>
              <a:srgbClr val="084A49"/>
            </a:solidFill>
            <a:prstDash val="solid"/>
            <a:round/>
            <a:headEnd len="med" w="med" type="none"/>
            <a:tailEnd len="med" w="med" type="none"/>
          </a:ln>
        </p:spPr>
      </p:cxnSp>
      <p:sp>
        <p:nvSpPr>
          <p:cNvPr id="172" name="Google Shape;172;p19"/>
          <p:cNvSpPr txBox="1"/>
          <p:nvPr/>
        </p:nvSpPr>
        <p:spPr>
          <a:xfrm>
            <a:off x="307125" y="677913"/>
            <a:ext cx="4064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Raleway"/>
                <a:ea typeface="Raleway"/>
                <a:cs typeface="Raleway"/>
                <a:sym typeface="Raleway"/>
              </a:rPr>
              <a:t>What makes effective eCommerce ads?</a:t>
            </a:r>
            <a:endParaRPr b="1" sz="1600">
              <a:solidFill>
                <a:schemeClr val="dk1"/>
              </a:solidFill>
              <a:latin typeface="Raleway"/>
              <a:ea typeface="Raleway"/>
              <a:cs typeface="Raleway"/>
              <a:sym typeface="Raleway"/>
            </a:endParaRPr>
          </a:p>
        </p:txBody>
      </p:sp>
      <p:sp>
        <p:nvSpPr>
          <p:cNvPr id="173" name="Google Shape;173;p19"/>
          <p:cNvSpPr txBox="1"/>
          <p:nvPr/>
        </p:nvSpPr>
        <p:spPr>
          <a:xfrm>
            <a:off x="331100" y="1044400"/>
            <a:ext cx="42015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lang="en" sz="900">
                <a:latin typeface="Lato"/>
                <a:ea typeface="Lato"/>
                <a:cs typeface="Lato"/>
                <a:sym typeface="Lato"/>
              </a:rPr>
              <a:t>What do many of the top-performing Grocery eCommerce ads have in common? Let’s take a closer look and find out:</a:t>
            </a:r>
            <a:endParaRPr sz="900">
              <a:solidFill>
                <a:srgbClr val="000000"/>
              </a:solidFill>
              <a:latin typeface="Lato"/>
              <a:ea typeface="Lato"/>
              <a:cs typeface="Lato"/>
              <a:sym typeface="Lato"/>
            </a:endParaRPr>
          </a:p>
        </p:txBody>
      </p:sp>
      <p:sp>
        <p:nvSpPr>
          <p:cNvPr id="174" name="Google Shape;174;p19"/>
          <p:cNvSpPr txBox="1"/>
          <p:nvPr/>
        </p:nvSpPr>
        <p:spPr>
          <a:xfrm>
            <a:off x="1651775" y="1596200"/>
            <a:ext cx="2839200" cy="3016800"/>
          </a:xfrm>
          <a:prstGeom prst="rect">
            <a:avLst/>
          </a:prstGeom>
          <a:noFill/>
          <a:ln>
            <a:noFill/>
          </a:ln>
        </p:spPr>
        <p:txBody>
          <a:bodyPr anchorCtr="0" anchor="t" bIns="91425" lIns="91425" spcFirstLastPara="1" rIns="91425" wrap="square" tIns="91425">
            <a:spAutoFit/>
          </a:bodyPr>
          <a:lstStyle/>
          <a:p>
            <a:pPr indent="-187959" lvl="0" marL="365760" rtl="0" algn="l">
              <a:spcBef>
                <a:spcPts val="0"/>
              </a:spcBef>
              <a:spcAft>
                <a:spcPts val="0"/>
              </a:spcAft>
              <a:buClr>
                <a:srgbClr val="000000"/>
              </a:buClr>
              <a:buSzPts val="800"/>
              <a:buFont typeface="Lato"/>
              <a:buAutoNum type="arabicPeriod"/>
            </a:pPr>
            <a:r>
              <a:rPr b="1" lang="en" sz="800">
                <a:solidFill>
                  <a:srgbClr val="000000"/>
                </a:solidFill>
                <a:latin typeface="Lato"/>
                <a:ea typeface="Lato"/>
                <a:cs typeface="Lato"/>
                <a:sym typeface="Lato"/>
              </a:rPr>
              <a:t>Bold, eye-catching creative</a:t>
            </a:r>
            <a:r>
              <a:rPr lang="en" sz="800">
                <a:solidFill>
                  <a:srgbClr val="000000"/>
                </a:solidFill>
                <a:latin typeface="Lato"/>
                <a:ea typeface="Lato"/>
                <a:cs typeface="Lato"/>
                <a:sym typeface="Lato"/>
              </a:rPr>
              <a:t> that visually stands out</a:t>
            </a:r>
            <a:endParaRPr sz="800">
              <a:latin typeface="Lato"/>
              <a:ea typeface="Lato"/>
              <a:cs typeface="Lato"/>
              <a:sym typeface="Lato"/>
            </a:endParaRPr>
          </a:p>
          <a:p>
            <a:pPr indent="-187959" lvl="0" marL="365760" rtl="0" algn="l">
              <a:spcBef>
                <a:spcPts val="800"/>
              </a:spcBef>
              <a:spcAft>
                <a:spcPts val="0"/>
              </a:spcAft>
              <a:buSzPts val="800"/>
              <a:buFont typeface="Lato"/>
              <a:buAutoNum type="arabicPeriod"/>
            </a:pPr>
            <a:r>
              <a:rPr b="1" lang="en" sz="800">
                <a:latin typeface="Lato"/>
                <a:ea typeface="Lato"/>
                <a:cs typeface="Lato"/>
                <a:sym typeface="Lato"/>
              </a:rPr>
              <a:t>Product first</a:t>
            </a:r>
            <a:r>
              <a:rPr lang="en" sz="800">
                <a:latin typeface="Lato"/>
                <a:ea typeface="Lato"/>
                <a:cs typeface="Lato"/>
                <a:sym typeface="Lato"/>
              </a:rPr>
              <a:t>, showcasing both the product and its value right away</a:t>
            </a:r>
            <a:endParaRPr sz="800">
              <a:latin typeface="Lato"/>
              <a:ea typeface="Lato"/>
              <a:cs typeface="Lato"/>
              <a:sym typeface="Lato"/>
            </a:endParaRPr>
          </a:p>
          <a:p>
            <a:pPr indent="-187959" lvl="0" marL="365760" rtl="0" algn="l">
              <a:spcBef>
                <a:spcPts val="800"/>
              </a:spcBef>
              <a:spcAft>
                <a:spcPts val="0"/>
              </a:spcAft>
              <a:buSzPts val="800"/>
              <a:buFont typeface="Lato"/>
              <a:buAutoNum type="arabicPeriod"/>
            </a:pPr>
            <a:r>
              <a:rPr b="1" lang="en" sz="800">
                <a:latin typeface="Lato"/>
                <a:ea typeface="Lato"/>
                <a:cs typeface="Lato"/>
                <a:sym typeface="Lato"/>
              </a:rPr>
              <a:t>Have a clear call to action</a:t>
            </a:r>
            <a:r>
              <a:rPr lang="en" sz="800">
                <a:latin typeface="Lato"/>
                <a:ea typeface="Lato"/>
                <a:cs typeface="Lato"/>
                <a:sym typeface="Lato"/>
              </a:rPr>
              <a:t>. Include bold links with simple text such as “Buy Now” or “Check Out”.</a:t>
            </a:r>
            <a:endParaRPr sz="800">
              <a:latin typeface="Lato"/>
              <a:ea typeface="Lato"/>
              <a:cs typeface="Lato"/>
              <a:sym typeface="Lato"/>
            </a:endParaRPr>
          </a:p>
          <a:p>
            <a:pPr indent="-187959" lvl="0" marL="365760" rtl="0" algn="l">
              <a:spcBef>
                <a:spcPts val="800"/>
              </a:spcBef>
              <a:spcAft>
                <a:spcPts val="0"/>
              </a:spcAft>
              <a:buSzPts val="800"/>
              <a:buFont typeface="Lato"/>
              <a:buAutoNum type="arabicPeriod"/>
            </a:pPr>
            <a:r>
              <a:rPr b="1" lang="en" sz="800">
                <a:latin typeface="Lato"/>
                <a:ea typeface="Lato"/>
                <a:cs typeface="Lato"/>
                <a:sym typeface="Lato"/>
              </a:rPr>
              <a:t>Flexible checkout</a:t>
            </a:r>
            <a:r>
              <a:rPr lang="en" sz="800">
                <a:latin typeface="Lato"/>
                <a:ea typeface="Lato"/>
                <a:cs typeface="Lato"/>
                <a:sym typeface="Lato"/>
              </a:rPr>
              <a:t> that allows shoppers to switch between in stores and online, different geolocations, and fulfillment options</a:t>
            </a:r>
            <a:endParaRPr sz="800">
              <a:latin typeface="Lato"/>
              <a:ea typeface="Lato"/>
              <a:cs typeface="Lato"/>
              <a:sym typeface="Lato"/>
            </a:endParaRPr>
          </a:p>
          <a:p>
            <a:pPr indent="-187959" lvl="0" marL="365760" rtl="0" algn="l">
              <a:spcBef>
                <a:spcPts val="800"/>
              </a:spcBef>
              <a:spcAft>
                <a:spcPts val="0"/>
              </a:spcAft>
              <a:buSzPts val="800"/>
              <a:buFont typeface="Lato"/>
              <a:buAutoNum type="arabicPeriod"/>
            </a:pPr>
            <a:r>
              <a:rPr lang="en" sz="800">
                <a:latin typeface="Lato"/>
                <a:ea typeface="Lato"/>
                <a:cs typeface="Lato"/>
                <a:sym typeface="Lato"/>
              </a:rPr>
              <a:t>Don’t be afraid to </a:t>
            </a:r>
            <a:r>
              <a:rPr b="1" lang="en" sz="800">
                <a:latin typeface="Lato"/>
                <a:ea typeface="Lato"/>
                <a:cs typeface="Lato"/>
                <a:sym typeface="Lato"/>
              </a:rPr>
              <a:t>try out different formats</a:t>
            </a:r>
            <a:r>
              <a:rPr lang="en" sz="800">
                <a:latin typeface="Lato"/>
                <a:ea typeface="Lato"/>
                <a:cs typeface="Lato"/>
                <a:sym typeface="Lato"/>
              </a:rPr>
              <a:t>. Successful Grocery brands have effectively used QR codes, OTT advertising, and livestream commerce to reach consumers.</a:t>
            </a:r>
            <a:endParaRPr sz="800">
              <a:latin typeface="Lato"/>
              <a:ea typeface="Lato"/>
              <a:cs typeface="Lato"/>
              <a:sym typeface="Lato"/>
            </a:endParaRPr>
          </a:p>
          <a:p>
            <a:pPr indent="-187959" lvl="0" marL="365760" rtl="0" algn="l">
              <a:spcBef>
                <a:spcPts val="800"/>
              </a:spcBef>
              <a:spcAft>
                <a:spcPts val="0"/>
              </a:spcAft>
              <a:buSzPts val="800"/>
              <a:buFont typeface="Lato"/>
              <a:buAutoNum type="arabicPeriod"/>
            </a:pPr>
            <a:r>
              <a:rPr b="1" lang="en" sz="800">
                <a:latin typeface="Lato"/>
                <a:ea typeface="Lato"/>
                <a:cs typeface="Lato"/>
                <a:sym typeface="Lato"/>
              </a:rPr>
              <a:t>Enable shoppable options on your brand website</a:t>
            </a:r>
            <a:r>
              <a:rPr lang="en" sz="800">
                <a:latin typeface="Lato"/>
                <a:ea typeface="Lato"/>
                <a:cs typeface="Lato"/>
                <a:sym typeface="Lato"/>
              </a:rPr>
              <a:t> to promote brand awareness and offer additional checkout and fulfillment options for shoppers. </a:t>
            </a:r>
            <a:endParaRPr sz="800">
              <a:latin typeface="Lato"/>
              <a:ea typeface="Lato"/>
              <a:cs typeface="Lato"/>
              <a:sym typeface="Lato"/>
            </a:endParaRPr>
          </a:p>
          <a:p>
            <a:pPr indent="-187959" lvl="0" marL="365760" rtl="0" algn="l">
              <a:spcBef>
                <a:spcPts val="800"/>
              </a:spcBef>
              <a:spcAft>
                <a:spcPts val="800"/>
              </a:spcAft>
              <a:buSzPts val="800"/>
              <a:buFont typeface="Lato"/>
              <a:buAutoNum type="arabicPeriod"/>
            </a:pPr>
            <a:r>
              <a:rPr b="1" lang="en" sz="800">
                <a:latin typeface="Lato"/>
                <a:ea typeface="Lato"/>
                <a:cs typeface="Lato"/>
                <a:sym typeface="Lato"/>
              </a:rPr>
              <a:t>Hot tip</a:t>
            </a:r>
            <a:r>
              <a:rPr lang="en" sz="800">
                <a:latin typeface="Lato"/>
                <a:ea typeface="Lato"/>
                <a:cs typeface="Lato"/>
                <a:sym typeface="Lato"/>
              </a:rPr>
              <a:t>: Be quick and nimble with your creative. </a:t>
            </a:r>
            <a:br>
              <a:rPr lang="en" sz="800">
                <a:latin typeface="Lato"/>
                <a:ea typeface="Lato"/>
                <a:cs typeface="Lato"/>
                <a:sym typeface="Lato"/>
              </a:rPr>
            </a:br>
            <a:r>
              <a:rPr lang="en" sz="800">
                <a:latin typeface="Lato"/>
                <a:ea typeface="Lato"/>
                <a:cs typeface="Lato"/>
                <a:sym typeface="Lato"/>
              </a:rPr>
              <a:t>The world needs to be able to experience your brand and buy it. </a:t>
            </a:r>
            <a:endParaRPr sz="800">
              <a:latin typeface="Lato"/>
              <a:ea typeface="Lato"/>
              <a:cs typeface="Lato"/>
              <a:sym typeface="Lato"/>
            </a:endParaRPr>
          </a:p>
        </p:txBody>
      </p:sp>
      <p:pic>
        <p:nvPicPr>
          <p:cNvPr id="175" name="Google Shape;175;p19"/>
          <p:cNvPicPr preferRelativeResize="0"/>
          <p:nvPr/>
        </p:nvPicPr>
        <p:blipFill rotWithShape="1">
          <a:blip r:embed="rId5">
            <a:alphaModFix/>
          </a:blip>
          <a:srcRect b="17008" l="0" r="0" t="25704"/>
          <a:stretch/>
        </p:blipFill>
        <p:spPr>
          <a:xfrm>
            <a:off x="396000" y="3249675"/>
            <a:ext cx="1255775" cy="1555450"/>
          </a:xfrm>
          <a:prstGeom prst="rect">
            <a:avLst/>
          </a:prstGeom>
          <a:noFill/>
          <a:ln>
            <a:noFill/>
          </a:ln>
          <a:effectLst>
            <a:outerShdw blurRad="28575" rotWithShape="0" algn="bl" dir="5400000" dist="28575">
              <a:srgbClr val="000000">
                <a:alpha val="19000"/>
              </a:srgbClr>
            </a:outerShdw>
          </a:effectLst>
        </p:spPr>
      </p:pic>
      <p:grpSp>
        <p:nvGrpSpPr>
          <p:cNvPr id="176" name="Google Shape;176;p19"/>
          <p:cNvGrpSpPr/>
          <p:nvPr/>
        </p:nvGrpSpPr>
        <p:grpSpPr>
          <a:xfrm>
            <a:off x="437650" y="1596188"/>
            <a:ext cx="1067324" cy="1520399"/>
            <a:chOff x="396000" y="1596188"/>
            <a:chExt cx="1067324" cy="1520399"/>
          </a:xfrm>
        </p:grpSpPr>
        <p:pic>
          <p:nvPicPr>
            <p:cNvPr id="177" name="Google Shape;177;p19"/>
            <p:cNvPicPr preferRelativeResize="0"/>
            <p:nvPr/>
          </p:nvPicPr>
          <p:blipFill rotWithShape="1">
            <a:blip r:embed="rId6">
              <a:alphaModFix/>
            </a:blip>
            <a:srcRect b="28078" l="0" r="0" t="0"/>
            <a:stretch/>
          </p:blipFill>
          <p:spPr>
            <a:xfrm>
              <a:off x="539175" y="1596188"/>
              <a:ext cx="924149" cy="1520399"/>
            </a:xfrm>
            <a:prstGeom prst="rect">
              <a:avLst/>
            </a:prstGeom>
            <a:noFill/>
            <a:ln>
              <a:noFill/>
            </a:ln>
            <a:effectLst>
              <a:outerShdw blurRad="57150" rotWithShape="0" algn="bl" dir="5400000" dist="19050">
                <a:srgbClr val="000000">
                  <a:alpha val="50000"/>
                </a:srgbClr>
              </a:outerShdw>
            </a:effectLst>
          </p:spPr>
        </p:pic>
        <p:sp>
          <p:nvSpPr>
            <p:cNvPr id="178" name="Google Shape;178;p19"/>
            <p:cNvSpPr/>
            <p:nvPr/>
          </p:nvSpPr>
          <p:spPr>
            <a:xfrm>
              <a:off x="592050" y="1652212"/>
              <a:ext cx="818400" cy="1369200"/>
            </a:xfrm>
            <a:prstGeom prst="roundRect">
              <a:avLst>
                <a:gd fmla="val 16667" name="adj"/>
              </a:avLst>
            </a:prstGeom>
            <a:solidFill>
              <a:srgbClr val="000000"/>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9" name="Google Shape;179;p19"/>
            <p:cNvPicPr preferRelativeResize="0"/>
            <p:nvPr/>
          </p:nvPicPr>
          <p:blipFill rotWithShape="1">
            <a:blip r:embed="rId7">
              <a:alphaModFix/>
            </a:blip>
            <a:srcRect b="11016" l="0" r="0" t="0"/>
            <a:stretch/>
          </p:blipFill>
          <p:spPr>
            <a:xfrm>
              <a:off x="590100" y="1797256"/>
              <a:ext cx="818400" cy="1319326"/>
            </a:xfrm>
            <a:prstGeom prst="rect">
              <a:avLst/>
            </a:prstGeom>
            <a:noFill/>
            <a:ln>
              <a:noFill/>
            </a:ln>
            <a:effectLst>
              <a:outerShdw blurRad="57150" rotWithShape="0" algn="bl" dir="5400000" dist="19050">
                <a:srgbClr val="000000">
                  <a:alpha val="50000"/>
                </a:srgbClr>
              </a:outerShdw>
            </a:effectLst>
          </p:spPr>
        </p:pic>
        <p:pic>
          <p:nvPicPr>
            <p:cNvPr id="180" name="Google Shape;180;p19"/>
            <p:cNvPicPr preferRelativeResize="0"/>
            <p:nvPr/>
          </p:nvPicPr>
          <p:blipFill rotWithShape="1">
            <a:blip r:embed="rId8">
              <a:alphaModFix/>
            </a:blip>
            <a:srcRect b="9307" l="0" r="0" t="22358"/>
            <a:stretch/>
          </p:blipFill>
          <p:spPr>
            <a:xfrm>
              <a:off x="396000" y="2039174"/>
              <a:ext cx="607500" cy="923400"/>
            </a:xfrm>
            <a:prstGeom prst="roundRect">
              <a:avLst>
                <a:gd fmla="val 12798" name="adj"/>
              </a:avLst>
            </a:prstGeom>
            <a:noFill/>
            <a:ln>
              <a:noFill/>
            </a:ln>
            <a:effectLst>
              <a:outerShdw blurRad="57150" rotWithShape="0" algn="bl" dir="5400000" dist="19050">
                <a:srgbClr val="000000">
                  <a:alpha val="50000"/>
                </a:srgbClr>
              </a:outerShdw>
            </a:effectLst>
          </p:spPr>
        </p:pic>
      </p:grpSp>
      <p:sp>
        <p:nvSpPr>
          <p:cNvPr id="181" name="Google Shape;181;p19"/>
          <p:cNvSpPr txBox="1"/>
          <p:nvPr/>
        </p:nvSpPr>
        <p:spPr>
          <a:xfrm>
            <a:off x="6781650" y="1520425"/>
            <a:ext cx="2266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1"/>
                </a:solidFill>
                <a:latin typeface="Raleway"/>
                <a:ea typeface="Raleway"/>
                <a:cs typeface="Raleway"/>
                <a:sym typeface="Raleway"/>
              </a:rPr>
              <a:t>Enable eCommerce capabilities like shoppable media</a:t>
            </a:r>
            <a:endParaRPr b="1" sz="1600">
              <a:solidFill>
                <a:schemeClr val="lt1"/>
              </a:solidFill>
              <a:latin typeface="Raleway"/>
              <a:ea typeface="Raleway"/>
              <a:cs typeface="Raleway"/>
              <a:sym typeface="Raleway"/>
            </a:endParaRPr>
          </a:p>
        </p:txBody>
      </p:sp>
      <p:sp>
        <p:nvSpPr>
          <p:cNvPr id="182" name="Google Shape;182;p19"/>
          <p:cNvSpPr txBox="1"/>
          <p:nvPr/>
        </p:nvSpPr>
        <p:spPr>
          <a:xfrm>
            <a:off x="6781650" y="2443825"/>
            <a:ext cx="20547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Clr>
                <a:srgbClr val="000000"/>
              </a:buClr>
              <a:buSzPts val="1100"/>
              <a:buFont typeface="Arial"/>
              <a:buNone/>
            </a:pPr>
            <a:r>
              <a:rPr lang="en" sz="1000">
                <a:solidFill>
                  <a:schemeClr val="lt1"/>
                </a:solidFill>
                <a:latin typeface="Lato"/>
                <a:ea typeface="Lato"/>
                <a:cs typeface="Lato"/>
                <a:sym typeface="Lato"/>
              </a:rPr>
              <a:t>MikMak customer, Green Mountain Coffee, ran shoppable media on YouTube with their “Packed with Goodness” campaign. This experience allows shoppers to check out at their favorite retailers or even on the brand’s website.</a:t>
            </a:r>
            <a:endParaRPr sz="1000">
              <a:solidFill>
                <a:schemeClr val="lt1"/>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0"/>
          <p:cNvSpPr/>
          <p:nvPr/>
        </p:nvSpPr>
        <p:spPr>
          <a:xfrm>
            <a:off x="5323975" y="2609925"/>
            <a:ext cx="3829500" cy="2533500"/>
          </a:xfrm>
          <a:prstGeom prst="rect">
            <a:avLst/>
          </a:prstGeom>
          <a:solidFill>
            <a:srgbClr val="08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txBox="1"/>
          <p:nvPr/>
        </p:nvSpPr>
        <p:spPr>
          <a:xfrm>
            <a:off x="304800" y="763375"/>
            <a:ext cx="4447800" cy="76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None/>
            </a:pPr>
            <a:r>
              <a:rPr b="1" lang="en" u="sng">
                <a:solidFill>
                  <a:schemeClr val="dk1"/>
                </a:solidFill>
                <a:latin typeface="Raleway"/>
                <a:ea typeface="Raleway"/>
                <a:cs typeface="Raleway"/>
                <a:sym typeface="Raleway"/>
                <a:hlinkClick r:id="rId3">
                  <a:extLst>
                    <a:ext uri="{A12FA001-AC4F-418D-AE19-62706E023703}">
                      <ahyp:hlinkClr val="tx"/>
                    </a:ext>
                  </a:extLst>
                </a:hlinkClick>
              </a:rPr>
              <a:t>Featured Case Study</a:t>
            </a:r>
            <a:br>
              <a:rPr b="1" lang="en" sz="1000" u="sng">
                <a:solidFill>
                  <a:srgbClr val="7F306E"/>
                </a:solidFill>
                <a:latin typeface="Lato"/>
                <a:ea typeface="Lato"/>
                <a:cs typeface="Lato"/>
                <a:sym typeface="Lato"/>
              </a:rPr>
            </a:br>
            <a:r>
              <a:rPr b="1" lang="en" sz="1000">
                <a:solidFill>
                  <a:schemeClr val="dk1"/>
                </a:solidFill>
                <a:latin typeface="Lato"/>
                <a:ea typeface="Lato"/>
                <a:cs typeface="Lato"/>
                <a:sym typeface="Lato"/>
              </a:rPr>
              <a:t>Sabra drove higher purchase intent than competitors and improved media efficiency by leveraging MikMak Insights to make campaign optimizations.</a:t>
            </a:r>
            <a:endParaRPr b="1" sz="1000">
              <a:solidFill>
                <a:schemeClr val="dk1"/>
              </a:solidFill>
              <a:latin typeface="Lato"/>
              <a:ea typeface="Lato"/>
              <a:cs typeface="Lato"/>
              <a:sym typeface="Lato"/>
            </a:endParaRPr>
          </a:p>
        </p:txBody>
      </p:sp>
      <p:pic>
        <p:nvPicPr>
          <p:cNvPr id="189" name="Google Shape;189;p20"/>
          <p:cNvPicPr preferRelativeResize="0"/>
          <p:nvPr/>
        </p:nvPicPr>
        <p:blipFill rotWithShape="1">
          <a:blip r:embed="rId4">
            <a:alphaModFix/>
          </a:blip>
          <a:srcRect b="1569" l="0" r="0" t="1569"/>
          <a:stretch/>
        </p:blipFill>
        <p:spPr>
          <a:xfrm>
            <a:off x="219925" y="4734475"/>
            <a:ext cx="607350" cy="221775"/>
          </a:xfrm>
          <a:prstGeom prst="rect">
            <a:avLst/>
          </a:prstGeom>
          <a:noFill/>
          <a:ln>
            <a:noFill/>
          </a:ln>
        </p:spPr>
      </p:pic>
      <p:grpSp>
        <p:nvGrpSpPr>
          <p:cNvPr id="190" name="Google Shape;190;p20"/>
          <p:cNvGrpSpPr/>
          <p:nvPr/>
        </p:nvGrpSpPr>
        <p:grpSpPr>
          <a:xfrm>
            <a:off x="396000" y="1716150"/>
            <a:ext cx="3401443" cy="727800"/>
            <a:chOff x="395996" y="1940775"/>
            <a:chExt cx="3293100" cy="727800"/>
          </a:xfrm>
        </p:grpSpPr>
        <p:sp>
          <p:nvSpPr>
            <p:cNvPr id="191" name="Google Shape;191;p20"/>
            <p:cNvSpPr/>
            <p:nvPr/>
          </p:nvSpPr>
          <p:spPr>
            <a:xfrm>
              <a:off x="395996" y="1940775"/>
              <a:ext cx="3293100" cy="727800"/>
            </a:xfrm>
            <a:prstGeom prst="roundRect">
              <a:avLst>
                <a:gd fmla="val 11452" name="adj"/>
              </a:avLst>
            </a:prstGeom>
            <a:solidFill>
              <a:srgbClr val="008C8B"/>
            </a:solidFill>
            <a:ln>
              <a:noFill/>
            </a:ln>
            <a:effectLst>
              <a:outerShdw blurRad="57150" rotWithShape="0" algn="bl" dir="5400000" dist="1905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192" name="Google Shape;192;p20"/>
            <p:cNvSpPr txBox="1"/>
            <p:nvPr/>
          </p:nvSpPr>
          <p:spPr>
            <a:xfrm>
              <a:off x="1478500" y="2084438"/>
              <a:ext cx="1936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Lato"/>
                  <a:ea typeface="Lato"/>
                  <a:cs typeface="Lato"/>
                  <a:sym typeface="Lato"/>
                </a:rPr>
                <a:t>Increase in Purchase Intent Rate </a:t>
              </a:r>
              <a:r>
                <a:rPr lang="en" sz="900">
                  <a:solidFill>
                    <a:schemeClr val="lt1"/>
                  </a:solidFill>
                  <a:latin typeface="Lato"/>
                  <a:ea typeface="Lato"/>
                  <a:cs typeface="Lato"/>
                  <a:sym typeface="Lato"/>
                </a:rPr>
                <a:t>after switching campaign objectives</a:t>
              </a:r>
              <a:endParaRPr sz="1100">
                <a:solidFill>
                  <a:schemeClr val="lt1"/>
                </a:solidFill>
              </a:endParaRPr>
            </a:p>
          </p:txBody>
        </p:sp>
        <p:sp>
          <p:nvSpPr>
            <p:cNvPr id="193" name="Google Shape;193;p20"/>
            <p:cNvSpPr/>
            <p:nvPr/>
          </p:nvSpPr>
          <p:spPr>
            <a:xfrm>
              <a:off x="396000" y="1940775"/>
              <a:ext cx="690300" cy="727800"/>
            </a:xfrm>
            <a:prstGeom prst="roundRect">
              <a:avLst>
                <a:gd fmla="val 11452" name="adj"/>
              </a:avLst>
            </a:prstGeom>
            <a:solidFill>
              <a:srgbClr val="08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194" name="Google Shape;194;p20"/>
            <p:cNvSpPr/>
            <p:nvPr/>
          </p:nvSpPr>
          <p:spPr>
            <a:xfrm>
              <a:off x="1029025" y="1940775"/>
              <a:ext cx="359100" cy="727800"/>
            </a:xfrm>
            <a:prstGeom prst="rect">
              <a:avLst/>
            </a:prstGeom>
            <a:solidFill>
              <a:srgbClr val="08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195" name="Google Shape;195;p20"/>
            <p:cNvSpPr txBox="1"/>
            <p:nvPr/>
          </p:nvSpPr>
          <p:spPr>
            <a:xfrm>
              <a:off x="416425" y="2021250"/>
              <a:ext cx="9717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lt1"/>
                  </a:solidFill>
                  <a:latin typeface="Raleway"/>
                  <a:ea typeface="Raleway"/>
                  <a:cs typeface="Raleway"/>
                  <a:sym typeface="Raleway"/>
                </a:rPr>
                <a:t>2x</a:t>
              </a:r>
              <a:endParaRPr sz="600">
                <a:solidFill>
                  <a:schemeClr val="lt1"/>
                </a:solidFill>
                <a:latin typeface="Lato"/>
                <a:ea typeface="Lato"/>
                <a:cs typeface="Lato"/>
                <a:sym typeface="Lato"/>
              </a:endParaRPr>
            </a:p>
          </p:txBody>
        </p:sp>
      </p:grpSp>
      <p:grpSp>
        <p:nvGrpSpPr>
          <p:cNvPr id="196" name="Google Shape;196;p20"/>
          <p:cNvGrpSpPr/>
          <p:nvPr/>
        </p:nvGrpSpPr>
        <p:grpSpPr>
          <a:xfrm>
            <a:off x="396000" y="2654444"/>
            <a:ext cx="3401400" cy="727813"/>
            <a:chOff x="396000" y="3523363"/>
            <a:chExt cx="3401400" cy="727813"/>
          </a:xfrm>
        </p:grpSpPr>
        <p:sp>
          <p:nvSpPr>
            <p:cNvPr id="197" name="Google Shape;197;p20"/>
            <p:cNvSpPr/>
            <p:nvPr/>
          </p:nvSpPr>
          <p:spPr>
            <a:xfrm>
              <a:off x="396000" y="3523369"/>
              <a:ext cx="3401400" cy="727800"/>
            </a:xfrm>
            <a:prstGeom prst="roundRect">
              <a:avLst>
                <a:gd fmla="val 11452" name="adj"/>
              </a:avLst>
            </a:prstGeom>
            <a:solidFill>
              <a:srgbClr val="008C8B"/>
            </a:solidFill>
            <a:ln>
              <a:noFill/>
            </a:ln>
            <a:effectLst>
              <a:outerShdw blurRad="57150" rotWithShape="0" algn="bl" dir="5400000" dist="1905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198" name="Google Shape;198;p20"/>
            <p:cNvSpPr txBox="1"/>
            <p:nvPr/>
          </p:nvSpPr>
          <p:spPr>
            <a:xfrm>
              <a:off x="1478500" y="3656419"/>
              <a:ext cx="2137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Lato"/>
                  <a:ea typeface="Lato"/>
                  <a:cs typeface="Lato"/>
                  <a:sym typeface="Lato"/>
                </a:rPr>
                <a:t>Increase in Purchase Intent Rate </a:t>
              </a:r>
              <a:r>
                <a:rPr lang="en" sz="900">
                  <a:solidFill>
                    <a:schemeClr val="lt1"/>
                  </a:solidFill>
                  <a:latin typeface="Lato"/>
                  <a:ea typeface="Lato"/>
                  <a:cs typeface="Lato"/>
                  <a:sym typeface="Lato"/>
                </a:rPr>
                <a:t>after updating campaign creative</a:t>
              </a:r>
              <a:endParaRPr sz="1100">
                <a:solidFill>
                  <a:schemeClr val="lt1"/>
                </a:solidFill>
              </a:endParaRPr>
            </a:p>
          </p:txBody>
        </p:sp>
        <p:sp>
          <p:nvSpPr>
            <p:cNvPr id="199" name="Google Shape;199;p20"/>
            <p:cNvSpPr/>
            <p:nvPr/>
          </p:nvSpPr>
          <p:spPr>
            <a:xfrm>
              <a:off x="396000" y="3523363"/>
              <a:ext cx="690300" cy="727800"/>
            </a:xfrm>
            <a:prstGeom prst="roundRect">
              <a:avLst>
                <a:gd fmla="val 11452" name="adj"/>
              </a:avLst>
            </a:prstGeom>
            <a:solidFill>
              <a:srgbClr val="08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200" name="Google Shape;200;p20"/>
            <p:cNvSpPr/>
            <p:nvPr/>
          </p:nvSpPr>
          <p:spPr>
            <a:xfrm>
              <a:off x="1029025" y="3523375"/>
              <a:ext cx="359100" cy="727800"/>
            </a:xfrm>
            <a:prstGeom prst="rect">
              <a:avLst/>
            </a:prstGeom>
            <a:solidFill>
              <a:srgbClr val="08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201" name="Google Shape;201;p20"/>
            <p:cNvSpPr txBox="1"/>
            <p:nvPr/>
          </p:nvSpPr>
          <p:spPr>
            <a:xfrm>
              <a:off x="443725" y="3627425"/>
              <a:ext cx="917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lt1"/>
                  </a:solidFill>
                  <a:latin typeface="Raleway"/>
                  <a:ea typeface="Raleway"/>
                  <a:cs typeface="Raleway"/>
                  <a:sym typeface="Raleway"/>
                </a:rPr>
                <a:t>+86%</a:t>
              </a:r>
              <a:endParaRPr b="1" sz="2100">
                <a:solidFill>
                  <a:schemeClr val="lt1"/>
                </a:solidFill>
                <a:latin typeface="Raleway"/>
                <a:ea typeface="Raleway"/>
                <a:cs typeface="Raleway"/>
                <a:sym typeface="Raleway"/>
              </a:endParaRPr>
            </a:p>
          </p:txBody>
        </p:sp>
      </p:grpSp>
      <p:sp>
        <p:nvSpPr>
          <p:cNvPr id="202" name="Google Shape;202;p20"/>
          <p:cNvSpPr/>
          <p:nvPr/>
        </p:nvSpPr>
        <p:spPr>
          <a:xfrm>
            <a:off x="5323875" y="0"/>
            <a:ext cx="3829500" cy="2610000"/>
          </a:xfrm>
          <a:prstGeom prst="rect">
            <a:avLst/>
          </a:prstGeom>
          <a:solidFill>
            <a:srgbClr val="A1BBB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3" name="Google Shape;203;p20"/>
          <p:cNvPicPr preferRelativeResize="0"/>
          <p:nvPr/>
        </p:nvPicPr>
        <p:blipFill rotWithShape="1">
          <a:blip r:embed="rId5">
            <a:alphaModFix amt="22000"/>
          </a:blip>
          <a:srcRect b="0" l="0" r="4479" t="0"/>
          <a:stretch/>
        </p:blipFill>
        <p:spPr>
          <a:xfrm>
            <a:off x="5323875" y="0"/>
            <a:ext cx="3829501" cy="2610001"/>
          </a:xfrm>
          <a:prstGeom prst="rect">
            <a:avLst/>
          </a:prstGeom>
          <a:noFill/>
          <a:ln>
            <a:noFill/>
          </a:ln>
        </p:spPr>
      </p:pic>
      <p:grpSp>
        <p:nvGrpSpPr>
          <p:cNvPr id="204" name="Google Shape;204;p20"/>
          <p:cNvGrpSpPr/>
          <p:nvPr/>
        </p:nvGrpSpPr>
        <p:grpSpPr>
          <a:xfrm>
            <a:off x="396000" y="3592763"/>
            <a:ext cx="3401400" cy="727813"/>
            <a:chOff x="396000" y="3523363"/>
            <a:chExt cx="3401400" cy="727813"/>
          </a:xfrm>
        </p:grpSpPr>
        <p:sp>
          <p:nvSpPr>
            <p:cNvPr id="205" name="Google Shape;205;p20"/>
            <p:cNvSpPr/>
            <p:nvPr/>
          </p:nvSpPr>
          <p:spPr>
            <a:xfrm>
              <a:off x="396000" y="3523375"/>
              <a:ext cx="3401400" cy="727800"/>
            </a:xfrm>
            <a:prstGeom prst="roundRect">
              <a:avLst>
                <a:gd fmla="val 11452" name="adj"/>
              </a:avLst>
            </a:prstGeom>
            <a:solidFill>
              <a:srgbClr val="008C8B"/>
            </a:solidFill>
            <a:ln>
              <a:noFill/>
            </a:ln>
            <a:effectLst>
              <a:outerShdw blurRad="57150" rotWithShape="0" algn="bl" dir="5400000" dist="1905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206" name="Google Shape;206;p20"/>
            <p:cNvSpPr txBox="1"/>
            <p:nvPr/>
          </p:nvSpPr>
          <p:spPr>
            <a:xfrm>
              <a:off x="1478500" y="3673625"/>
              <a:ext cx="220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900">
                  <a:solidFill>
                    <a:schemeClr val="lt1"/>
                  </a:solidFill>
                  <a:latin typeface="Lato"/>
                  <a:ea typeface="Lato"/>
                  <a:cs typeface="Lato"/>
                  <a:sym typeface="Lato"/>
                </a:rPr>
                <a:t>Higher Purchase Intent Rate </a:t>
              </a:r>
              <a:r>
                <a:rPr lang="en" sz="900">
                  <a:solidFill>
                    <a:schemeClr val="lt1"/>
                  </a:solidFill>
                  <a:latin typeface="Lato"/>
                  <a:ea typeface="Lato"/>
                  <a:cs typeface="Lato"/>
                  <a:sym typeface="Lato"/>
                </a:rPr>
                <a:t>than the Grocery vertical on Facebook/Instagram</a:t>
              </a:r>
              <a:endParaRPr sz="1100">
                <a:solidFill>
                  <a:schemeClr val="lt1"/>
                </a:solidFill>
              </a:endParaRPr>
            </a:p>
          </p:txBody>
        </p:sp>
        <p:sp>
          <p:nvSpPr>
            <p:cNvPr id="207" name="Google Shape;207;p20"/>
            <p:cNvSpPr/>
            <p:nvPr/>
          </p:nvSpPr>
          <p:spPr>
            <a:xfrm>
              <a:off x="396000" y="3523363"/>
              <a:ext cx="690300" cy="727800"/>
            </a:xfrm>
            <a:prstGeom prst="roundRect">
              <a:avLst>
                <a:gd fmla="val 11452" name="adj"/>
              </a:avLst>
            </a:prstGeom>
            <a:solidFill>
              <a:srgbClr val="08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solidFill>
                  <a:srgbClr val="084A49"/>
                </a:solidFill>
              </a:endParaRPr>
            </a:p>
          </p:txBody>
        </p:sp>
        <p:sp>
          <p:nvSpPr>
            <p:cNvPr id="208" name="Google Shape;208;p20"/>
            <p:cNvSpPr/>
            <p:nvPr/>
          </p:nvSpPr>
          <p:spPr>
            <a:xfrm>
              <a:off x="1029025" y="3523375"/>
              <a:ext cx="359100" cy="727800"/>
            </a:xfrm>
            <a:prstGeom prst="rect">
              <a:avLst/>
            </a:prstGeom>
            <a:solidFill>
              <a:srgbClr val="08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209" name="Google Shape;209;p20"/>
            <p:cNvSpPr txBox="1"/>
            <p:nvPr/>
          </p:nvSpPr>
          <p:spPr>
            <a:xfrm>
              <a:off x="443725" y="3627425"/>
              <a:ext cx="9171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100">
                  <a:solidFill>
                    <a:schemeClr val="lt1"/>
                  </a:solidFill>
                  <a:latin typeface="Raleway"/>
                  <a:ea typeface="Raleway"/>
                  <a:cs typeface="Raleway"/>
                  <a:sym typeface="Raleway"/>
                </a:rPr>
                <a:t>+50%</a:t>
              </a:r>
              <a:endParaRPr b="1" sz="2100">
                <a:solidFill>
                  <a:schemeClr val="lt1"/>
                </a:solidFill>
                <a:latin typeface="Raleway"/>
                <a:ea typeface="Raleway"/>
                <a:cs typeface="Raleway"/>
                <a:sym typeface="Raleway"/>
              </a:endParaRPr>
            </a:p>
          </p:txBody>
        </p:sp>
      </p:grpSp>
      <p:sp>
        <p:nvSpPr>
          <p:cNvPr id="210" name="Google Shape;210;p20">
            <a:hlinkClick r:id="rId6"/>
          </p:cNvPr>
          <p:cNvSpPr/>
          <p:nvPr/>
        </p:nvSpPr>
        <p:spPr>
          <a:xfrm>
            <a:off x="6178225" y="514900"/>
            <a:ext cx="2079900" cy="338700"/>
          </a:xfrm>
          <a:prstGeom prst="roundRect">
            <a:avLst>
              <a:gd fmla="val 50000" name="adj"/>
            </a:avLst>
          </a:prstGeom>
          <a:solidFill>
            <a:srgbClr val="008C8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lt1"/>
                </a:solidFill>
                <a:uFill>
                  <a:noFill/>
                </a:uFill>
                <a:latin typeface="Lato"/>
                <a:ea typeface="Lato"/>
                <a:cs typeface="Lato"/>
                <a:sym typeface="Lato"/>
                <a:hlinkClick r:id="rId7">
                  <a:extLst>
                    <a:ext uri="{A12FA001-AC4F-418D-AE19-62706E023703}">
                      <ahyp:hlinkClr val="tx"/>
                    </a:ext>
                  </a:extLst>
                </a:hlinkClick>
              </a:rPr>
              <a:t>READ CASE STUDY</a:t>
            </a:r>
            <a:endParaRPr b="1" sz="1100">
              <a:solidFill>
                <a:schemeClr val="lt1"/>
              </a:solidFill>
              <a:latin typeface="Lato"/>
              <a:ea typeface="Lato"/>
              <a:cs typeface="Lato"/>
              <a:sym typeface="Lato"/>
            </a:endParaRPr>
          </a:p>
        </p:txBody>
      </p:sp>
      <p:pic>
        <p:nvPicPr>
          <p:cNvPr id="211" name="Google Shape;211;p20">
            <a:hlinkClick r:id="rId8"/>
          </p:cNvPr>
          <p:cNvPicPr preferRelativeResize="0"/>
          <p:nvPr/>
        </p:nvPicPr>
        <p:blipFill rotWithShape="1">
          <a:blip r:embed="rId9">
            <a:alphaModFix/>
          </a:blip>
          <a:srcRect b="0" l="0" r="0" t="0"/>
          <a:stretch/>
        </p:blipFill>
        <p:spPr>
          <a:xfrm>
            <a:off x="6178213" y="1185400"/>
            <a:ext cx="2079981" cy="2196848"/>
          </a:xfrm>
          <a:prstGeom prst="rect">
            <a:avLst/>
          </a:prstGeom>
          <a:noFill/>
          <a:ln>
            <a:noFill/>
          </a:ln>
          <a:effectLst>
            <a:outerShdw blurRad="42863" rotWithShape="0" algn="bl" dir="3780000" dist="19050">
              <a:srgbClr val="000000">
                <a:alpha val="12000"/>
              </a:srgbClr>
            </a:outerShdw>
          </a:effectLst>
        </p:spPr>
      </p:pic>
      <p:sp>
        <p:nvSpPr>
          <p:cNvPr id="212" name="Google Shape;212;p20"/>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Lato"/>
                <a:ea typeface="Lato"/>
                <a:cs typeface="Lato"/>
                <a:sym typeface="Lato"/>
              </a:rPr>
              <a:t>Grocery eCommerce Benchmarks and Insights</a:t>
            </a:r>
            <a:endParaRPr sz="1000">
              <a:solidFill>
                <a:schemeClr val="dk1"/>
              </a:solidFill>
              <a:latin typeface="Lato"/>
              <a:ea typeface="Lato"/>
              <a:cs typeface="Lato"/>
              <a:sym typeface="Lato"/>
            </a:endParaRPr>
          </a:p>
        </p:txBody>
      </p:sp>
      <p:cxnSp>
        <p:nvCxnSpPr>
          <p:cNvPr id="213" name="Google Shape;213;p20"/>
          <p:cNvCxnSpPr/>
          <p:nvPr/>
        </p:nvCxnSpPr>
        <p:spPr>
          <a:xfrm>
            <a:off x="396000" y="567300"/>
            <a:ext cx="690300" cy="0"/>
          </a:xfrm>
          <a:prstGeom prst="straightConnector1">
            <a:avLst/>
          </a:prstGeom>
          <a:noFill/>
          <a:ln cap="flat" cmpd="sng" w="19050">
            <a:solidFill>
              <a:srgbClr val="084A49"/>
            </a:solidFill>
            <a:prstDash val="solid"/>
            <a:round/>
            <a:headEnd len="med" w="med" type="none"/>
            <a:tailEnd len="med" w="med" type="none"/>
          </a:ln>
        </p:spPr>
      </p:cxnSp>
      <p:sp>
        <p:nvSpPr>
          <p:cNvPr id="214" name="Google Shape;214;p20"/>
          <p:cNvSpPr txBox="1"/>
          <p:nvPr/>
        </p:nvSpPr>
        <p:spPr>
          <a:xfrm>
            <a:off x="5640925" y="3559675"/>
            <a:ext cx="3195600" cy="1174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000">
                <a:solidFill>
                  <a:schemeClr val="lt1"/>
                </a:solidFill>
                <a:latin typeface="Lato"/>
                <a:ea typeface="Lato"/>
                <a:cs typeface="Lato"/>
                <a:sym typeface="Lato"/>
              </a:rPr>
              <a:t>"MikMak has fundamentally changed how Sabra does marketing. We now understand full funnel marketing. We understand what channels, audiences and objectives move someone towards purchase.“</a:t>
            </a:r>
            <a:endParaRPr b="1" sz="1000">
              <a:solidFill>
                <a:schemeClr val="lt1"/>
              </a:solidFill>
              <a:latin typeface="Lato"/>
              <a:ea typeface="Lato"/>
              <a:cs typeface="Lato"/>
              <a:sym typeface="Lato"/>
            </a:endParaRPr>
          </a:p>
          <a:p>
            <a:pPr indent="0" lvl="0" marL="0" rtl="0" algn="ctr">
              <a:lnSpc>
                <a:spcPct val="115000"/>
              </a:lnSpc>
              <a:spcBef>
                <a:spcPts val="1000"/>
              </a:spcBef>
              <a:spcAft>
                <a:spcPts val="1000"/>
              </a:spcAft>
              <a:buNone/>
            </a:pPr>
            <a:r>
              <a:rPr b="1" lang="en" sz="1000">
                <a:solidFill>
                  <a:schemeClr val="lt1"/>
                </a:solidFill>
                <a:latin typeface="Lato"/>
                <a:ea typeface="Lato"/>
                <a:cs typeface="Lato"/>
                <a:sym typeface="Lato"/>
              </a:rPr>
              <a:t>  Chief Marketing Officer, Sabra</a:t>
            </a:r>
            <a:endParaRPr b="1" sz="1000">
              <a:solidFill>
                <a:schemeClr val="lt1"/>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4A49"/>
        </a:solidFill>
      </p:bgPr>
    </p:bg>
    <p:spTree>
      <p:nvGrpSpPr>
        <p:cNvPr id="218" name="Shape 218"/>
        <p:cNvGrpSpPr/>
        <p:nvPr/>
      </p:nvGrpSpPr>
      <p:grpSpPr>
        <a:xfrm>
          <a:off x="0" y="0"/>
          <a:ext cx="0" cy="0"/>
          <a:chOff x="0" y="0"/>
          <a:chExt cx="0" cy="0"/>
        </a:xfrm>
      </p:grpSpPr>
      <p:sp>
        <p:nvSpPr>
          <p:cNvPr id="219" name="Google Shape;219;p21"/>
          <p:cNvSpPr txBox="1"/>
          <p:nvPr/>
        </p:nvSpPr>
        <p:spPr>
          <a:xfrm>
            <a:off x="459775" y="1338563"/>
            <a:ext cx="7557300" cy="2914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Lato"/>
                <a:ea typeface="Lato"/>
                <a:cs typeface="Lato"/>
                <a:sym typeface="Lato"/>
              </a:rPr>
              <a:t>So you’ve got the insights, now what? </a:t>
            </a:r>
            <a:br>
              <a:rPr lang="en" sz="1200">
                <a:solidFill>
                  <a:schemeClr val="lt1"/>
                </a:solidFill>
                <a:latin typeface="Lato"/>
                <a:ea typeface="Lato"/>
                <a:cs typeface="Lato"/>
                <a:sym typeface="Lato"/>
              </a:rPr>
            </a:br>
            <a:r>
              <a:rPr lang="en" sz="1200">
                <a:solidFill>
                  <a:schemeClr val="lt1"/>
                </a:solidFill>
                <a:latin typeface="Lato"/>
                <a:ea typeface="Lato"/>
                <a:cs typeface="Lato"/>
                <a:sym typeface="Lato"/>
              </a:rPr>
              <a:t>Here’s a list to help you design and optimize your eCommerce marketing initiatives for 2023.</a:t>
            </a:r>
            <a:endParaRPr sz="1200">
              <a:solidFill>
                <a:schemeClr val="lt1"/>
              </a:solidFill>
              <a:latin typeface="Lato"/>
              <a:ea typeface="Lato"/>
              <a:cs typeface="Lato"/>
              <a:sym typeface="Lato"/>
            </a:endParaRPr>
          </a:p>
          <a:p>
            <a:pPr indent="-304800" lvl="0" marL="457200" rtl="0" algn="l">
              <a:spcBef>
                <a:spcPts val="1000"/>
              </a:spcBef>
              <a:spcAft>
                <a:spcPts val="0"/>
              </a:spcAft>
              <a:buClr>
                <a:schemeClr val="lt1"/>
              </a:buClr>
              <a:buSzPts val="1200"/>
              <a:buFont typeface="Lato"/>
              <a:buAutoNum type="arabicPeriod"/>
            </a:pPr>
            <a:r>
              <a:rPr b="1" lang="en" sz="1200">
                <a:solidFill>
                  <a:schemeClr val="lt1"/>
                </a:solidFill>
                <a:latin typeface="Lato"/>
                <a:ea typeface="Lato"/>
                <a:cs typeface="Lato"/>
                <a:sym typeface="Lato"/>
              </a:rPr>
              <a:t>Get the basics down. </a:t>
            </a:r>
            <a:r>
              <a:rPr lang="en" sz="1200">
                <a:solidFill>
                  <a:schemeClr val="lt1"/>
                </a:solidFill>
                <a:latin typeface="Lato"/>
                <a:ea typeface="Lato"/>
                <a:cs typeface="Lato"/>
                <a:sym typeface="Lato"/>
              </a:rPr>
              <a:t>Are YouTube, Pinterest, Instagram, Facebook, and TikTok part of your marketing mix? Are Walmart, Target, Amazon, Instacart, and Kroger in your check-out options?</a:t>
            </a:r>
            <a:endParaRPr sz="1200">
              <a:solidFill>
                <a:schemeClr val="lt1"/>
              </a:solidFill>
              <a:latin typeface="Lato"/>
              <a:ea typeface="Lato"/>
              <a:cs typeface="Lato"/>
              <a:sym typeface="Lato"/>
            </a:endParaRPr>
          </a:p>
          <a:p>
            <a:pPr indent="-304800" lvl="0" marL="457200" rtl="0" algn="l">
              <a:spcBef>
                <a:spcPts val="1000"/>
              </a:spcBef>
              <a:spcAft>
                <a:spcPts val="0"/>
              </a:spcAft>
              <a:buClr>
                <a:schemeClr val="lt1"/>
              </a:buClr>
              <a:buSzPts val="1200"/>
              <a:buFont typeface="Lato"/>
              <a:buAutoNum type="arabicPeriod"/>
            </a:pPr>
            <a:r>
              <a:rPr b="1" lang="en" sz="1200">
                <a:solidFill>
                  <a:schemeClr val="lt1"/>
                </a:solidFill>
                <a:latin typeface="Lato"/>
                <a:ea typeface="Lato"/>
                <a:cs typeface="Lato"/>
                <a:sym typeface="Lato"/>
              </a:rPr>
              <a:t>Develop more nuanced insights for consumer relevance. </a:t>
            </a:r>
            <a:r>
              <a:rPr lang="en" sz="1200">
                <a:solidFill>
                  <a:schemeClr val="lt1"/>
                </a:solidFill>
                <a:latin typeface="Lato"/>
                <a:ea typeface="Lato"/>
                <a:cs typeface="Lato"/>
                <a:sym typeface="Lato"/>
              </a:rPr>
              <a:t>Is your brand’s website utilizing multi retailer checkout? Which Grocery stores and specialty stores are your shoppers at? Which channels are part of their shopping journey? Add the channels and retailers that resonate with your consumers to the mix. Can this expand to new formats like livestream commerce and OTT commerce?</a:t>
            </a:r>
            <a:endParaRPr sz="1200">
              <a:solidFill>
                <a:schemeClr val="lt1"/>
              </a:solidFill>
              <a:latin typeface="Lato"/>
              <a:ea typeface="Lato"/>
              <a:cs typeface="Lato"/>
              <a:sym typeface="Lato"/>
            </a:endParaRPr>
          </a:p>
          <a:p>
            <a:pPr indent="-304800" lvl="0" marL="457200" rtl="0" algn="l">
              <a:spcBef>
                <a:spcPts val="1000"/>
              </a:spcBef>
              <a:spcAft>
                <a:spcPts val="0"/>
              </a:spcAft>
              <a:buClr>
                <a:schemeClr val="lt1"/>
              </a:buClr>
              <a:buSzPts val="1200"/>
              <a:buFont typeface="Lato"/>
              <a:buAutoNum type="arabicPeriod"/>
            </a:pPr>
            <a:r>
              <a:rPr b="1" lang="en" sz="1200">
                <a:solidFill>
                  <a:schemeClr val="lt1"/>
                </a:solidFill>
                <a:latin typeface="Lato"/>
                <a:ea typeface="Lato"/>
                <a:cs typeface="Lato"/>
                <a:sym typeface="Lato"/>
              </a:rPr>
              <a:t>Explore growth opportunities. </a:t>
            </a:r>
            <a:r>
              <a:rPr lang="en" sz="1200">
                <a:solidFill>
                  <a:schemeClr val="lt1"/>
                </a:solidFill>
                <a:latin typeface="Lato"/>
                <a:ea typeface="Lato"/>
                <a:cs typeface="Lato"/>
                <a:sym typeface="Lato"/>
              </a:rPr>
              <a:t>Check your performance against category (and subcategory!) benchmarks to see how you stack up against the competition. A/B test creative and messaging to see if purchase intent increases.</a:t>
            </a:r>
            <a:endParaRPr sz="1200">
              <a:solidFill>
                <a:schemeClr val="lt1"/>
              </a:solidFill>
              <a:latin typeface="Lato"/>
              <a:ea typeface="Lato"/>
              <a:cs typeface="Lato"/>
              <a:sym typeface="Lato"/>
            </a:endParaRPr>
          </a:p>
          <a:p>
            <a:pPr indent="0" lvl="0" marL="0" rtl="0" algn="l">
              <a:spcBef>
                <a:spcPts val="1000"/>
              </a:spcBef>
              <a:spcAft>
                <a:spcPts val="1000"/>
              </a:spcAft>
              <a:buNone/>
            </a:pPr>
            <a:r>
              <a:rPr lang="en" sz="1200">
                <a:solidFill>
                  <a:schemeClr val="lt1"/>
                </a:solidFill>
                <a:latin typeface="Lato"/>
                <a:ea typeface="Lato"/>
                <a:cs typeface="Lato"/>
                <a:sym typeface="Lato"/>
              </a:rPr>
              <a:t>Want to learn more? </a:t>
            </a:r>
            <a:r>
              <a:rPr b="1" lang="en" sz="1200" u="sng">
                <a:solidFill>
                  <a:schemeClr val="lt1"/>
                </a:solidFill>
                <a:latin typeface="Lato"/>
                <a:ea typeface="Lato"/>
                <a:cs typeface="Lato"/>
                <a:sym typeface="Lato"/>
                <a:hlinkClick r:id="rId3">
                  <a:extLst>
                    <a:ext uri="{A12FA001-AC4F-418D-AE19-62706E023703}">
                      <ahyp:hlinkClr val="tx"/>
                    </a:ext>
                  </a:extLst>
                </a:hlinkClick>
              </a:rPr>
              <a:t>MikMak can help you get started!</a:t>
            </a:r>
            <a:endParaRPr b="1" sz="1200">
              <a:solidFill>
                <a:schemeClr val="lt1"/>
              </a:solidFill>
              <a:latin typeface="Lato"/>
              <a:ea typeface="Lato"/>
              <a:cs typeface="Lato"/>
              <a:sym typeface="Lato"/>
            </a:endParaRPr>
          </a:p>
        </p:txBody>
      </p:sp>
      <p:sp>
        <p:nvSpPr>
          <p:cNvPr id="220" name="Google Shape;220;p21"/>
          <p:cNvSpPr txBox="1"/>
          <p:nvPr/>
        </p:nvSpPr>
        <p:spPr>
          <a:xfrm>
            <a:off x="441525" y="890738"/>
            <a:ext cx="59484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b="1" lang="en" sz="1600">
                <a:solidFill>
                  <a:schemeClr val="lt1"/>
                </a:solidFill>
                <a:latin typeface="Raleway"/>
                <a:ea typeface="Raleway"/>
                <a:cs typeface="Raleway"/>
                <a:sym typeface="Raleway"/>
              </a:rPr>
              <a:t>Your eCommerce Marketing Checklist</a:t>
            </a:r>
            <a:endParaRPr b="1" sz="1600">
              <a:solidFill>
                <a:schemeClr val="lt1"/>
              </a:solidFill>
              <a:latin typeface="Raleway"/>
              <a:ea typeface="Raleway"/>
              <a:cs typeface="Raleway"/>
              <a:sym typeface="Raleway"/>
            </a:endParaRPr>
          </a:p>
        </p:txBody>
      </p:sp>
      <p:pic>
        <p:nvPicPr>
          <p:cNvPr id="221" name="Google Shape;221;p21"/>
          <p:cNvPicPr preferRelativeResize="0"/>
          <p:nvPr/>
        </p:nvPicPr>
        <p:blipFill rotWithShape="1">
          <a:blip r:embed="rId4">
            <a:alphaModFix/>
          </a:blip>
          <a:srcRect b="1569" l="0" r="0" t="1569"/>
          <a:stretch/>
        </p:blipFill>
        <p:spPr>
          <a:xfrm>
            <a:off x="219925" y="4734475"/>
            <a:ext cx="607350" cy="221775"/>
          </a:xfrm>
          <a:prstGeom prst="rect">
            <a:avLst/>
          </a:prstGeom>
          <a:noFill/>
          <a:ln>
            <a:noFill/>
          </a:ln>
        </p:spPr>
      </p:pic>
      <p:sp>
        <p:nvSpPr>
          <p:cNvPr id="222" name="Google Shape;222;p21"/>
          <p:cNvSpPr txBox="1"/>
          <p:nvPr/>
        </p:nvSpPr>
        <p:spPr>
          <a:xfrm>
            <a:off x="304800" y="228600"/>
            <a:ext cx="3000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Grocery eCommerce Benchmarks and Insights</a:t>
            </a:r>
            <a:endParaRPr sz="1000">
              <a:solidFill>
                <a:schemeClr val="lt1"/>
              </a:solidFill>
              <a:latin typeface="Lato"/>
              <a:ea typeface="Lato"/>
              <a:cs typeface="Lato"/>
              <a:sym typeface="Lato"/>
            </a:endParaRPr>
          </a:p>
        </p:txBody>
      </p:sp>
      <p:cxnSp>
        <p:nvCxnSpPr>
          <p:cNvPr id="223" name="Google Shape;223;p21"/>
          <p:cNvCxnSpPr/>
          <p:nvPr/>
        </p:nvCxnSpPr>
        <p:spPr>
          <a:xfrm>
            <a:off x="396000" y="567300"/>
            <a:ext cx="690300" cy="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84A49"/>
        </a:solidFill>
      </p:bgPr>
    </p:bg>
    <p:spTree>
      <p:nvGrpSpPr>
        <p:cNvPr id="227" name="Shape 227"/>
        <p:cNvGrpSpPr/>
        <p:nvPr/>
      </p:nvGrpSpPr>
      <p:grpSpPr>
        <a:xfrm>
          <a:off x="0" y="0"/>
          <a:ext cx="0" cy="0"/>
          <a:chOff x="0" y="0"/>
          <a:chExt cx="0" cy="0"/>
        </a:xfrm>
      </p:grpSpPr>
      <p:grpSp>
        <p:nvGrpSpPr>
          <p:cNvPr id="228" name="Google Shape;228;p22"/>
          <p:cNvGrpSpPr/>
          <p:nvPr/>
        </p:nvGrpSpPr>
        <p:grpSpPr>
          <a:xfrm>
            <a:off x="0" y="592967"/>
            <a:ext cx="4260624" cy="4066657"/>
            <a:chOff x="0" y="2108675"/>
            <a:chExt cx="4740875" cy="2462700"/>
          </a:xfrm>
        </p:grpSpPr>
        <p:sp>
          <p:nvSpPr>
            <p:cNvPr id="229" name="Google Shape;229;p22"/>
            <p:cNvSpPr/>
            <p:nvPr/>
          </p:nvSpPr>
          <p:spPr>
            <a:xfrm>
              <a:off x="346175" y="2108675"/>
              <a:ext cx="4394700" cy="2462700"/>
            </a:xfrm>
            <a:prstGeom prst="roundRect">
              <a:avLst>
                <a:gd fmla="val 1972" name="adj"/>
              </a:avLst>
            </a:prstGeom>
            <a:solidFill>
              <a:schemeClr val="lt1"/>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2"/>
            <p:cNvSpPr/>
            <p:nvPr/>
          </p:nvSpPr>
          <p:spPr>
            <a:xfrm>
              <a:off x="0" y="2108675"/>
              <a:ext cx="425700" cy="2462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1" name="Google Shape;231;p22"/>
          <p:cNvSpPr txBox="1"/>
          <p:nvPr/>
        </p:nvSpPr>
        <p:spPr>
          <a:xfrm>
            <a:off x="275500" y="2066675"/>
            <a:ext cx="3762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200">
                <a:solidFill>
                  <a:srgbClr val="008C8B"/>
                </a:solidFill>
                <a:latin typeface="Raleway"/>
                <a:ea typeface="Raleway"/>
                <a:cs typeface="Raleway"/>
                <a:sym typeface="Raleway"/>
              </a:rPr>
              <a:t>Check out these BRAVE COMMERCE episodes:</a:t>
            </a:r>
            <a:endParaRPr sz="1000">
              <a:solidFill>
                <a:srgbClr val="008C8B"/>
              </a:solidFill>
              <a:latin typeface="Lato"/>
              <a:ea typeface="Lato"/>
              <a:cs typeface="Lato"/>
              <a:sym typeface="Lato"/>
            </a:endParaRPr>
          </a:p>
        </p:txBody>
      </p:sp>
      <p:graphicFrame>
        <p:nvGraphicFramePr>
          <p:cNvPr id="232" name="Google Shape;232;p22"/>
          <p:cNvGraphicFramePr/>
          <p:nvPr/>
        </p:nvGraphicFramePr>
        <p:xfrm>
          <a:off x="275575" y="3495288"/>
          <a:ext cx="3000000" cy="3000000"/>
        </p:xfrm>
        <a:graphic>
          <a:graphicData uri="http://schemas.openxmlformats.org/drawingml/2006/table">
            <a:tbl>
              <a:tblPr>
                <a:noFill/>
                <a:tableStyleId>{9BEF2341-9841-4DC8-A3CA-B24C8540CAAB}</a:tableStyleId>
              </a:tblPr>
              <a:tblGrid>
                <a:gridCol w="1229175"/>
                <a:gridCol w="1221750"/>
                <a:gridCol w="1311900"/>
              </a:tblGrid>
              <a:tr h="987900">
                <a:tc>
                  <a:txBody>
                    <a:bodyPr/>
                    <a:lstStyle/>
                    <a:p>
                      <a:pPr indent="0" lvl="0" marL="0" rtl="0" algn="l">
                        <a:spcBef>
                          <a:spcPts val="0"/>
                        </a:spcBef>
                        <a:spcAft>
                          <a:spcPts val="0"/>
                        </a:spcAft>
                        <a:buNone/>
                      </a:pPr>
                      <a:r>
                        <a:rPr b="1" lang="en" sz="800">
                          <a:latin typeface="Lato"/>
                          <a:ea typeface="Lato"/>
                          <a:cs typeface="Lato"/>
                          <a:sym typeface="Lato"/>
                        </a:rPr>
                        <a:t>Walmart's Whitney Cooper</a:t>
                      </a:r>
                      <a:r>
                        <a:rPr lang="en" sz="800">
                          <a:latin typeface="Lato"/>
                          <a:ea typeface="Lato"/>
                          <a:cs typeface="Lato"/>
                          <a:sym typeface="Lato"/>
                        </a:rPr>
                        <a:t> on driving innovation and unity with her "one team" mindset</a:t>
                      </a:r>
                      <a:endParaRPr sz="8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Lato"/>
                          <a:ea typeface="Lato"/>
                          <a:cs typeface="Lato"/>
                          <a:sym typeface="Lato"/>
                        </a:rPr>
                        <a:t>Mondelez’s Jie Cheng </a:t>
                      </a:r>
                      <a:r>
                        <a:rPr lang="en" sz="800">
                          <a:latin typeface="Lato"/>
                          <a:ea typeface="Lato"/>
                          <a:cs typeface="Lato"/>
                          <a:sym typeface="Lato"/>
                        </a:rPr>
                        <a:t>on different eCommerce adoption &amp; maturity dynamics across global markets.</a:t>
                      </a:r>
                      <a:endParaRPr sz="8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b="1" lang="en" sz="800">
                          <a:latin typeface="Lato"/>
                          <a:ea typeface="Lato"/>
                          <a:cs typeface="Lato"/>
                          <a:sym typeface="Lato"/>
                        </a:rPr>
                        <a:t>Sargento’s Chris Houser </a:t>
                      </a:r>
                      <a:r>
                        <a:rPr lang="en" sz="800">
                          <a:latin typeface="Lato"/>
                          <a:ea typeface="Lato"/>
                          <a:cs typeface="Lato"/>
                          <a:sym typeface="Lato"/>
                        </a:rPr>
                        <a:t>on the evolution of the grocery industry into eCommerce</a:t>
                      </a:r>
                      <a:endParaRPr sz="800">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233" name="Google Shape;233;p22"/>
          <p:cNvGrpSpPr/>
          <p:nvPr/>
        </p:nvGrpSpPr>
        <p:grpSpPr>
          <a:xfrm>
            <a:off x="399650" y="363863"/>
            <a:ext cx="3036300" cy="359700"/>
            <a:chOff x="5114825" y="1915800"/>
            <a:chExt cx="3036300" cy="359700"/>
          </a:xfrm>
        </p:grpSpPr>
        <p:sp>
          <p:nvSpPr>
            <p:cNvPr id="234" name="Google Shape;234;p22"/>
            <p:cNvSpPr/>
            <p:nvPr/>
          </p:nvSpPr>
          <p:spPr>
            <a:xfrm>
              <a:off x="5114825" y="1915800"/>
              <a:ext cx="3036300" cy="359700"/>
            </a:xfrm>
            <a:prstGeom prst="roundRect">
              <a:avLst>
                <a:gd fmla="val 50000" name="adj"/>
              </a:avLst>
            </a:prstGeom>
            <a:solidFill>
              <a:srgbClr val="008C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2"/>
            <p:cNvSpPr txBox="1"/>
            <p:nvPr/>
          </p:nvSpPr>
          <p:spPr>
            <a:xfrm>
              <a:off x="5198475" y="1926300"/>
              <a:ext cx="2855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1000">
                  <a:solidFill>
                    <a:schemeClr val="lt1"/>
                  </a:solidFill>
                  <a:latin typeface="Lato"/>
                  <a:ea typeface="Lato"/>
                  <a:cs typeface="Lato"/>
                  <a:sym typeface="Lato"/>
                </a:rPr>
                <a:t>Want to keep learning about grocery insights?</a:t>
              </a:r>
              <a:endParaRPr sz="800">
                <a:solidFill>
                  <a:schemeClr val="lt1"/>
                </a:solidFill>
                <a:latin typeface="Lato"/>
                <a:ea typeface="Lato"/>
                <a:cs typeface="Lato"/>
                <a:sym typeface="Lato"/>
              </a:endParaRPr>
            </a:p>
          </p:txBody>
        </p:sp>
      </p:grpSp>
      <p:grpSp>
        <p:nvGrpSpPr>
          <p:cNvPr id="236" name="Google Shape;236;p22"/>
          <p:cNvGrpSpPr/>
          <p:nvPr/>
        </p:nvGrpSpPr>
        <p:grpSpPr>
          <a:xfrm>
            <a:off x="369800" y="2551969"/>
            <a:ext cx="757800" cy="292500"/>
            <a:chOff x="3247300" y="4687575"/>
            <a:chExt cx="757800" cy="292500"/>
          </a:xfrm>
        </p:grpSpPr>
        <p:sp>
          <p:nvSpPr>
            <p:cNvPr id="237" name="Google Shape;237;p22"/>
            <p:cNvSpPr/>
            <p:nvPr/>
          </p:nvSpPr>
          <p:spPr>
            <a:xfrm>
              <a:off x="3247300" y="4711575"/>
              <a:ext cx="757800" cy="244500"/>
            </a:xfrm>
            <a:prstGeom prst="roundRect">
              <a:avLst>
                <a:gd fmla="val 50000" name="adj"/>
              </a:avLst>
            </a:prstGeom>
            <a:solidFill>
              <a:srgbClr val="08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2"/>
            <p:cNvSpPr txBox="1"/>
            <p:nvPr/>
          </p:nvSpPr>
          <p:spPr>
            <a:xfrm>
              <a:off x="3247300" y="4687575"/>
              <a:ext cx="757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700">
                  <a:solidFill>
                    <a:schemeClr val="lt1"/>
                  </a:solidFill>
                  <a:uFill>
                    <a:noFill/>
                  </a:uFill>
                  <a:latin typeface="Lato"/>
                  <a:ea typeface="Lato"/>
                  <a:cs typeface="Lato"/>
                  <a:sym typeface="Lato"/>
                  <a:hlinkClick r:id="rId3">
                    <a:extLst>
                      <a:ext uri="{A12FA001-AC4F-418D-AE19-62706E023703}">
                        <ahyp:hlinkClr val="tx"/>
                      </a:ext>
                    </a:extLst>
                  </a:hlinkClick>
                </a:rPr>
                <a:t>LISTEN NOW</a:t>
              </a:r>
              <a:endParaRPr sz="500">
                <a:solidFill>
                  <a:schemeClr val="lt1"/>
                </a:solidFill>
                <a:latin typeface="Lato"/>
                <a:ea typeface="Lato"/>
                <a:cs typeface="Lato"/>
                <a:sym typeface="Lato"/>
              </a:endParaRPr>
            </a:p>
          </p:txBody>
        </p:sp>
      </p:grpSp>
      <p:grpSp>
        <p:nvGrpSpPr>
          <p:cNvPr id="239" name="Google Shape;239;p22"/>
          <p:cNvGrpSpPr/>
          <p:nvPr/>
        </p:nvGrpSpPr>
        <p:grpSpPr>
          <a:xfrm>
            <a:off x="1674925" y="2551794"/>
            <a:ext cx="757800" cy="292500"/>
            <a:chOff x="3247300" y="4687575"/>
            <a:chExt cx="757800" cy="292500"/>
          </a:xfrm>
        </p:grpSpPr>
        <p:sp>
          <p:nvSpPr>
            <p:cNvPr id="240" name="Google Shape;240;p22"/>
            <p:cNvSpPr/>
            <p:nvPr/>
          </p:nvSpPr>
          <p:spPr>
            <a:xfrm>
              <a:off x="3247300" y="4711575"/>
              <a:ext cx="757800" cy="244500"/>
            </a:xfrm>
            <a:prstGeom prst="roundRect">
              <a:avLst>
                <a:gd fmla="val 50000" name="adj"/>
              </a:avLst>
            </a:prstGeom>
            <a:solidFill>
              <a:srgbClr val="08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2"/>
            <p:cNvSpPr txBox="1"/>
            <p:nvPr/>
          </p:nvSpPr>
          <p:spPr>
            <a:xfrm>
              <a:off x="3247300" y="4687575"/>
              <a:ext cx="757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700">
                  <a:solidFill>
                    <a:schemeClr val="lt1"/>
                  </a:solidFill>
                  <a:uFill>
                    <a:noFill/>
                  </a:uFill>
                  <a:latin typeface="Lato"/>
                  <a:ea typeface="Lato"/>
                  <a:cs typeface="Lato"/>
                  <a:sym typeface="Lato"/>
                  <a:hlinkClick r:id="rId4">
                    <a:extLst>
                      <a:ext uri="{A12FA001-AC4F-418D-AE19-62706E023703}">
                        <ahyp:hlinkClr val="tx"/>
                      </a:ext>
                    </a:extLst>
                  </a:hlinkClick>
                </a:rPr>
                <a:t>LISTEN NOW</a:t>
              </a:r>
              <a:endParaRPr sz="500">
                <a:solidFill>
                  <a:schemeClr val="lt1"/>
                </a:solidFill>
                <a:latin typeface="Lato"/>
                <a:ea typeface="Lato"/>
                <a:cs typeface="Lato"/>
                <a:sym typeface="Lato"/>
              </a:endParaRPr>
            </a:p>
          </p:txBody>
        </p:sp>
      </p:grpSp>
      <p:grpSp>
        <p:nvGrpSpPr>
          <p:cNvPr id="242" name="Google Shape;242;p22"/>
          <p:cNvGrpSpPr/>
          <p:nvPr/>
        </p:nvGrpSpPr>
        <p:grpSpPr>
          <a:xfrm>
            <a:off x="2980075" y="2551969"/>
            <a:ext cx="757800" cy="292500"/>
            <a:chOff x="3247300" y="4687575"/>
            <a:chExt cx="757800" cy="292500"/>
          </a:xfrm>
        </p:grpSpPr>
        <p:sp>
          <p:nvSpPr>
            <p:cNvPr id="243" name="Google Shape;243;p22"/>
            <p:cNvSpPr/>
            <p:nvPr/>
          </p:nvSpPr>
          <p:spPr>
            <a:xfrm>
              <a:off x="3247300" y="4711575"/>
              <a:ext cx="757800" cy="244500"/>
            </a:xfrm>
            <a:prstGeom prst="roundRect">
              <a:avLst>
                <a:gd fmla="val 50000" name="adj"/>
              </a:avLst>
            </a:prstGeom>
            <a:solidFill>
              <a:srgbClr val="084A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2"/>
            <p:cNvSpPr txBox="1"/>
            <p:nvPr/>
          </p:nvSpPr>
          <p:spPr>
            <a:xfrm>
              <a:off x="3247300" y="4687575"/>
              <a:ext cx="7578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b="1" lang="en" sz="700">
                  <a:solidFill>
                    <a:schemeClr val="lt1"/>
                  </a:solidFill>
                  <a:uFill>
                    <a:noFill/>
                  </a:uFill>
                  <a:latin typeface="Lato"/>
                  <a:ea typeface="Lato"/>
                  <a:cs typeface="Lato"/>
                  <a:sym typeface="Lato"/>
                  <a:hlinkClick r:id="rId5">
                    <a:extLst>
                      <a:ext uri="{A12FA001-AC4F-418D-AE19-62706E023703}">
                        <ahyp:hlinkClr val="tx"/>
                      </a:ext>
                    </a:extLst>
                  </a:hlinkClick>
                </a:rPr>
                <a:t>LISTEN NOW</a:t>
              </a:r>
              <a:endParaRPr sz="500">
                <a:solidFill>
                  <a:schemeClr val="lt1"/>
                </a:solidFill>
                <a:latin typeface="Lato"/>
                <a:ea typeface="Lato"/>
                <a:cs typeface="Lato"/>
                <a:sym typeface="Lato"/>
              </a:endParaRPr>
            </a:p>
          </p:txBody>
        </p:sp>
      </p:grpSp>
      <p:pic>
        <p:nvPicPr>
          <p:cNvPr id="245" name="Google Shape;245;p22"/>
          <p:cNvPicPr preferRelativeResize="0"/>
          <p:nvPr/>
        </p:nvPicPr>
        <p:blipFill rotWithShape="1">
          <a:blip r:embed="rId6">
            <a:alphaModFix/>
          </a:blip>
          <a:srcRect b="0" l="16086" r="0" t="0"/>
          <a:stretch/>
        </p:blipFill>
        <p:spPr>
          <a:xfrm>
            <a:off x="0" y="946350"/>
            <a:ext cx="3610051" cy="936825"/>
          </a:xfrm>
          <a:prstGeom prst="rect">
            <a:avLst/>
          </a:prstGeom>
          <a:noFill/>
          <a:ln>
            <a:noFill/>
          </a:ln>
        </p:spPr>
      </p:pic>
      <p:pic>
        <p:nvPicPr>
          <p:cNvPr id="246" name="Google Shape;246;p22"/>
          <p:cNvPicPr preferRelativeResize="0"/>
          <p:nvPr/>
        </p:nvPicPr>
        <p:blipFill rotWithShape="1">
          <a:blip r:embed="rId7">
            <a:alphaModFix/>
          </a:blip>
          <a:srcRect b="30395" l="0" r="0" t="31307"/>
          <a:stretch/>
        </p:blipFill>
        <p:spPr>
          <a:xfrm>
            <a:off x="1649004" y="3102470"/>
            <a:ext cx="809656" cy="193805"/>
          </a:xfrm>
          <a:prstGeom prst="rect">
            <a:avLst/>
          </a:prstGeom>
          <a:noFill/>
          <a:ln>
            <a:noFill/>
          </a:ln>
        </p:spPr>
      </p:pic>
      <p:sp>
        <p:nvSpPr>
          <p:cNvPr id="247" name="Google Shape;247;p22"/>
          <p:cNvSpPr txBox="1"/>
          <p:nvPr/>
        </p:nvSpPr>
        <p:spPr>
          <a:xfrm>
            <a:off x="4609600" y="592800"/>
            <a:ext cx="4066200" cy="695700"/>
          </a:xfrm>
          <a:prstGeom prst="rect">
            <a:avLst/>
          </a:prstGeom>
          <a:noFill/>
          <a:ln>
            <a:noFill/>
          </a:ln>
        </p:spPr>
        <p:txBody>
          <a:bodyPr anchorCtr="0" anchor="ctr" bIns="28575" lIns="28575" spcFirstLastPara="1" rIns="28575" wrap="square" tIns="28575">
            <a:noAutofit/>
          </a:bodyPr>
          <a:lstStyle/>
          <a:p>
            <a:pPr indent="0" lvl="0" marL="0" marR="0" rtl="0" algn="l">
              <a:lnSpc>
                <a:spcPct val="100000"/>
              </a:lnSpc>
              <a:spcBef>
                <a:spcPts val="0"/>
              </a:spcBef>
              <a:spcAft>
                <a:spcPts val="0"/>
              </a:spcAft>
              <a:buClr>
                <a:srgbClr val="D03DA8"/>
              </a:buClr>
              <a:buSzPts val="1500"/>
              <a:buFont typeface="Helvetica Neue"/>
              <a:buNone/>
            </a:pPr>
            <a:r>
              <a:rPr lang="en" sz="1600">
                <a:solidFill>
                  <a:srgbClr val="FFFFFF"/>
                </a:solidFill>
                <a:latin typeface="Raleway ExtraBold"/>
                <a:ea typeface="Raleway ExtraBold"/>
                <a:cs typeface="Raleway ExtraBold"/>
                <a:sym typeface="Raleway ExtraBold"/>
              </a:rPr>
              <a:t>All data and insights from this Category Benchmark and Insights  are sourced from the MikMak Shopping Index.</a:t>
            </a:r>
            <a:endParaRPr sz="1600">
              <a:solidFill>
                <a:srgbClr val="FFFFFF"/>
              </a:solidFill>
              <a:latin typeface="Raleway ExtraBold"/>
              <a:ea typeface="Raleway ExtraBold"/>
              <a:cs typeface="Raleway ExtraBold"/>
              <a:sym typeface="Raleway ExtraBold"/>
            </a:endParaRPr>
          </a:p>
        </p:txBody>
      </p:sp>
      <p:sp>
        <p:nvSpPr>
          <p:cNvPr id="248" name="Google Shape;248;p22"/>
          <p:cNvSpPr txBox="1"/>
          <p:nvPr/>
        </p:nvSpPr>
        <p:spPr>
          <a:xfrm>
            <a:off x="4572000" y="1623625"/>
            <a:ext cx="4066200" cy="1708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rgbClr val="000000"/>
              </a:buClr>
              <a:buSzPts val="1100"/>
              <a:buFont typeface="Arial"/>
              <a:buNone/>
            </a:pPr>
            <a:r>
              <a:rPr lang="en" sz="900">
                <a:solidFill>
                  <a:srgbClr val="FFFFFF"/>
                </a:solidFill>
                <a:latin typeface="Lato"/>
                <a:ea typeface="Lato"/>
                <a:cs typeface="Lato"/>
                <a:sym typeface="Lato"/>
              </a:rPr>
              <a:t>The MikMak Shopping Index was developed to provide a standardized set of metrics, methodology, and benchmarks to help drive brands’ business results and strategy. It is a collection of key eCommerce KPIs collected across hundreds of brands and over 250 channels and more than 2,000 retailer integrations to </a:t>
            </a:r>
            <a:r>
              <a:rPr lang="en" sz="900">
                <a:solidFill>
                  <a:srgbClr val="FFFFFF"/>
                </a:solidFill>
                <a:latin typeface="Lato"/>
                <a:ea typeface="Lato"/>
                <a:cs typeface="Lato"/>
                <a:sym typeface="Lato"/>
              </a:rPr>
              <a:t>understand</a:t>
            </a:r>
            <a:r>
              <a:rPr lang="en" sz="900">
                <a:solidFill>
                  <a:srgbClr val="FFFFFF"/>
                </a:solidFill>
                <a:latin typeface="Lato"/>
                <a:ea typeface="Lato"/>
                <a:cs typeface="Lato"/>
                <a:sym typeface="Lato"/>
              </a:rPr>
              <a:t> consumer online shopping behavior. The Index also includes data from MikMak Shopper Intelligence, which ties first-party eCommerce data to 1,000+ demographic and psychographic data points and can be segmented by product, retailer, and more. Shopper Intelligence is available through an industry-exclusive partnership with LiveRamp. </a:t>
            </a:r>
            <a:endParaRPr sz="900">
              <a:solidFill>
                <a:srgbClr val="FFFFFF"/>
              </a:solidFill>
              <a:latin typeface="Lato"/>
              <a:ea typeface="Lato"/>
              <a:cs typeface="Lato"/>
              <a:sym typeface="Lato"/>
            </a:endParaRPr>
          </a:p>
          <a:p>
            <a:pPr indent="0" lvl="0" marL="0" rtl="0" algn="l">
              <a:lnSpc>
                <a:spcPct val="100000"/>
              </a:lnSpc>
              <a:spcBef>
                <a:spcPts val="0"/>
              </a:spcBef>
              <a:spcAft>
                <a:spcPts val="0"/>
              </a:spcAft>
              <a:buNone/>
            </a:pPr>
            <a:r>
              <a:t/>
            </a:r>
            <a:endParaRPr sz="900">
              <a:solidFill>
                <a:srgbClr val="FFFFFF"/>
              </a:solidFill>
              <a:latin typeface="Lato"/>
              <a:ea typeface="Lato"/>
              <a:cs typeface="Lato"/>
              <a:sym typeface="Lato"/>
            </a:endParaRPr>
          </a:p>
          <a:p>
            <a:pPr indent="0" lvl="0" marL="0" rtl="0" algn="l">
              <a:lnSpc>
                <a:spcPct val="100000"/>
              </a:lnSpc>
              <a:spcBef>
                <a:spcPts val="0"/>
              </a:spcBef>
              <a:spcAft>
                <a:spcPts val="0"/>
              </a:spcAft>
              <a:buNone/>
            </a:pPr>
            <a:r>
              <a:rPr lang="en" sz="900">
                <a:solidFill>
                  <a:srgbClr val="FFFFFF"/>
                </a:solidFill>
                <a:latin typeface="Lato"/>
                <a:ea typeface="Lato"/>
                <a:cs typeface="Lato"/>
                <a:sym typeface="Lato"/>
              </a:rPr>
              <a:t>Data in this report is from </a:t>
            </a:r>
            <a:r>
              <a:rPr lang="en" sz="900">
                <a:solidFill>
                  <a:srgbClr val="FFFFFF"/>
                </a:solidFill>
                <a:latin typeface="Lato"/>
                <a:ea typeface="Lato"/>
                <a:cs typeface="Lato"/>
                <a:sym typeface="Lato"/>
              </a:rPr>
              <a:t>Jan</a:t>
            </a:r>
            <a:r>
              <a:rPr lang="en" sz="900">
                <a:solidFill>
                  <a:srgbClr val="FFFFFF"/>
                </a:solidFill>
                <a:latin typeface="Lato"/>
                <a:ea typeface="Lato"/>
                <a:cs typeface="Lato"/>
                <a:sym typeface="Lato"/>
              </a:rPr>
              <a:t> 30, 2022 - Jan 30, 2023</a:t>
            </a:r>
            <a:endParaRPr sz="900">
              <a:solidFill>
                <a:srgbClr val="FFFFFF"/>
              </a:solidFill>
              <a:latin typeface="Lato"/>
              <a:ea typeface="Lato"/>
              <a:cs typeface="Lato"/>
              <a:sym typeface="Lato"/>
            </a:endParaRPr>
          </a:p>
        </p:txBody>
      </p:sp>
      <p:cxnSp>
        <p:nvCxnSpPr>
          <p:cNvPr id="249" name="Google Shape;249;p22"/>
          <p:cNvCxnSpPr/>
          <p:nvPr/>
        </p:nvCxnSpPr>
        <p:spPr>
          <a:xfrm>
            <a:off x="4645225" y="1503925"/>
            <a:ext cx="638700" cy="0"/>
          </a:xfrm>
          <a:prstGeom prst="straightConnector1">
            <a:avLst/>
          </a:prstGeom>
          <a:noFill/>
          <a:ln cap="flat" cmpd="sng" w="19050">
            <a:solidFill>
              <a:schemeClr val="lt1"/>
            </a:solidFill>
            <a:prstDash val="solid"/>
            <a:round/>
            <a:headEnd len="med" w="med" type="none"/>
            <a:tailEnd len="med" w="med" type="none"/>
          </a:ln>
        </p:spPr>
      </p:cxnSp>
      <p:sp>
        <p:nvSpPr>
          <p:cNvPr id="250" name="Google Shape;250;p22"/>
          <p:cNvSpPr/>
          <p:nvPr/>
        </p:nvSpPr>
        <p:spPr>
          <a:xfrm flipH="1">
            <a:off x="4645325" y="3580925"/>
            <a:ext cx="4030500" cy="1078500"/>
          </a:xfrm>
          <a:prstGeom prst="roundRect">
            <a:avLst>
              <a:gd fmla="val 4461" name="adj"/>
            </a:avLst>
          </a:prstGeom>
          <a:solidFill>
            <a:schemeClr val="lt1"/>
          </a:solidFill>
          <a:ln>
            <a:noFill/>
          </a:ln>
          <a:effectLst>
            <a:outerShdw blurRad="57150" rotWithShape="0" algn="bl" dir="54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2"/>
          <p:cNvSpPr/>
          <p:nvPr/>
        </p:nvSpPr>
        <p:spPr>
          <a:xfrm>
            <a:off x="8463600" y="3580825"/>
            <a:ext cx="680400" cy="1081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2"/>
          <p:cNvSpPr txBox="1"/>
          <p:nvPr/>
        </p:nvSpPr>
        <p:spPr>
          <a:xfrm>
            <a:off x="4821693" y="3709189"/>
            <a:ext cx="3080700" cy="82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rgbClr val="000000"/>
                </a:solidFill>
                <a:latin typeface="Raleway"/>
                <a:ea typeface="Raleway"/>
                <a:cs typeface="Raleway"/>
                <a:sym typeface="Raleway"/>
              </a:rPr>
              <a:t>Let’s chat!</a:t>
            </a:r>
            <a:endParaRPr b="1" sz="1200">
              <a:solidFill>
                <a:srgbClr val="000000"/>
              </a:solidFill>
              <a:latin typeface="Raleway"/>
              <a:ea typeface="Raleway"/>
              <a:cs typeface="Raleway"/>
              <a:sym typeface="Raleway"/>
            </a:endParaRPr>
          </a:p>
          <a:p>
            <a:pPr indent="0" lvl="0" marL="0" rtl="0" algn="l">
              <a:lnSpc>
                <a:spcPct val="115000"/>
              </a:lnSpc>
              <a:spcBef>
                <a:spcPts val="1000"/>
              </a:spcBef>
              <a:spcAft>
                <a:spcPts val="0"/>
              </a:spcAft>
              <a:buNone/>
            </a:pPr>
            <a:r>
              <a:rPr lang="en" sz="1000">
                <a:latin typeface="Lato"/>
                <a:ea typeface="Lato"/>
                <a:cs typeface="Lato"/>
                <a:sym typeface="Lato"/>
              </a:rPr>
              <a:t>Want to get even more insights? </a:t>
            </a:r>
            <a:endParaRPr sz="1000">
              <a:solidFill>
                <a:srgbClr val="000000"/>
              </a:solidFill>
              <a:latin typeface="Lato"/>
              <a:ea typeface="Lato"/>
              <a:cs typeface="Lato"/>
              <a:sym typeface="Lato"/>
            </a:endParaRPr>
          </a:p>
          <a:p>
            <a:pPr indent="0" lvl="0" marL="0" rtl="0" algn="l">
              <a:lnSpc>
                <a:spcPct val="115000"/>
              </a:lnSpc>
              <a:spcBef>
                <a:spcPts val="0"/>
              </a:spcBef>
              <a:spcAft>
                <a:spcPts val="0"/>
              </a:spcAft>
              <a:buNone/>
            </a:pPr>
            <a:r>
              <a:rPr lang="en" sz="1000">
                <a:solidFill>
                  <a:srgbClr val="000000"/>
                </a:solidFill>
                <a:latin typeface="Lato"/>
                <a:ea typeface="Lato"/>
                <a:cs typeface="Lato"/>
                <a:sym typeface="Lato"/>
              </a:rPr>
              <a:t>Contact </a:t>
            </a:r>
            <a:r>
              <a:rPr b="1" lang="en" sz="1000" u="sng">
                <a:solidFill>
                  <a:srgbClr val="008C8B"/>
                </a:solidFill>
                <a:latin typeface="Lato"/>
                <a:ea typeface="Lato"/>
                <a:cs typeface="Lato"/>
                <a:sym typeface="Lato"/>
                <a:hlinkClick r:id="rId8">
                  <a:extLst>
                    <a:ext uri="{A12FA001-AC4F-418D-AE19-62706E023703}">
                      <ahyp:hlinkClr val="tx"/>
                    </a:ext>
                  </a:extLst>
                </a:hlinkClick>
              </a:rPr>
              <a:t>marketing@mikmak.com</a:t>
            </a:r>
            <a:r>
              <a:rPr lang="en" sz="1000">
                <a:solidFill>
                  <a:srgbClr val="000000"/>
                </a:solidFill>
                <a:latin typeface="Lato"/>
                <a:ea typeface="Lato"/>
                <a:cs typeface="Lato"/>
                <a:sym typeface="Lato"/>
              </a:rPr>
              <a:t>!</a:t>
            </a:r>
            <a:endParaRPr sz="1000">
              <a:solidFill>
                <a:srgbClr val="000000"/>
              </a:solidFill>
              <a:latin typeface="Lato"/>
              <a:ea typeface="Lato"/>
              <a:cs typeface="Lato"/>
              <a:sym typeface="Lato"/>
            </a:endParaRPr>
          </a:p>
        </p:txBody>
      </p:sp>
      <p:pic>
        <p:nvPicPr>
          <p:cNvPr id="253" name="Google Shape;253;p22"/>
          <p:cNvPicPr preferRelativeResize="0"/>
          <p:nvPr/>
        </p:nvPicPr>
        <p:blipFill>
          <a:blip r:embed="rId9">
            <a:alphaModFix/>
          </a:blip>
          <a:stretch>
            <a:fillRect/>
          </a:stretch>
        </p:blipFill>
        <p:spPr>
          <a:xfrm>
            <a:off x="369800" y="3077038"/>
            <a:ext cx="930725" cy="244650"/>
          </a:xfrm>
          <a:prstGeom prst="rect">
            <a:avLst/>
          </a:prstGeom>
          <a:noFill/>
          <a:ln>
            <a:noFill/>
          </a:ln>
        </p:spPr>
      </p:pic>
      <p:pic>
        <p:nvPicPr>
          <p:cNvPr id="254" name="Google Shape;254;p22"/>
          <p:cNvPicPr preferRelativeResize="0"/>
          <p:nvPr/>
        </p:nvPicPr>
        <p:blipFill>
          <a:blip r:embed="rId10">
            <a:alphaModFix/>
          </a:blip>
          <a:stretch>
            <a:fillRect/>
          </a:stretch>
        </p:blipFill>
        <p:spPr>
          <a:xfrm>
            <a:off x="2980075" y="3077855"/>
            <a:ext cx="757800" cy="24303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