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Raleway"/>
      <p:regular r:id="rId17"/>
      <p:bold r:id="rId18"/>
      <p:italic r:id="rId19"/>
      <p:boldItalic r:id="rId20"/>
    </p:embeddedFont>
    <p:embeddedFont>
      <p:font typeface="Raleway ExtraBold"/>
      <p:bold r:id="rId21"/>
      <p:boldItalic r:id="rId22"/>
    </p:embeddedFont>
    <p:embeddedFont>
      <p:font typeface="Lato"/>
      <p:regular r:id="rId23"/>
      <p:bold r:id="rId24"/>
      <p:italic r:id="rId25"/>
      <p:boldItalic r:id="rId26"/>
    </p:embeddedFont>
    <p:embeddedFont>
      <p:font typeface="Lato Black"/>
      <p:bold r:id="rId27"/>
      <p:boldItalic r:id="rId28"/>
    </p:embeddedFont>
    <p:embeddedFont>
      <p:font typeface="Helvetica Neue"/>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3ECCA4D-DAC8-4A7D-B27E-1648D8558D7A}">
  <a:tblStyle styleId="{F3ECCA4D-DAC8-4A7D-B27E-1648D8558D7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22" Type="http://schemas.openxmlformats.org/officeDocument/2006/relationships/font" Target="fonts/RalewayExtraBold-boldItalic.fntdata"/><Relationship Id="rId21" Type="http://schemas.openxmlformats.org/officeDocument/2006/relationships/font" Target="fonts/RalewayExtraBold-bold.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LatoBlack-boldItalic.fntdata"/><Relationship Id="rId27" Type="http://schemas.openxmlformats.org/officeDocument/2006/relationships/font" Target="fonts/LatoBlack-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italic.fntdata"/><Relationship Id="rId30" Type="http://schemas.openxmlformats.org/officeDocument/2006/relationships/font" Target="fonts/HelveticaNeue-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HelveticaNeue-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regular.fntdata"/><Relationship Id="rId16" Type="http://schemas.openxmlformats.org/officeDocument/2006/relationships/slide" Target="slides/slide10.xml"/><Relationship Id="rId19" Type="http://schemas.openxmlformats.org/officeDocument/2006/relationships/font" Target="fonts/Raleway-italic.fntdata"/><Relationship Id="rId18" Type="http://schemas.openxmlformats.org/officeDocument/2006/relationships/font" Target="fonts/Ralew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f99d32c21d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f99d32c21d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f99d32c21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f99d32c21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0eaf3afd9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0eaf3afd9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f99d32c2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f99d32c2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f99d32c2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f99d32c2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f99d32c21d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f99d32c21d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f99d32c21d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f99d32c21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f99d32c21d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f99d32c21d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f99d32c21d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f99d32c21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mailto:marketing@mikmak.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hyperlink" Target="https://www.forbes.com/sites/katedingwall/2022/11/29/online-sales-of-alcohol-predicted-to-rise-34/?sh=6bbc603b3ac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29.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25.gif"/><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20" Type="http://schemas.openxmlformats.org/officeDocument/2006/relationships/image" Target="../media/image20.png"/><Relationship Id="rId11" Type="http://schemas.openxmlformats.org/officeDocument/2006/relationships/image" Target="../media/image18.gif"/><Relationship Id="rId22" Type="http://schemas.openxmlformats.org/officeDocument/2006/relationships/hyperlink" Target="https://hola.mikmak.com/mm-salsify-abi-thrive-with-social-commerce" TargetMode="External"/><Relationship Id="rId10" Type="http://schemas.openxmlformats.org/officeDocument/2006/relationships/hyperlink" Target="https://www.mikmak.com/case-studies/garrison-brothers-distillery" TargetMode="External"/><Relationship Id="rId21" Type="http://schemas.openxmlformats.org/officeDocument/2006/relationships/image" Target="../media/image24.png"/><Relationship Id="rId13" Type="http://schemas.openxmlformats.org/officeDocument/2006/relationships/image" Target="../media/image23.png"/><Relationship Id="rId12" Type="http://schemas.openxmlformats.org/officeDocument/2006/relationships/image" Target="../media/image26.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podcasts.apple.com/us/podcast/carolyn-brown-of-abinbev-on-innovation-and/id1533192188?i=1000530299945" TargetMode="External"/><Relationship Id="rId4" Type="http://schemas.openxmlformats.org/officeDocument/2006/relationships/hyperlink" Target="https://podcasts.apple.com/us/podcast/carolyn-brown-of-abinbev-on-innovation-and/id1533192188?i=1000530299945" TargetMode="External"/><Relationship Id="rId9" Type="http://schemas.openxmlformats.org/officeDocument/2006/relationships/hyperlink" Target="https://podcasts.apple.com/us/podcast/carolyn-brown-of-abinbev-on-innovation-and/id1533192188?i=1000530299945" TargetMode="External"/><Relationship Id="rId15" Type="http://schemas.openxmlformats.org/officeDocument/2006/relationships/image" Target="../media/image16.jpg"/><Relationship Id="rId14" Type="http://schemas.openxmlformats.org/officeDocument/2006/relationships/hyperlink" Target="https://hola.mikmak.com/mm-salsify-abi-thrive-with-social-commerce" TargetMode="External"/><Relationship Id="rId17" Type="http://schemas.openxmlformats.org/officeDocument/2006/relationships/image" Target="../media/image21.png"/><Relationship Id="rId16" Type="http://schemas.openxmlformats.org/officeDocument/2006/relationships/image" Target="../media/image9.png"/><Relationship Id="rId5" Type="http://schemas.openxmlformats.org/officeDocument/2006/relationships/hyperlink" Target="https://podcasts.apple.com/us/podcast/carolyn-brown-of-abinbev-on-innovation-and/id1533192188?i=1000530299945" TargetMode="External"/><Relationship Id="rId19" Type="http://schemas.openxmlformats.org/officeDocument/2006/relationships/image" Target="../media/image27.gif"/><Relationship Id="rId6" Type="http://schemas.openxmlformats.org/officeDocument/2006/relationships/hyperlink" Target="https://podcasts.apple.com/us/podcast/carolyn-brown-of-abinbev-on-innovation-and/id1533192188?i=1000530299945" TargetMode="External"/><Relationship Id="rId18" Type="http://schemas.openxmlformats.org/officeDocument/2006/relationships/image" Target="../media/image19.png"/><Relationship Id="rId7" Type="http://schemas.openxmlformats.org/officeDocument/2006/relationships/image" Target="../media/image13.png"/><Relationship Id="rId8" Type="http://schemas.openxmlformats.org/officeDocument/2006/relationships/hyperlink" Target="https://www.google.com/url?q=https://podcasts.apple.com/us/podcast/carolyn-brown-of-abinbev-on-innovation-and/id1533192188?i%3D1000530299945&amp;sa=D&amp;source=docs&amp;ust=1679413844013214&amp;usg=AOvVaw0AR-EgfUwUfYjtTiha9yb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www.mikmak.com/schedule-a-demo" TargetMode="External"/><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hyperlink" Target="https://podcasts.apple.com/us/podcast/flashback-katie-kirkpatrick-of-bacardi-on/id1533192188?i=1000604164360" TargetMode="External"/><Relationship Id="rId7" Type="http://schemas.openxmlformats.org/officeDocument/2006/relationships/hyperlink" Target="https://podcasts.apple.com/us/podcast/carolyn-brown-of-abinbev-on-innovation-and/id1533192188?i=100053029994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421" l="0" r="10921" t="0"/>
          <a:stretch/>
        </p:blipFill>
        <p:spPr>
          <a:xfrm flipH="1" rot="-5400000">
            <a:off x="4797888" y="789862"/>
            <a:ext cx="5143501" cy="3563776"/>
          </a:xfrm>
          <a:prstGeom prst="rect">
            <a:avLst/>
          </a:prstGeom>
          <a:noFill/>
          <a:ln>
            <a:noFill/>
          </a:ln>
        </p:spPr>
      </p:pic>
      <p:sp>
        <p:nvSpPr>
          <p:cNvPr id="55" name="Google Shape;55;p13"/>
          <p:cNvSpPr txBox="1"/>
          <p:nvPr/>
        </p:nvSpPr>
        <p:spPr>
          <a:xfrm>
            <a:off x="506725" y="757025"/>
            <a:ext cx="46506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rgbClr val="FFFFFF"/>
                </a:solidFill>
                <a:latin typeface="Raleway"/>
                <a:ea typeface="Raleway"/>
                <a:cs typeface="Raleway"/>
                <a:sym typeface="Raleway"/>
              </a:rPr>
              <a:t>Alcohol</a:t>
            </a:r>
            <a:r>
              <a:rPr b="1" lang="en" sz="3400">
                <a:solidFill>
                  <a:srgbClr val="FFFFFF"/>
                </a:solidFill>
                <a:latin typeface="Raleway"/>
                <a:ea typeface="Raleway"/>
                <a:cs typeface="Raleway"/>
                <a:sym typeface="Raleway"/>
              </a:rPr>
              <a:t> eCommerce Benchmarks and Insights</a:t>
            </a:r>
            <a:endParaRPr b="1" sz="3400">
              <a:solidFill>
                <a:srgbClr val="FFFFFF"/>
              </a:solidFill>
              <a:latin typeface="Raleway"/>
              <a:ea typeface="Raleway"/>
              <a:cs typeface="Raleway"/>
              <a:sym typeface="Raleway"/>
            </a:endParaRPr>
          </a:p>
        </p:txBody>
      </p:sp>
      <p:pic>
        <p:nvPicPr>
          <p:cNvPr id="56" name="Google Shape;56;p13"/>
          <p:cNvPicPr preferRelativeResize="0"/>
          <p:nvPr/>
        </p:nvPicPr>
        <p:blipFill rotWithShape="1">
          <a:blip r:embed="rId4">
            <a:alphaModFix/>
          </a:blip>
          <a:srcRect b="0" l="5401" r="0" t="0"/>
          <a:stretch/>
        </p:blipFill>
        <p:spPr>
          <a:xfrm>
            <a:off x="610850" y="3723100"/>
            <a:ext cx="1757126" cy="663375"/>
          </a:xfrm>
          <a:prstGeom prst="rect">
            <a:avLst/>
          </a:prstGeom>
          <a:noFill/>
          <a:ln>
            <a:noFill/>
          </a:ln>
        </p:spPr>
      </p:pic>
      <p:cxnSp>
        <p:nvCxnSpPr>
          <p:cNvPr id="57" name="Google Shape;57;p13"/>
          <p:cNvCxnSpPr/>
          <p:nvPr/>
        </p:nvCxnSpPr>
        <p:spPr>
          <a:xfrm>
            <a:off x="617775" y="3320500"/>
            <a:ext cx="714900" cy="0"/>
          </a:xfrm>
          <a:prstGeom prst="straightConnector1">
            <a:avLst/>
          </a:prstGeom>
          <a:noFill/>
          <a:ln cap="flat" cmpd="sng" w="19050">
            <a:solidFill>
              <a:srgbClr val="FFFFFF"/>
            </a:solidFill>
            <a:prstDash val="solid"/>
            <a:round/>
            <a:headEnd len="med" w="med" type="none"/>
            <a:tailEnd len="med" w="med" type="none"/>
          </a:ln>
        </p:spPr>
      </p:cxnSp>
      <p:sp>
        <p:nvSpPr>
          <p:cNvPr id="58" name="Google Shape;58;p13"/>
          <p:cNvSpPr txBox="1"/>
          <p:nvPr/>
        </p:nvSpPr>
        <p:spPr>
          <a:xfrm>
            <a:off x="506725" y="2511725"/>
            <a:ext cx="415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Raleway"/>
                <a:ea typeface="Raleway"/>
                <a:cs typeface="Raleway"/>
                <a:sym typeface="Raleway"/>
              </a:rPr>
              <a:t>From the MikMak Shopping Index</a:t>
            </a:r>
            <a:endParaRPr sz="1800">
              <a:solidFill>
                <a:srgbClr val="FFFFFF"/>
              </a:solidFill>
              <a:latin typeface="Raleway"/>
              <a:ea typeface="Raleway"/>
              <a:cs typeface="Raleway"/>
              <a:sym typeface="Raleway"/>
            </a:endParaRPr>
          </a:p>
        </p:txBody>
      </p:sp>
      <p:sp>
        <p:nvSpPr>
          <p:cNvPr id="59" name="Google Shape;59;p13"/>
          <p:cNvSpPr/>
          <p:nvPr/>
        </p:nvSpPr>
        <p:spPr>
          <a:xfrm>
            <a:off x="5429950" y="0"/>
            <a:ext cx="157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4709225" y="2792139"/>
            <a:ext cx="1532400" cy="616500"/>
          </a:xfrm>
          <a:prstGeom prst="roundRect">
            <a:avLst>
              <a:gd fmla="val 50000" name="adj"/>
            </a:avLst>
          </a:prstGeom>
          <a:solidFill>
            <a:srgbClr val="FFFFFF"/>
          </a:solidFill>
          <a:ln>
            <a:noFill/>
          </a:ln>
          <a:effectLst>
            <a:outerShdw blurRad="42863"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 name="Google Shape;61;p13"/>
          <p:cNvGrpSpPr/>
          <p:nvPr/>
        </p:nvGrpSpPr>
        <p:grpSpPr>
          <a:xfrm>
            <a:off x="3849590" y="3689063"/>
            <a:ext cx="1885870" cy="821700"/>
            <a:chOff x="3375840" y="3650850"/>
            <a:chExt cx="1885870" cy="821700"/>
          </a:xfrm>
        </p:grpSpPr>
        <p:sp>
          <p:nvSpPr>
            <p:cNvPr id="62" name="Google Shape;62;p13"/>
            <p:cNvSpPr/>
            <p:nvPr/>
          </p:nvSpPr>
          <p:spPr>
            <a:xfrm>
              <a:off x="3427150" y="3650850"/>
              <a:ext cx="1834500" cy="821700"/>
            </a:xfrm>
            <a:prstGeom prst="roundRect">
              <a:avLst>
                <a:gd fmla="val 5717" name="adj"/>
              </a:avLst>
            </a:prstGeom>
            <a:solidFill>
              <a:srgbClr val="FFFFFF"/>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13"/>
            <p:cNvGrpSpPr/>
            <p:nvPr/>
          </p:nvGrpSpPr>
          <p:grpSpPr>
            <a:xfrm>
              <a:off x="3375840" y="3684890"/>
              <a:ext cx="1885870" cy="753595"/>
              <a:chOff x="4381140" y="3407675"/>
              <a:chExt cx="2354100" cy="931745"/>
            </a:xfrm>
          </p:grpSpPr>
          <p:sp>
            <p:nvSpPr>
              <p:cNvPr id="64" name="Google Shape;64;p13"/>
              <p:cNvSpPr txBox="1"/>
              <p:nvPr/>
            </p:nvSpPr>
            <p:spPr>
              <a:xfrm>
                <a:off x="4528989" y="3559120"/>
                <a:ext cx="1266900" cy="78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accent1"/>
                    </a:solidFill>
                    <a:latin typeface="Raleway"/>
                    <a:ea typeface="Raleway"/>
                    <a:cs typeface="Raleway"/>
                    <a:sym typeface="Raleway"/>
                  </a:rPr>
                  <a:t>7.8</a:t>
                </a:r>
                <a:r>
                  <a:rPr b="1" lang="en" sz="2300">
                    <a:solidFill>
                      <a:schemeClr val="accent1"/>
                    </a:solidFill>
                    <a:latin typeface="Raleway"/>
                    <a:ea typeface="Raleway"/>
                    <a:cs typeface="Raleway"/>
                    <a:sym typeface="Raleway"/>
                  </a:rPr>
                  <a:t>%</a:t>
                </a:r>
                <a:r>
                  <a:rPr b="1" lang="en" sz="2900">
                    <a:solidFill>
                      <a:schemeClr val="dk2"/>
                    </a:solidFill>
                    <a:latin typeface="Raleway"/>
                    <a:ea typeface="Raleway"/>
                    <a:cs typeface="Raleway"/>
                    <a:sym typeface="Raleway"/>
                  </a:rPr>
                  <a:t> </a:t>
                </a:r>
                <a:endParaRPr sz="500">
                  <a:solidFill>
                    <a:schemeClr val="dk2"/>
                  </a:solidFill>
                  <a:latin typeface="Lato"/>
                  <a:ea typeface="Lato"/>
                  <a:cs typeface="Lato"/>
                  <a:sym typeface="Lato"/>
                </a:endParaRPr>
              </a:p>
            </p:txBody>
          </p:sp>
          <p:sp>
            <p:nvSpPr>
              <p:cNvPr id="65" name="Google Shape;65;p13"/>
              <p:cNvSpPr txBox="1"/>
              <p:nvPr/>
            </p:nvSpPr>
            <p:spPr>
              <a:xfrm>
                <a:off x="4381140" y="3407675"/>
                <a:ext cx="23541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Raleway"/>
                    <a:ea typeface="Raleway"/>
                    <a:cs typeface="Raleway"/>
                    <a:sym typeface="Raleway"/>
                  </a:rPr>
                  <a:t>Category Benchmark</a:t>
                </a:r>
                <a:endParaRPr b="1" sz="1000">
                  <a:latin typeface="Raleway"/>
                  <a:ea typeface="Raleway"/>
                  <a:cs typeface="Raleway"/>
                  <a:sym typeface="Raleway"/>
                </a:endParaRPr>
              </a:p>
            </p:txBody>
          </p:sp>
          <p:sp>
            <p:nvSpPr>
              <p:cNvPr id="66" name="Google Shape;66;p13"/>
              <p:cNvSpPr txBox="1"/>
              <p:nvPr/>
            </p:nvSpPr>
            <p:spPr>
              <a:xfrm>
                <a:off x="5579411" y="3686511"/>
                <a:ext cx="1070100" cy="60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0000"/>
                    </a:solidFill>
                    <a:latin typeface="Lato"/>
                    <a:ea typeface="Lato"/>
                    <a:cs typeface="Lato"/>
                    <a:sym typeface="Lato"/>
                  </a:rPr>
                  <a:t>Purchase </a:t>
                </a:r>
                <a:endParaRPr sz="1000">
                  <a:solidFill>
                    <a:srgbClr val="000000"/>
                  </a:solidFill>
                  <a:latin typeface="Lato"/>
                  <a:ea typeface="Lato"/>
                  <a:cs typeface="Lato"/>
                  <a:sym typeface="Lato"/>
                </a:endParaRPr>
              </a:p>
              <a:p>
                <a:pPr indent="0" lvl="0" marL="0" rtl="0" algn="l">
                  <a:spcBef>
                    <a:spcPts val="0"/>
                  </a:spcBef>
                  <a:spcAft>
                    <a:spcPts val="0"/>
                  </a:spcAft>
                  <a:buNone/>
                </a:pPr>
                <a:r>
                  <a:rPr lang="en" sz="1000">
                    <a:solidFill>
                      <a:srgbClr val="000000"/>
                    </a:solidFill>
                    <a:latin typeface="Lato"/>
                    <a:ea typeface="Lato"/>
                    <a:cs typeface="Lato"/>
                    <a:sym typeface="Lato"/>
                  </a:rPr>
                  <a:t>Intent Rate</a:t>
                </a:r>
                <a:endParaRPr sz="1200">
                  <a:solidFill>
                    <a:srgbClr val="000000"/>
                  </a:solidFill>
                </a:endParaRPr>
              </a:p>
            </p:txBody>
          </p:sp>
        </p:grpSp>
      </p:grpSp>
      <p:sp>
        <p:nvSpPr>
          <p:cNvPr id="67" name="Google Shape;67;p13"/>
          <p:cNvSpPr/>
          <p:nvPr/>
        </p:nvSpPr>
        <p:spPr>
          <a:xfrm>
            <a:off x="5940775" y="3578275"/>
            <a:ext cx="1885800" cy="1181700"/>
          </a:xfrm>
          <a:prstGeom prst="roundRect">
            <a:avLst>
              <a:gd fmla="val 5717" name="adj"/>
            </a:avLst>
          </a:prstGeom>
          <a:solidFill>
            <a:srgbClr val="FFFFFF"/>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 name="Google Shape;68;p13"/>
          <p:cNvGrpSpPr/>
          <p:nvPr/>
        </p:nvGrpSpPr>
        <p:grpSpPr>
          <a:xfrm>
            <a:off x="4942918" y="2921315"/>
            <a:ext cx="1091375" cy="352344"/>
            <a:chOff x="6109255" y="831100"/>
            <a:chExt cx="1489728" cy="480950"/>
          </a:xfrm>
        </p:grpSpPr>
        <p:sp>
          <p:nvSpPr>
            <p:cNvPr id="69" name="Google Shape;69;p13"/>
            <p:cNvSpPr txBox="1"/>
            <p:nvPr/>
          </p:nvSpPr>
          <p:spPr>
            <a:xfrm>
              <a:off x="6587039" y="880950"/>
              <a:ext cx="317400" cy="338700"/>
            </a:xfrm>
            <a:prstGeom prst="rect">
              <a:avLst/>
            </a:prstGeom>
            <a:noFill/>
            <a:ln>
              <a:noFill/>
            </a:ln>
          </p:spPr>
          <p:txBody>
            <a:bodyPr anchorCtr="0" anchor="t" bIns="26775" lIns="91425" spcFirstLastPara="1" rIns="26775" wrap="square" tIns="26775">
              <a:noAutofit/>
            </a:bodyPr>
            <a:lstStyle/>
            <a:p>
              <a:pPr indent="0" lvl="0" marL="0" rtl="0" algn="ctr">
                <a:spcBef>
                  <a:spcPts val="0"/>
                </a:spcBef>
                <a:spcAft>
                  <a:spcPts val="1000"/>
                </a:spcAft>
                <a:buNone/>
              </a:pPr>
              <a:r>
                <a:rPr b="1" lang="en">
                  <a:solidFill>
                    <a:srgbClr val="000000"/>
                  </a:solidFill>
                  <a:latin typeface="Raleway"/>
                  <a:ea typeface="Raleway"/>
                  <a:cs typeface="Raleway"/>
                  <a:sym typeface="Raleway"/>
                </a:rPr>
                <a:t>x</a:t>
              </a:r>
              <a:endParaRPr b="1" sz="1000">
                <a:solidFill>
                  <a:srgbClr val="000000"/>
                </a:solidFill>
                <a:latin typeface="Lato"/>
                <a:ea typeface="Lato"/>
                <a:cs typeface="Lato"/>
                <a:sym typeface="Lato"/>
              </a:endParaRPr>
            </a:p>
          </p:txBody>
        </p:sp>
        <p:pic>
          <p:nvPicPr>
            <p:cNvPr id="70" name="Google Shape;70;p13"/>
            <p:cNvPicPr preferRelativeResize="0"/>
            <p:nvPr/>
          </p:nvPicPr>
          <p:blipFill>
            <a:blip r:embed="rId5">
              <a:alphaModFix/>
            </a:blip>
            <a:stretch>
              <a:fillRect/>
            </a:stretch>
          </p:blipFill>
          <p:spPr>
            <a:xfrm>
              <a:off x="6109255" y="880951"/>
              <a:ext cx="431314" cy="431098"/>
            </a:xfrm>
            <a:prstGeom prst="rect">
              <a:avLst/>
            </a:prstGeom>
            <a:noFill/>
            <a:ln>
              <a:noFill/>
            </a:ln>
          </p:spPr>
        </p:pic>
        <p:pic>
          <p:nvPicPr>
            <p:cNvPr id="71" name="Google Shape;71;p13"/>
            <p:cNvPicPr preferRelativeResize="0"/>
            <p:nvPr/>
          </p:nvPicPr>
          <p:blipFill rotWithShape="1">
            <a:blip r:embed="rId6">
              <a:alphaModFix/>
            </a:blip>
            <a:srcRect b="0" l="0" r="0" t="0"/>
            <a:stretch/>
          </p:blipFill>
          <p:spPr>
            <a:xfrm>
              <a:off x="7048647" y="831100"/>
              <a:ext cx="550337" cy="480950"/>
            </a:xfrm>
            <a:prstGeom prst="rect">
              <a:avLst/>
            </a:prstGeom>
            <a:noFill/>
            <a:ln>
              <a:noFill/>
            </a:ln>
          </p:spPr>
        </p:pic>
      </p:grpSp>
      <p:pic>
        <p:nvPicPr>
          <p:cNvPr id="72" name="Google Shape;72;p13"/>
          <p:cNvPicPr preferRelativeResize="0"/>
          <p:nvPr/>
        </p:nvPicPr>
        <p:blipFill>
          <a:blip r:embed="rId7">
            <a:alphaModFix/>
          </a:blip>
          <a:stretch>
            <a:fillRect/>
          </a:stretch>
        </p:blipFill>
        <p:spPr>
          <a:xfrm>
            <a:off x="6034301" y="3677200"/>
            <a:ext cx="1656651" cy="983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60" name="Shape 260"/>
        <p:cNvGrpSpPr/>
        <p:nvPr/>
      </p:nvGrpSpPr>
      <p:grpSpPr>
        <a:xfrm>
          <a:off x="0" y="0"/>
          <a:ext cx="0" cy="0"/>
          <a:chOff x="0" y="0"/>
          <a:chExt cx="0" cy="0"/>
        </a:xfrm>
      </p:grpSpPr>
      <p:sp>
        <p:nvSpPr>
          <p:cNvPr id="261" name="Google Shape;261;p22"/>
          <p:cNvSpPr/>
          <p:nvPr/>
        </p:nvSpPr>
        <p:spPr>
          <a:xfrm>
            <a:off x="5142300" y="1447825"/>
            <a:ext cx="4001700" cy="1931700"/>
          </a:xfrm>
          <a:prstGeom prst="rect">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1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2"/>
          <p:cNvSpPr txBox="1"/>
          <p:nvPr/>
        </p:nvSpPr>
        <p:spPr>
          <a:xfrm>
            <a:off x="846475" y="748325"/>
            <a:ext cx="36450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15000"/>
              </a:lnSpc>
              <a:spcBef>
                <a:spcPts val="0"/>
              </a:spcBef>
              <a:spcAft>
                <a:spcPts val="0"/>
              </a:spcAft>
              <a:buClr>
                <a:srgbClr val="D03DA8"/>
              </a:buClr>
              <a:buSzPts val="1500"/>
              <a:buFont typeface="Helvetica Neue"/>
              <a:buNone/>
            </a:pPr>
            <a:r>
              <a:rPr lang="en" sz="1600">
                <a:solidFill>
                  <a:srgbClr val="FFFFFF"/>
                </a:solidFill>
                <a:latin typeface="Raleway ExtraBold"/>
                <a:ea typeface="Raleway ExtraBold"/>
                <a:cs typeface="Raleway ExtraBold"/>
                <a:sym typeface="Raleway ExtraBold"/>
              </a:rPr>
              <a:t>All data and insights from Category Benchmark Reports are sourced from the MikMak Shopping Index</a:t>
            </a:r>
            <a:endParaRPr sz="1600">
              <a:solidFill>
                <a:srgbClr val="FFFFFF"/>
              </a:solidFill>
              <a:latin typeface="Raleway ExtraBold"/>
              <a:ea typeface="Raleway ExtraBold"/>
              <a:cs typeface="Raleway ExtraBold"/>
              <a:sym typeface="Raleway ExtraBold"/>
            </a:endParaRPr>
          </a:p>
        </p:txBody>
      </p:sp>
      <p:sp>
        <p:nvSpPr>
          <p:cNvPr id="263" name="Google Shape;263;p22"/>
          <p:cNvSpPr txBox="1"/>
          <p:nvPr/>
        </p:nvSpPr>
        <p:spPr>
          <a:xfrm>
            <a:off x="770175" y="1932475"/>
            <a:ext cx="3950100" cy="246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100"/>
              <a:buFont typeface="Arial"/>
              <a:buNone/>
            </a:pPr>
            <a:r>
              <a:rPr lang="en" sz="1000">
                <a:solidFill>
                  <a:srgbClr val="FFFFFF"/>
                </a:solidFill>
                <a:latin typeface="Lato"/>
                <a:ea typeface="Lato"/>
                <a:cs typeface="Lato"/>
                <a:sym typeface="Lato"/>
              </a:rPr>
              <a:t>The MikMak Shopping Index was developed to provide a </a:t>
            </a:r>
            <a:r>
              <a:rPr lang="en" sz="1000">
                <a:solidFill>
                  <a:srgbClr val="FFFFFF"/>
                </a:solidFill>
                <a:latin typeface="Lato"/>
                <a:ea typeface="Lato"/>
                <a:cs typeface="Lato"/>
                <a:sym typeface="Lato"/>
              </a:rPr>
              <a:t>standardized</a:t>
            </a:r>
            <a:r>
              <a:rPr lang="en" sz="1000">
                <a:solidFill>
                  <a:srgbClr val="FFFFFF"/>
                </a:solidFill>
                <a:latin typeface="Lato"/>
                <a:ea typeface="Lato"/>
                <a:cs typeface="Lato"/>
                <a:sym typeface="Lato"/>
              </a:rPr>
              <a:t> set of metrics, methodology, and benchmarks to help drive brands’ business results and strategy. It is a collection of key eCommerce KPIs collected across hundreds of brands and over 250 channels and over 2000 retailer </a:t>
            </a:r>
            <a:r>
              <a:rPr lang="en" sz="1000">
                <a:solidFill>
                  <a:srgbClr val="FFFFFF"/>
                </a:solidFill>
                <a:latin typeface="Lato"/>
                <a:ea typeface="Lato"/>
                <a:cs typeface="Lato"/>
                <a:sym typeface="Lato"/>
              </a:rPr>
              <a:t>integrations</a:t>
            </a:r>
            <a:r>
              <a:rPr lang="en" sz="1000">
                <a:solidFill>
                  <a:srgbClr val="FFFFFF"/>
                </a:solidFill>
                <a:latin typeface="Lato"/>
                <a:ea typeface="Lato"/>
                <a:cs typeface="Lato"/>
                <a:sym typeface="Lato"/>
              </a:rPr>
              <a:t> to understand consumer online shopping </a:t>
            </a:r>
            <a:r>
              <a:rPr lang="en" sz="1000">
                <a:solidFill>
                  <a:srgbClr val="FFFFFF"/>
                </a:solidFill>
                <a:latin typeface="Lato"/>
                <a:ea typeface="Lato"/>
                <a:cs typeface="Lato"/>
                <a:sym typeface="Lato"/>
              </a:rPr>
              <a:t>behavior</a:t>
            </a:r>
            <a:r>
              <a:rPr lang="en" sz="1000">
                <a:solidFill>
                  <a:srgbClr val="FFFFFF"/>
                </a:solidFill>
                <a:latin typeface="Lato"/>
                <a:ea typeface="Lato"/>
                <a:cs typeface="Lato"/>
                <a:sym typeface="Lato"/>
              </a:rPr>
              <a:t>. The Index also includes data from MikMak Shopper Intelligence, which ties first-party eCommerce data to 1000+ demographic and psychographic data points, and can be segmented by product, retailer, and more. Shopper Intelligence is available through an industry exclusive partnership with LiveRamp.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t/>
            </a:r>
            <a:endParaRPr sz="1000">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FFFFFF"/>
                </a:solidFill>
                <a:latin typeface="Lato"/>
                <a:ea typeface="Lato"/>
                <a:cs typeface="Lato"/>
                <a:sym typeface="Lato"/>
              </a:rPr>
              <a:t>All data in this report is from 3/14/2022 to 3/14/2023.</a:t>
            </a:r>
            <a:endParaRPr sz="1000">
              <a:solidFill>
                <a:srgbClr val="FFFFFF"/>
              </a:solidFill>
              <a:latin typeface="Lato"/>
              <a:ea typeface="Lato"/>
              <a:cs typeface="Lato"/>
              <a:sym typeface="Lato"/>
            </a:endParaRPr>
          </a:p>
        </p:txBody>
      </p:sp>
      <p:sp>
        <p:nvSpPr>
          <p:cNvPr id="264" name="Google Shape;264;p22"/>
          <p:cNvSpPr txBox="1"/>
          <p:nvPr/>
        </p:nvSpPr>
        <p:spPr>
          <a:xfrm>
            <a:off x="5374650" y="1666375"/>
            <a:ext cx="3534000" cy="145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000000"/>
                </a:solidFill>
                <a:latin typeface="Raleway"/>
                <a:ea typeface="Raleway"/>
                <a:cs typeface="Raleway"/>
                <a:sym typeface="Raleway"/>
              </a:rPr>
              <a:t>Let’s chat!</a:t>
            </a:r>
            <a:endParaRPr b="1">
              <a:solidFill>
                <a:srgbClr val="000000"/>
              </a:solidFill>
              <a:latin typeface="Raleway"/>
              <a:ea typeface="Raleway"/>
              <a:cs typeface="Raleway"/>
              <a:sym typeface="Raleway"/>
            </a:endParaRPr>
          </a:p>
          <a:p>
            <a:pPr indent="0" lvl="0" marL="0" rtl="0" algn="l">
              <a:spcBef>
                <a:spcPts val="1000"/>
              </a:spcBef>
              <a:spcAft>
                <a:spcPts val="0"/>
              </a:spcAft>
              <a:buNone/>
            </a:pPr>
            <a:r>
              <a:rPr lang="en">
                <a:latin typeface="Lato"/>
                <a:ea typeface="Lato"/>
                <a:cs typeface="Lato"/>
                <a:sym typeface="Lato"/>
              </a:rPr>
              <a:t>Want to get even more insights? </a:t>
            </a:r>
            <a:br>
              <a:rPr lang="en">
                <a:latin typeface="Lato"/>
                <a:ea typeface="Lato"/>
                <a:cs typeface="Lato"/>
                <a:sym typeface="Lato"/>
              </a:rPr>
            </a:br>
            <a:r>
              <a:rPr lang="en">
                <a:latin typeface="Lato"/>
                <a:ea typeface="Lato"/>
                <a:cs typeface="Lato"/>
                <a:sym typeface="Lato"/>
              </a:rPr>
              <a:t>Looking for a different retailer?</a:t>
            </a:r>
            <a:endParaRPr>
              <a:solidFill>
                <a:srgbClr val="000000"/>
              </a:solidFill>
              <a:latin typeface="Lato"/>
              <a:ea typeface="Lato"/>
              <a:cs typeface="Lato"/>
              <a:sym typeface="Lato"/>
            </a:endParaRPr>
          </a:p>
          <a:p>
            <a:pPr indent="0" lvl="0" marL="0" rtl="0" algn="l">
              <a:spcBef>
                <a:spcPts val="0"/>
              </a:spcBef>
              <a:spcAft>
                <a:spcPts val="0"/>
              </a:spcAft>
              <a:buNone/>
            </a:pPr>
            <a:r>
              <a:t/>
            </a:r>
            <a:endParaRPr>
              <a:solidFill>
                <a:srgbClr val="000000"/>
              </a:solidFill>
              <a:latin typeface="Lato"/>
              <a:ea typeface="Lato"/>
              <a:cs typeface="Lato"/>
              <a:sym typeface="Lato"/>
            </a:endParaRPr>
          </a:p>
          <a:p>
            <a:pPr indent="0" lvl="0" marL="0" rtl="0" algn="l">
              <a:spcBef>
                <a:spcPts val="0"/>
              </a:spcBef>
              <a:spcAft>
                <a:spcPts val="0"/>
              </a:spcAft>
              <a:buNone/>
            </a:pPr>
            <a:r>
              <a:rPr lang="en">
                <a:solidFill>
                  <a:srgbClr val="000000"/>
                </a:solidFill>
                <a:latin typeface="Lato"/>
                <a:ea typeface="Lato"/>
                <a:cs typeface="Lato"/>
                <a:sym typeface="Lato"/>
              </a:rPr>
              <a:t>Contact </a:t>
            </a:r>
            <a:r>
              <a:rPr b="1" lang="en" u="sng">
                <a:solidFill>
                  <a:schemeClr val="accent1"/>
                </a:solidFill>
                <a:latin typeface="Lato"/>
                <a:ea typeface="Lato"/>
                <a:cs typeface="Lato"/>
                <a:sym typeface="Lato"/>
                <a:hlinkClick r:id="rId3">
                  <a:extLst>
                    <a:ext uri="{A12FA001-AC4F-418D-AE19-62706E023703}">
                      <ahyp:hlinkClr val="tx"/>
                    </a:ext>
                  </a:extLst>
                </a:hlinkClick>
              </a:rPr>
              <a:t>marketing@mikmak.com</a:t>
            </a:r>
            <a:r>
              <a:rPr lang="en">
                <a:solidFill>
                  <a:srgbClr val="000000"/>
                </a:solidFill>
                <a:latin typeface="Lato"/>
                <a:ea typeface="Lato"/>
                <a:cs typeface="Lato"/>
                <a:sym typeface="Lato"/>
              </a:rPr>
              <a:t>!</a:t>
            </a:r>
            <a:endParaRPr>
              <a:solidFill>
                <a:srgbClr val="000000"/>
              </a:solidFill>
              <a:latin typeface="Lato"/>
              <a:ea typeface="Lato"/>
              <a:cs typeface="Lato"/>
              <a:sym typeface="Lato"/>
            </a:endParaRPr>
          </a:p>
        </p:txBody>
      </p:sp>
      <p:cxnSp>
        <p:nvCxnSpPr>
          <p:cNvPr id="265" name="Google Shape;265;p22"/>
          <p:cNvCxnSpPr/>
          <p:nvPr/>
        </p:nvCxnSpPr>
        <p:spPr>
          <a:xfrm>
            <a:off x="860725" y="1760475"/>
            <a:ext cx="846900" cy="0"/>
          </a:xfrm>
          <a:prstGeom prst="straightConnector1">
            <a:avLst/>
          </a:prstGeom>
          <a:noFill/>
          <a:ln cap="flat" cmpd="sng" w="28575">
            <a:solidFill>
              <a:schemeClr val="lt1"/>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4"/>
          <p:cNvSpPr txBox="1"/>
          <p:nvPr/>
        </p:nvSpPr>
        <p:spPr>
          <a:xfrm>
            <a:off x="328400" y="837125"/>
            <a:ext cx="5502300" cy="17346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600">
                <a:latin typeface="Raleway"/>
                <a:ea typeface="Raleway"/>
                <a:cs typeface="Raleway"/>
                <a:sym typeface="Raleway"/>
              </a:rPr>
              <a:t>Consumer preference for Alcohol eCommerce has shifted</a:t>
            </a:r>
            <a:endParaRPr b="1" sz="3600">
              <a:latin typeface="Raleway"/>
              <a:ea typeface="Raleway"/>
              <a:cs typeface="Raleway"/>
              <a:sym typeface="Raleway"/>
            </a:endParaRPr>
          </a:p>
        </p:txBody>
      </p:sp>
      <p:sp>
        <p:nvSpPr>
          <p:cNvPr id="78" name="Google Shape;78;p14"/>
          <p:cNvSpPr txBox="1"/>
          <p:nvPr/>
        </p:nvSpPr>
        <p:spPr>
          <a:xfrm>
            <a:off x="2493700" y="2803125"/>
            <a:ext cx="14667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100">
                <a:latin typeface="Lato"/>
                <a:ea typeface="Lato"/>
                <a:cs typeface="Lato"/>
                <a:sym typeface="Lato"/>
              </a:rPr>
              <a:t>Instagram remains the top social platform for Alcohol eCommerce in 2023</a:t>
            </a:r>
            <a:endParaRPr sz="1100">
              <a:solidFill>
                <a:srgbClr val="000000"/>
              </a:solidFill>
              <a:latin typeface="Lato"/>
              <a:ea typeface="Lato"/>
              <a:cs typeface="Lato"/>
              <a:sym typeface="Lato"/>
            </a:endParaRPr>
          </a:p>
        </p:txBody>
      </p:sp>
      <p:sp>
        <p:nvSpPr>
          <p:cNvPr id="79" name="Google Shape;79;p14"/>
          <p:cNvSpPr txBox="1"/>
          <p:nvPr/>
        </p:nvSpPr>
        <p:spPr>
          <a:xfrm>
            <a:off x="4299074" y="2803125"/>
            <a:ext cx="1389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Lato"/>
                <a:ea typeface="Lato"/>
                <a:cs typeface="Lato"/>
                <a:sym typeface="Lato"/>
              </a:rPr>
              <a:t>Alcohol Shoppers are most likely to buy mid-week in the evening</a:t>
            </a:r>
            <a:endParaRPr sz="1100">
              <a:solidFill>
                <a:srgbClr val="000000"/>
              </a:solidFill>
              <a:latin typeface="Lato"/>
              <a:ea typeface="Lato"/>
              <a:cs typeface="Lato"/>
              <a:sym typeface="Lato"/>
            </a:endParaRPr>
          </a:p>
        </p:txBody>
      </p:sp>
      <p:cxnSp>
        <p:nvCxnSpPr>
          <p:cNvPr id="80" name="Google Shape;80;p14"/>
          <p:cNvCxnSpPr/>
          <p:nvPr/>
        </p:nvCxnSpPr>
        <p:spPr>
          <a:xfrm>
            <a:off x="2329512" y="2882925"/>
            <a:ext cx="0" cy="955500"/>
          </a:xfrm>
          <a:prstGeom prst="straightConnector1">
            <a:avLst/>
          </a:prstGeom>
          <a:noFill/>
          <a:ln cap="flat" cmpd="sng" w="19050">
            <a:solidFill>
              <a:srgbClr val="000000"/>
            </a:solidFill>
            <a:prstDash val="solid"/>
            <a:round/>
            <a:headEnd len="med" w="med" type="none"/>
            <a:tailEnd len="med" w="med" type="none"/>
          </a:ln>
        </p:spPr>
      </p:cxnSp>
      <p:sp>
        <p:nvSpPr>
          <p:cNvPr id="81" name="Google Shape;81;p14"/>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Alcohol</a:t>
            </a:r>
            <a:r>
              <a:rPr lang="en" sz="1000">
                <a:latin typeface="Lato"/>
                <a:ea typeface="Lato"/>
                <a:cs typeface="Lato"/>
                <a:sym typeface="Lato"/>
              </a:rPr>
              <a:t> eCommerce Benchmarks and Insights</a:t>
            </a:r>
            <a:endParaRPr sz="1000">
              <a:latin typeface="Lato"/>
              <a:ea typeface="Lato"/>
              <a:cs typeface="Lato"/>
              <a:sym typeface="Lato"/>
            </a:endParaRPr>
          </a:p>
        </p:txBody>
      </p:sp>
      <p:cxnSp>
        <p:nvCxnSpPr>
          <p:cNvPr id="82" name="Google Shape;82;p14"/>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83" name="Google Shape;83;p14"/>
          <p:cNvSpPr/>
          <p:nvPr/>
        </p:nvSpPr>
        <p:spPr>
          <a:xfrm>
            <a:off x="7350825" y="-14400"/>
            <a:ext cx="1836900" cy="51723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84" name="Google Shape;84;p14"/>
          <p:cNvGrpSpPr/>
          <p:nvPr/>
        </p:nvGrpSpPr>
        <p:grpSpPr>
          <a:xfrm>
            <a:off x="6308290" y="997013"/>
            <a:ext cx="1928860" cy="821700"/>
            <a:chOff x="6551240" y="997013"/>
            <a:chExt cx="1928860" cy="821700"/>
          </a:xfrm>
        </p:grpSpPr>
        <p:sp>
          <p:nvSpPr>
            <p:cNvPr id="85" name="Google Shape;85;p14"/>
            <p:cNvSpPr/>
            <p:nvPr/>
          </p:nvSpPr>
          <p:spPr>
            <a:xfrm>
              <a:off x="6645600" y="997013"/>
              <a:ext cx="1834500" cy="821700"/>
            </a:xfrm>
            <a:prstGeom prst="roundRect">
              <a:avLst>
                <a:gd fmla="val 5717" name="adj"/>
              </a:avLst>
            </a:prstGeom>
            <a:solidFill>
              <a:schemeClr val="accent2"/>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txBox="1"/>
            <p:nvPr/>
          </p:nvSpPr>
          <p:spPr>
            <a:xfrm>
              <a:off x="6695357" y="1167415"/>
              <a:ext cx="10149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FFFFFF"/>
                  </a:solidFill>
                  <a:latin typeface="Raleway"/>
                  <a:ea typeface="Raleway"/>
                  <a:cs typeface="Raleway"/>
                  <a:sym typeface="Raleway"/>
                </a:rPr>
                <a:t>7.8</a:t>
              </a:r>
              <a:r>
                <a:rPr b="1" lang="en" sz="2300">
                  <a:solidFill>
                    <a:srgbClr val="FFFFFF"/>
                  </a:solidFill>
                  <a:latin typeface="Raleway"/>
                  <a:ea typeface="Raleway"/>
                  <a:cs typeface="Raleway"/>
                  <a:sym typeface="Raleway"/>
                </a:rPr>
                <a:t>%</a:t>
              </a:r>
              <a:r>
                <a:rPr b="1" lang="en" sz="2900">
                  <a:solidFill>
                    <a:srgbClr val="FFFFFF"/>
                  </a:solidFill>
                  <a:latin typeface="Raleway"/>
                  <a:ea typeface="Raleway"/>
                  <a:cs typeface="Raleway"/>
                  <a:sym typeface="Raleway"/>
                </a:rPr>
                <a:t> </a:t>
              </a:r>
              <a:endParaRPr sz="500">
                <a:solidFill>
                  <a:srgbClr val="FFFFFF"/>
                </a:solidFill>
                <a:latin typeface="Lato"/>
                <a:ea typeface="Lato"/>
                <a:cs typeface="Lato"/>
                <a:sym typeface="Lato"/>
              </a:endParaRPr>
            </a:p>
          </p:txBody>
        </p:sp>
        <p:sp>
          <p:nvSpPr>
            <p:cNvPr id="87" name="Google Shape;87;p14"/>
            <p:cNvSpPr txBox="1"/>
            <p:nvPr/>
          </p:nvSpPr>
          <p:spPr>
            <a:xfrm>
              <a:off x="6551240" y="1044927"/>
              <a:ext cx="1885800" cy="298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aleway"/>
                  <a:ea typeface="Raleway"/>
                  <a:cs typeface="Raleway"/>
                  <a:sym typeface="Raleway"/>
                </a:rPr>
                <a:t>Category Benchmark</a:t>
              </a:r>
              <a:endParaRPr b="1" sz="1000">
                <a:solidFill>
                  <a:srgbClr val="FFFFFF"/>
                </a:solidFill>
                <a:latin typeface="Raleway"/>
                <a:ea typeface="Raleway"/>
                <a:cs typeface="Raleway"/>
                <a:sym typeface="Raleway"/>
              </a:endParaRPr>
            </a:p>
          </p:txBody>
        </p:sp>
        <p:sp>
          <p:nvSpPr>
            <p:cNvPr id="88" name="Google Shape;88;p14"/>
            <p:cNvSpPr txBox="1"/>
            <p:nvPr/>
          </p:nvSpPr>
          <p:spPr>
            <a:xfrm>
              <a:off x="7545150" y="1277400"/>
              <a:ext cx="857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Purchase </a:t>
              </a:r>
              <a:endParaRPr sz="1000">
                <a:solidFill>
                  <a:srgbClr val="FFFFFF"/>
                </a:solidFill>
                <a:latin typeface="Lato"/>
                <a:ea typeface="Lato"/>
                <a:cs typeface="Lato"/>
                <a:sym typeface="Lato"/>
              </a:endParaRPr>
            </a:p>
            <a:p>
              <a:pPr indent="0" lvl="0" marL="0" rtl="0" algn="l">
                <a:spcBef>
                  <a:spcPts val="0"/>
                </a:spcBef>
                <a:spcAft>
                  <a:spcPts val="0"/>
                </a:spcAft>
                <a:buNone/>
              </a:pPr>
              <a:r>
                <a:rPr lang="en" sz="1000">
                  <a:solidFill>
                    <a:srgbClr val="FFFFFF"/>
                  </a:solidFill>
                  <a:latin typeface="Lato"/>
                  <a:ea typeface="Lato"/>
                  <a:cs typeface="Lato"/>
                  <a:sym typeface="Lato"/>
                </a:rPr>
                <a:t>Intent Rate</a:t>
              </a:r>
              <a:endParaRPr sz="1200">
                <a:solidFill>
                  <a:srgbClr val="FFFFFF"/>
                </a:solidFill>
              </a:endParaRPr>
            </a:p>
          </p:txBody>
        </p:sp>
      </p:grpSp>
      <p:cxnSp>
        <p:nvCxnSpPr>
          <p:cNvPr id="89" name="Google Shape;89;p14"/>
          <p:cNvCxnSpPr/>
          <p:nvPr/>
        </p:nvCxnSpPr>
        <p:spPr>
          <a:xfrm>
            <a:off x="4128712" y="2882925"/>
            <a:ext cx="0" cy="955500"/>
          </a:xfrm>
          <a:prstGeom prst="straightConnector1">
            <a:avLst/>
          </a:prstGeom>
          <a:noFill/>
          <a:ln cap="flat" cmpd="sng" w="19050">
            <a:solidFill>
              <a:srgbClr val="000000"/>
            </a:solidFill>
            <a:prstDash val="solid"/>
            <a:round/>
            <a:headEnd len="med" w="med" type="none"/>
            <a:tailEnd len="med" w="med" type="none"/>
          </a:ln>
        </p:spPr>
      </p:cxnSp>
      <p:pic>
        <p:nvPicPr>
          <p:cNvPr id="90" name="Google Shape;90;p14"/>
          <p:cNvPicPr preferRelativeResize="0"/>
          <p:nvPr/>
        </p:nvPicPr>
        <p:blipFill rotWithShape="1">
          <a:blip r:embed="rId3">
            <a:alphaModFix/>
          </a:blip>
          <a:srcRect b="1569" l="0" r="0" t="1569"/>
          <a:stretch/>
        </p:blipFill>
        <p:spPr>
          <a:xfrm>
            <a:off x="219925" y="4734475"/>
            <a:ext cx="607350" cy="221775"/>
          </a:xfrm>
          <a:prstGeom prst="rect">
            <a:avLst/>
          </a:prstGeom>
          <a:noFill/>
          <a:ln>
            <a:noFill/>
          </a:ln>
        </p:spPr>
      </p:pic>
      <p:sp>
        <p:nvSpPr>
          <p:cNvPr id="91" name="Google Shape;91;p14"/>
          <p:cNvSpPr txBox="1"/>
          <p:nvPr/>
        </p:nvSpPr>
        <p:spPr>
          <a:xfrm>
            <a:off x="328400" y="2803125"/>
            <a:ext cx="1865100" cy="7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latin typeface="Lato"/>
                <a:ea typeface="Lato"/>
                <a:cs typeface="Lato"/>
                <a:sym typeface="Lato"/>
              </a:rPr>
              <a:t>eCommerce Alcohol sales are predicted to grow by more than a third to reach $40 billion by 2026*</a:t>
            </a:r>
            <a:endParaRPr sz="1100">
              <a:latin typeface="Lato"/>
              <a:ea typeface="Lato"/>
              <a:cs typeface="Lato"/>
              <a:sym typeface="Lato"/>
            </a:endParaRPr>
          </a:p>
        </p:txBody>
      </p:sp>
      <p:sp>
        <p:nvSpPr>
          <p:cNvPr id="92" name="Google Shape;92;p14"/>
          <p:cNvSpPr txBox="1"/>
          <p:nvPr/>
        </p:nvSpPr>
        <p:spPr>
          <a:xfrm>
            <a:off x="328400" y="3585225"/>
            <a:ext cx="1865100" cy="3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800">
                <a:latin typeface="Lato"/>
                <a:ea typeface="Lato"/>
                <a:cs typeface="Lato"/>
                <a:sym typeface="Lato"/>
              </a:rPr>
              <a:t>Source: </a:t>
            </a:r>
            <a:r>
              <a:rPr lang="en" sz="800" u="sng">
                <a:solidFill>
                  <a:schemeClr val="hlink"/>
                </a:solidFill>
                <a:latin typeface="Lato"/>
                <a:ea typeface="Lato"/>
                <a:cs typeface="Lato"/>
                <a:sym typeface="Lato"/>
                <a:hlinkClick r:id="rId4"/>
              </a:rPr>
              <a:t>IWSR Drinks Market Analysis</a:t>
            </a:r>
            <a:endParaRPr sz="800">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5"/>
          <p:cNvPicPr preferRelativeResize="0"/>
          <p:nvPr/>
        </p:nvPicPr>
        <p:blipFill rotWithShape="1">
          <a:blip r:embed="rId3">
            <a:alphaModFix/>
          </a:blip>
          <a:srcRect b="42640" l="0" r="0" t="32309"/>
          <a:stretch/>
        </p:blipFill>
        <p:spPr>
          <a:xfrm>
            <a:off x="4414675" y="3380400"/>
            <a:ext cx="4729326" cy="1777500"/>
          </a:xfrm>
          <a:prstGeom prst="rect">
            <a:avLst/>
          </a:prstGeom>
          <a:noFill/>
          <a:ln>
            <a:noFill/>
          </a:ln>
        </p:spPr>
      </p:pic>
      <p:sp>
        <p:nvSpPr>
          <p:cNvPr id="98" name="Google Shape;98;p15"/>
          <p:cNvSpPr/>
          <p:nvPr/>
        </p:nvSpPr>
        <p:spPr>
          <a:xfrm>
            <a:off x="0" y="-14400"/>
            <a:ext cx="4459200" cy="51723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99" name="Google Shape;99;p15"/>
          <p:cNvSpPr txBox="1"/>
          <p:nvPr/>
        </p:nvSpPr>
        <p:spPr>
          <a:xfrm>
            <a:off x="304875" y="943050"/>
            <a:ext cx="3672600" cy="1013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rgbClr val="FFFFFF"/>
                </a:solidFill>
                <a:latin typeface="Raleway"/>
                <a:ea typeface="Raleway"/>
                <a:cs typeface="Raleway"/>
                <a:sym typeface="Raleway"/>
              </a:rPr>
              <a:t>Instagram x Drizly is the channel/retailer mix for Alcohol shoppers</a:t>
            </a:r>
            <a:endParaRPr b="1" sz="800">
              <a:solidFill>
                <a:srgbClr val="FFFFFF"/>
              </a:solidFill>
              <a:latin typeface="Lato"/>
              <a:ea typeface="Lato"/>
              <a:cs typeface="Lato"/>
              <a:sym typeface="Lato"/>
            </a:endParaRPr>
          </a:p>
        </p:txBody>
      </p:sp>
      <p:sp>
        <p:nvSpPr>
          <p:cNvPr id="100" name="Google Shape;100;p15"/>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Alcohol eCommerce Benchmarks and Insights</a:t>
            </a:r>
            <a:endParaRPr sz="1000">
              <a:solidFill>
                <a:srgbClr val="FFFFFF"/>
              </a:solidFill>
              <a:latin typeface="Lato"/>
              <a:ea typeface="Lato"/>
              <a:cs typeface="Lato"/>
              <a:sym typeface="Lato"/>
            </a:endParaRPr>
          </a:p>
        </p:txBody>
      </p:sp>
      <p:cxnSp>
        <p:nvCxnSpPr>
          <p:cNvPr id="101" name="Google Shape;101;p15"/>
          <p:cNvCxnSpPr/>
          <p:nvPr/>
        </p:nvCxnSpPr>
        <p:spPr>
          <a:xfrm>
            <a:off x="396000" y="567300"/>
            <a:ext cx="690300" cy="0"/>
          </a:xfrm>
          <a:prstGeom prst="straightConnector1">
            <a:avLst/>
          </a:prstGeom>
          <a:noFill/>
          <a:ln cap="flat" cmpd="sng" w="19050">
            <a:solidFill>
              <a:srgbClr val="FFFFFF"/>
            </a:solidFill>
            <a:prstDash val="solid"/>
            <a:round/>
            <a:headEnd len="med" w="med" type="none"/>
            <a:tailEnd len="med" w="med" type="none"/>
          </a:ln>
        </p:spPr>
      </p:cxnSp>
      <p:sp>
        <p:nvSpPr>
          <p:cNvPr id="102" name="Google Shape;102;p15"/>
          <p:cNvSpPr txBox="1"/>
          <p:nvPr/>
        </p:nvSpPr>
        <p:spPr>
          <a:xfrm>
            <a:off x="304800" y="2003800"/>
            <a:ext cx="3672600" cy="169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Right now, Instagram yields the highest Purchase Intent Rate (PI Rate)</a:t>
            </a:r>
            <a:r>
              <a:rPr b="1" lang="en" sz="1000">
                <a:solidFill>
                  <a:srgbClr val="FFFFFF"/>
                </a:solidFill>
                <a:latin typeface="Lato"/>
                <a:ea typeface="Lato"/>
                <a:cs typeface="Lato"/>
                <a:sym typeface="Lato"/>
              </a:rPr>
              <a:t>*</a:t>
            </a:r>
            <a:r>
              <a:rPr lang="en" sz="1000">
                <a:solidFill>
                  <a:srgbClr val="FFFFFF"/>
                </a:solidFill>
                <a:latin typeface="Lato"/>
                <a:ea typeface="Lato"/>
                <a:cs typeface="Lato"/>
                <a:sym typeface="Lato"/>
              </a:rPr>
              <a:t> for Alcohol at 16.7 percent (2.1 x than the category benchmark), meaning shoppers are most likely to continue to purchase from shoppable media running on Instagram.</a:t>
            </a:r>
            <a:endParaRPr sz="1000">
              <a:solidFill>
                <a:srgbClr val="FFFFFF"/>
              </a:solidFill>
              <a:latin typeface="Lato"/>
              <a:ea typeface="Lato"/>
              <a:cs typeface="Lato"/>
              <a:sym typeface="Lato"/>
            </a:endParaRPr>
          </a:p>
          <a:p>
            <a:pPr indent="0" lvl="0" marL="0" rtl="0" algn="l">
              <a:spcBef>
                <a:spcPts val="1000"/>
              </a:spcBef>
              <a:spcAft>
                <a:spcPts val="1000"/>
              </a:spcAft>
              <a:buNone/>
            </a:pPr>
            <a:r>
              <a:rPr lang="en" sz="1000">
                <a:solidFill>
                  <a:srgbClr val="FFFFFF"/>
                </a:solidFill>
                <a:latin typeface="Lato"/>
                <a:ea typeface="Lato"/>
                <a:cs typeface="Lato"/>
                <a:sym typeface="Lato"/>
              </a:rPr>
              <a:t>Following Instagram is fellow Meta platform, Facebook, with an 8.9 percent PI Rate (1.1 x the category benchmark). Next up is YouTube, with a PI Rate of 5 percent. Pinterest and Snap round out the list of top-performing social </a:t>
            </a:r>
            <a:r>
              <a:rPr lang="en" sz="1000">
                <a:solidFill>
                  <a:srgbClr val="FFFFFF"/>
                </a:solidFill>
                <a:latin typeface="Lato"/>
                <a:ea typeface="Lato"/>
                <a:cs typeface="Lato"/>
                <a:sym typeface="Lato"/>
              </a:rPr>
              <a:t>channels</a:t>
            </a:r>
            <a:r>
              <a:rPr lang="en" sz="1000">
                <a:solidFill>
                  <a:srgbClr val="FFFFFF"/>
                </a:solidFill>
                <a:latin typeface="Lato"/>
                <a:ea typeface="Lato"/>
                <a:cs typeface="Lato"/>
                <a:sym typeface="Lato"/>
              </a:rPr>
              <a:t> for Alcohol with PI Rates of 2.5 and 2.1, respectively.</a:t>
            </a:r>
            <a:endParaRPr sz="1000">
              <a:solidFill>
                <a:srgbClr val="FFFFFF"/>
              </a:solidFill>
              <a:latin typeface="Lato"/>
              <a:ea typeface="Lato"/>
              <a:cs typeface="Lato"/>
              <a:sym typeface="Lato"/>
            </a:endParaRPr>
          </a:p>
        </p:txBody>
      </p:sp>
      <p:pic>
        <p:nvPicPr>
          <p:cNvPr id="103" name="Google Shape;103;p15"/>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grpSp>
        <p:nvGrpSpPr>
          <p:cNvPr id="104" name="Google Shape;104;p15"/>
          <p:cNvGrpSpPr/>
          <p:nvPr/>
        </p:nvGrpSpPr>
        <p:grpSpPr>
          <a:xfrm>
            <a:off x="396000" y="4077850"/>
            <a:ext cx="3581400" cy="431100"/>
            <a:chOff x="396000" y="3972575"/>
            <a:chExt cx="3581400" cy="431100"/>
          </a:xfrm>
        </p:grpSpPr>
        <p:sp>
          <p:nvSpPr>
            <p:cNvPr id="105" name="Google Shape;105;p15"/>
            <p:cNvSpPr/>
            <p:nvPr/>
          </p:nvSpPr>
          <p:spPr>
            <a:xfrm>
              <a:off x="396000" y="3986675"/>
              <a:ext cx="3581400" cy="402900"/>
            </a:xfrm>
            <a:prstGeom prst="roundRect">
              <a:avLst>
                <a:gd fmla="val 50000" name="adj"/>
              </a:avLst>
            </a:prstGeom>
            <a:solidFill>
              <a:schemeClr val="accent2"/>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5"/>
            <p:cNvSpPr txBox="1"/>
            <p:nvPr/>
          </p:nvSpPr>
          <p:spPr>
            <a:xfrm>
              <a:off x="544950" y="3972575"/>
              <a:ext cx="336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Rate: </a:t>
              </a:r>
              <a:r>
                <a:rPr lang="en" sz="800">
                  <a:solidFill>
                    <a:srgbClr val="FFFFFF"/>
                  </a:solidFill>
                  <a:latin typeface="Lato"/>
                  <a:ea typeface="Lato"/>
                  <a:cs typeface="Lato"/>
                  <a:sym typeface="Lato"/>
                </a:rPr>
                <a:t>The percentage of shoppers who clicked through to at least one retailer.</a:t>
              </a:r>
              <a:endParaRPr>
                <a:solidFill>
                  <a:srgbClr val="FFFFFF"/>
                </a:solidFill>
              </a:endParaRPr>
            </a:p>
          </p:txBody>
        </p:sp>
      </p:grpSp>
      <p:sp>
        <p:nvSpPr>
          <p:cNvPr id="107" name="Google Shape;107;p15"/>
          <p:cNvSpPr/>
          <p:nvPr/>
        </p:nvSpPr>
        <p:spPr>
          <a:xfrm>
            <a:off x="4459200" y="3380397"/>
            <a:ext cx="4684800" cy="1777500"/>
          </a:xfrm>
          <a:prstGeom prst="rect">
            <a:avLst/>
          </a:prstGeom>
          <a:solidFill>
            <a:srgbClr val="283F91">
              <a:alpha val="616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5"/>
          <p:cNvGrpSpPr/>
          <p:nvPr/>
        </p:nvGrpSpPr>
        <p:grpSpPr>
          <a:xfrm>
            <a:off x="5782650" y="3862788"/>
            <a:ext cx="2037900" cy="812700"/>
            <a:chOff x="5820275" y="690150"/>
            <a:chExt cx="2037900" cy="812700"/>
          </a:xfrm>
        </p:grpSpPr>
        <p:sp>
          <p:nvSpPr>
            <p:cNvPr id="109" name="Google Shape;109;p15"/>
            <p:cNvSpPr/>
            <p:nvPr/>
          </p:nvSpPr>
          <p:spPr>
            <a:xfrm>
              <a:off x="5820275" y="690150"/>
              <a:ext cx="2037900" cy="812700"/>
            </a:xfrm>
            <a:prstGeom prst="roundRect">
              <a:avLst>
                <a:gd fmla="val 12248" name="adj"/>
              </a:avLst>
            </a:prstGeom>
            <a:solidFill>
              <a:srgbClr val="FFFFFF"/>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6620538" y="880950"/>
              <a:ext cx="317400" cy="338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rgbClr val="000000"/>
                  </a:solidFill>
                  <a:latin typeface="Raleway"/>
                  <a:ea typeface="Raleway"/>
                  <a:cs typeface="Raleway"/>
                  <a:sym typeface="Raleway"/>
                </a:rPr>
                <a:t>x</a:t>
              </a:r>
              <a:endParaRPr b="1" sz="800">
                <a:solidFill>
                  <a:srgbClr val="000000"/>
                </a:solidFill>
                <a:latin typeface="Lato"/>
                <a:ea typeface="Lato"/>
                <a:cs typeface="Lato"/>
                <a:sym typeface="Lato"/>
              </a:endParaRPr>
            </a:p>
          </p:txBody>
        </p:sp>
        <p:pic>
          <p:nvPicPr>
            <p:cNvPr id="111" name="Google Shape;111;p15"/>
            <p:cNvPicPr preferRelativeResize="0"/>
            <p:nvPr/>
          </p:nvPicPr>
          <p:blipFill>
            <a:blip r:embed="rId5">
              <a:alphaModFix/>
            </a:blip>
            <a:stretch>
              <a:fillRect/>
            </a:stretch>
          </p:blipFill>
          <p:spPr>
            <a:xfrm>
              <a:off x="6109255" y="880951"/>
              <a:ext cx="431314" cy="431098"/>
            </a:xfrm>
            <a:prstGeom prst="rect">
              <a:avLst/>
            </a:prstGeom>
            <a:noFill/>
            <a:ln>
              <a:noFill/>
            </a:ln>
          </p:spPr>
        </p:pic>
        <p:pic>
          <p:nvPicPr>
            <p:cNvPr id="112" name="Google Shape;112;p15"/>
            <p:cNvPicPr preferRelativeResize="0"/>
            <p:nvPr/>
          </p:nvPicPr>
          <p:blipFill rotWithShape="1">
            <a:blip r:embed="rId6">
              <a:alphaModFix/>
            </a:blip>
            <a:srcRect b="0" l="0" r="0" t="0"/>
            <a:stretch/>
          </p:blipFill>
          <p:spPr>
            <a:xfrm>
              <a:off x="7017900" y="831100"/>
              <a:ext cx="550337" cy="480950"/>
            </a:xfrm>
            <a:prstGeom prst="rect">
              <a:avLst/>
            </a:prstGeom>
            <a:noFill/>
            <a:ln>
              <a:noFill/>
            </a:ln>
          </p:spPr>
        </p:pic>
      </p:grpSp>
      <p:pic>
        <p:nvPicPr>
          <p:cNvPr id="113" name="Google Shape;113;p15"/>
          <p:cNvPicPr preferRelativeResize="0"/>
          <p:nvPr/>
        </p:nvPicPr>
        <p:blipFill>
          <a:blip r:embed="rId7">
            <a:alphaModFix/>
          </a:blip>
          <a:stretch>
            <a:fillRect/>
          </a:stretch>
        </p:blipFill>
        <p:spPr>
          <a:xfrm>
            <a:off x="4922962" y="736167"/>
            <a:ext cx="3712725" cy="2204908"/>
          </a:xfrm>
          <a:prstGeom prst="rect">
            <a:avLst/>
          </a:prstGeom>
          <a:noFill/>
          <a:ln>
            <a:noFill/>
          </a:ln>
        </p:spPr>
      </p:pic>
      <p:sp>
        <p:nvSpPr>
          <p:cNvPr id="114" name="Google Shape;114;p15"/>
          <p:cNvSpPr txBox="1"/>
          <p:nvPr/>
        </p:nvSpPr>
        <p:spPr>
          <a:xfrm>
            <a:off x="4945200" y="300375"/>
            <a:ext cx="37128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dk1"/>
                </a:solidFill>
                <a:latin typeface="Raleway"/>
                <a:ea typeface="Raleway"/>
                <a:cs typeface="Raleway"/>
                <a:sym typeface="Raleway"/>
              </a:rPr>
              <a:t>Purchase Intent Rate by Social Channel</a:t>
            </a:r>
            <a:endParaRPr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Alcohol eCommerce Benchmarks and Insights</a:t>
            </a:r>
            <a:endParaRPr sz="1000">
              <a:latin typeface="Lato"/>
              <a:ea typeface="Lato"/>
              <a:cs typeface="Lato"/>
              <a:sym typeface="Lato"/>
            </a:endParaRPr>
          </a:p>
        </p:txBody>
      </p:sp>
      <p:cxnSp>
        <p:nvCxnSpPr>
          <p:cNvPr id="120" name="Google Shape;120;p16"/>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121" name="Google Shape;121;p16"/>
          <p:cNvSpPr txBox="1"/>
          <p:nvPr/>
        </p:nvSpPr>
        <p:spPr>
          <a:xfrm>
            <a:off x="304800" y="2733075"/>
            <a:ext cx="3610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latin typeface="Lato"/>
                <a:ea typeface="Lato"/>
                <a:cs typeface="Lato"/>
                <a:sym typeface="Lato"/>
              </a:rPr>
              <a:t>Advertising on a mix of channels, especially Instagram, and being available at a variety of retailers, especially Drizly, can help your brand win market share with Alcohol shoppers.</a:t>
            </a:r>
            <a:endParaRPr sz="1000">
              <a:solidFill>
                <a:srgbClr val="000000"/>
              </a:solidFill>
              <a:latin typeface="Lato"/>
              <a:ea typeface="Lato"/>
              <a:cs typeface="Lato"/>
              <a:sym typeface="Lato"/>
            </a:endParaRPr>
          </a:p>
        </p:txBody>
      </p:sp>
      <p:sp>
        <p:nvSpPr>
          <p:cNvPr id="122" name="Google Shape;122;p16"/>
          <p:cNvSpPr/>
          <p:nvPr/>
        </p:nvSpPr>
        <p:spPr>
          <a:xfrm>
            <a:off x="4449375" y="0"/>
            <a:ext cx="4694700" cy="37974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123" name="Google Shape;123;p16"/>
          <p:cNvGrpSpPr/>
          <p:nvPr/>
        </p:nvGrpSpPr>
        <p:grpSpPr>
          <a:xfrm>
            <a:off x="4644437" y="339825"/>
            <a:ext cx="4147726" cy="2996051"/>
            <a:chOff x="4651387" y="501600"/>
            <a:chExt cx="4147726" cy="2996051"/>
          </a:xfrm>
        </p:grpSpPr>
        <p:pic>
          <p:nvPicPr>
            <p:cNvPr id="124" name="Google Shape;124;p16"/>
            <p:cNvPicPr preferRelativeResize="0"/>
            <p:nvPr/>
          </p:nvPicPr>
          <p:blipFill rotWithShape="1">
            <a:blip r:embed="rId3">
              <a:alphaModFix/>
            </a:blip>
            <a:srcRect b="13658" l="0" r="0" t="13962"/>
            <a:stretch/>
          </p:blipFill>
          <p:spPr>
            <a:xfrm>
              <a:off x="4651387" y="501600"/>
              <a:ext cx="4147726" cy="2996051"/>
            </a:xfrm>
            <a:prstGeom prst="rect">
              <a:avLst/>
            </a:prstGeom>
            <a:noFill/>
            <a:ln>
              <a:noFill/>
            </a:ln>
          </p:spPr>
        </p:pic>
        <p:sp>
          <p:nvSpPr>
            <p:cNvPr id="125" name="Google Shape;125;p16"/>
            <p:cNvSpPr txBox="1"/>
            <p:nvPr/>
          </p:nvSpPr>
          <p:spPr>
            <a:xfrm>
              <a:off x="6088350" y="1530575"/>
              <a:ext cx="1273800" cy="93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lt1"/>
                  </a:solidFill>
                  <a:latin typeface="Raleway"/>
                  <a:ea typeface="Raleway"/>
                  <a:cs typeface="Raleway"/>
                  <a:sym typeface="Raleway"/>
                </a:rPr>
                <a:t>Share of Purchase Intent by Top 5 Retailers</a:t>
              </a:r>
              <a:endParaRPr b="1">
                <a:solidFill>
                  <a:schemeClr val="lt1"/>
                </a:solidFill>
              </a:endParaRPr>
            </a:p>
          </p:txBody>
        </p:sp>
      </p:grpSp>
      <p:pic>
        <p:nvPicPr>
          <p:cNvPr id="126" name="Google Shape;126;p16"/>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pic>
        <p:nvPicPr>
          <p:cNvPr id="127" name="Google Shape;127;p16"/>
          <p:cNvPicPr preferRelativeResize="0"/>
          <p:nvPr/>
        </p:nvPicPr>
        <p:blipFill rotWithShape="1">
          <a:blip r:embed="rId5">
            <a:alphaModFix/>
          </a:blip>
          <a:srcRect b="44311" l="0" r="0" t="10413"/>
          <a:stretch/>
        </p:blipFill>
        <p:spPr>
          <a:xfrm>
            <a:off x="4449375" y="3727500"/>
            <a:ext cx="4694625" cy="1416000"/>
          </a:xfrm>
          <a:prstGeom prst="rect">
            <a:avLst/>
          </a:prstGeom>
          <a:noFill/>
          <a:ln>
            <a:noFill/>
          </a:ln>
        </p:spPr>
      </p:pic>
      <p:sp>
        <p:nvSpPr>
          <p:cNvPr id="128" name="Google Shape;128;p16"/>
          <p:cNvSpPr txBox="1"/>
          <p:nvPr/>
        </p:nvSpPr>
        <p:spPr>
          <a:xfrm>
            <a:off x="304800" y="1163175"/>
            <a:ext cx="35754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latin typeface="Lato"/>
                <a:ea typeface="Lato"/>
                <a:cs typeface="Lato"/>
                <a:sym typeface="Lato"/>
              </a:rPr>
              <a:t>Wherever your consumers are engaging, be sure your media drives them to the retailers where </a:t>
            </a:r>
            <a:r>
              <a:rPr lang="en" sz="1000">
                <a:latin typeface="Lato"/>
                <a:ea typeface="Lato"/>
                <a:cs typeface="Lato"/>
                <a:sym typeface="Lato"/>
              </a:rPr>
              <a:t>they prefer to check out.</a:t>
            </a:r>
            <a:r>
              <a:rPr lang="en" sz="1000">
                <a:latin typeface="Lato"/>
                <a:ea typeface="Lato"/>
                <a:cs typeface="Lato"/>
                <a:sym typeface="Lato"/>
              </a:rPr>
              <a:t> Right now, among the Top 5 Alcohol retailers, Drizly is the retailer driving the most in-market traffic for Alcohol brands, with 37.7 percent of Purchase Intent Clicks</a:t>
            </a:r>
            <a:r>
              <a:rPr b="1" lang="en" sz="1000">
                <a:latin typeface="Lato"/>
                <a:ea typeface="Lato"/>
                <a:cs typeface="Lato"/>
                <a:sym typeface="Lato"/>
              </a:rPr>
              <a:t>*</a:t>
            </a:r>
            <a:r>
              <a:rPr lang="en" sz="1000">
                <a:latin typeface="Lato"/>
                <a:ea typeface="Lato"/>
                <a:cs typeface="Lato"/>
                <a:sym typeface="Lato"/>
              </a:rPr>
              <a:t>. Walmart and Instacart are second and third with 20.8 and 19.8 percent, respectively.</a:t>
            </a:r>
            <a:r>
              <a:rPr lang="en" sz="1000">
                <a:latin typeface="Lato"/>
                <a:ea typeface="Lato"/>
                <a:cs typeface="Lato"/>
                <a:sym typeface="Lato"/>
              </a:rPr>
              <a:t> Quick delivery retailer, Total Wine</a:t>
            </a:r>
            <a:r>
              <a:rPr lang="en" sz="1000">
                <a:latin typeface="Lato"/>
                <a:ea typeface="Lato"/>
                <a:cs typeface="Lato"/>
                <a:sym typeface="Lato"/>
              </a:rPr>
              <a:t>, </a:t>
            </a:r>
            <a:r>
              <a:rPr lang="en" sz="1000">
                <a:latin typeface="Lato"/>
                <a:ea typeface="Lato"/>
                <a:cs typeface="Lato"/>
                <a:sym typeface="Lato"/>
              </a:rPr>
              <a:t>follows with 15.2 percent of shoppers, and local option, Kroger, rounds out the Top 5 retailers at 6.5 percent</a:t>
            </a:r>
            <a:r>
              <a:rPr lang="en" sz="1000">
                <a:latin typeface="Lato"/>
                <a:ea typeface="Lato"/>
                <a:cs typeface="Lato"/>
                <a:sym typeface="Lato"/>
              </a:rPr>
              <a:t>.</a:t>
            </a:r>
            <a:endParaRPr sz="1000">
              <a:latin typeface="Lato"/>
              <a:ea typeface="Lato"/>
              <a:cs typeface="Lato"/>
              <a:sym typeface="Lato"/>
            </a:endParaRPr>
          </a:p>
        </p:txBody>
      </p:sp>
      <p:sp>
        <p:nvSpPr>
          <p:cNvPr id="129" name="Google Shape;129;p16"/>
          <p:cNvSpPr/>
          <p:nvPr/>
        </p:nvSpPr>
        <p:spPr>
          <a:xfrm>
            <a:off x="396000" y="3563325"/>
            <a:ext cx="3484200" cy="402900"/>
          </a:xfrm>
          <a:prstGeom prst="roundRect">
            <a:avLst>
              <a:gd fmla="val 50000" name="adj"/>
            </a:avLst>
          </a:prstGeom>
          <a:solidFill>
            <a:schemeClr val="accent2"/>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6"/>
          <p:cNvSpPr txBox="1"/>
          <p:nvPr/>
        </p:nvSpPr>
        <p:spPr>
          <a:xfrm>
            <a:off x="515550" y="3549225"/>
            <a:ext cx="3245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*Purchase Intent Clicks: </a:t>
            </a:r>
            <a:r>
              <a:rPr lang="en" sz="800">
                <a:solidFill>
                  <a:srgbClr val="FFFFFF"/>
                </a:solidFill>
                <a:latin typeface="Lato"/>
                <a:ea typeface="Lato"/>
                <a:cs typeface="Lato"/>
                <a:sym typeface="Lato"/>
              </a:rPr>
              <a:t>The number of times a shopper has clicked through to at least one retailer during a single session.</a:t>
            </a: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Alcohol eCommerce Benchmarks and Insights</a:t>
            </a:r>
            <a:endParaRPr sz="1000">
              <a:latin typeface="Lato"/>
              <a:ea typeface="Lato"/>
              <a:cs typeface="Lato"/>
              <a:sym typeface="Lato"/>
            </a:endParaRPr>
          </a:p>
        </p:txBody>
      </p:sp>
      <p:cxnSp>
        <p:nvCxnSpPr>
          <p:cNvPr id="136" name="Google Shape;136;p17"/>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137" name="Google Shape;137;p17"/>
          <p:cNvSpPr txBox="1"/>
          <p:nvPr/>
        </p:nvSpPr>
        <p:spPr>
          <a:xfrm>
            <a:off x="304875" y="949700"/>
            <a:ext cx="4990500" cy="584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dk1"/>
                </a:solidFill>
                <a:latin typeface="Raleway"/>
                <a:ea typeface="Raleway"/>
                <a:cs typeface="Raleway"/>
                <a:sym typeface="Raleway"/>
              </a:rPr>
              <a:t>Whiskey products and Canned Cocktails are especially popular with Alcohol shoppers</a:t>
            </a:r>
            <a:endParaRPr b="1" sz="1600">
              <a:solidFill>
                <a:schemeClr val="dk1"/>
              </a:solidFill>
              <a:latin typeface="Lato"/>
              <a:ea typeface="Lato"/>
              <a:cs typeface="Lato"/>
              <a:sym typeface="Lato"/>
            </a:endParaRPr>
          </a:p>
        </p:txBody>
      </p:sp>
      <p:pic>
        <p:nvPicPr>
          <p:cNvPr id="138" name="Google Shape;138;p17"/>
          <p:cNvPicPr preferRelativeResize="0"/>
          <p:nvPr/>
        </p:nvPicPr>
        <p:blipFill rotWithShape="1">
          <a:blip r:embed="rId3">
            <a:alphaModFix/>
          </a:blip>
          <a:srcRect b="1569" l="0" r="0" t="1569"/>
          <a:stretch/>
        </p:blipFill>
        <p:spPr>
          <a:xfrm>
            <a:off x="219925" y="4734475"/>
            <a:ext cx="607350" cy="221775"/>
          </a:xfrm>
          <a:prstGeom prst="rect">
            <a:avLst/>
          </a:prstGeom>
          <a:noFill/>
          <a:ln>
            <a:noFill/>
          </a:ln>
        </p:spPr>
      </p:pic>
      <p:sp>
        <p:nvSpPr>
          <p:cNvPr id="139" name="Google Shape;139;p17"/>
          <p:cNvSpPr/>
          <p:nvPr/>
        </p:nvSpPr>
        <p:spPr>
          <a:xfrm>
            <a:off x="374475" y="1779175"/>
            <a:ext cx="4920900" cy="2308500"/>
          </a:xfrm>
          <a:prstGeom prst="roundRect">
            <a:avLst>
              <a:gd fmla="val 3022" name="adj"/>
            </a:avLst>
          </a:prstGeom>
          <a:solidFill>
            <a:schemeClr val="accent1"/>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p:nvPr/>
        </p:nvSpPr>
        <p:spPr>
          <a:xfrm>
            <a:off x="505550" y="1642250"/>
            <a:ext cx="1592400" cy="287100"/>
          </a:xfrm>
          <a:prstGeom prst="roundRect">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7"/>
          <p:cNvSpPr txBox="1"/>
          <p:nvPr/>
        </p:nvSpPr>
        <p:spPr>
          <a:xfrm>
            <a:off x="574100" y="1624238"/>
            <a:ext cx="1455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900">
                <a:solidFill>
                  <a:srgbClr val="FFFFFF"/>
                </a:solidFill>
                <a:latin typeface="Lato"/>
                <a:ea typeface="Lato"/>
                <a:cs typeface="Lato"/>
                <a:sym typeface="Lato"/>
              </a:rPr>
              <a:t>Top 10 Products by Type</a:t>
            </a:r>
            <a:endParaRPr b="1" sz="900">
              <a:solidFill>
                <a:srgbClr val="FFFFFF"/>
              </a:solidFill>
              <a:latin typeface="Lato"/>
              <a:ea typeface="Lato"/>
              <a:cs typeface="Lato"/>
              <a:sym typeface="Lato"/>
            </a:endParaRPr>
          </a:p>
        </p:txBody>
      </p:sp>
      <p:pic>
        <p:nvPicPr>
          <p:cNvPr id="142" name="Google Shape;142;p17"/>
          <p:cNvPicPr preferRelativeResize="0"/>
          <p:nvPr/>
        </p:nvPicPr>
        <p:blipFill rotWithShape="1">
          <a:blip r:embed="rId4">
            <a:alphaModFix/>
          </a:blip>
          <a:srcRect b="0" l="995" r="1453" t="4979"/>
          <a:stretch/>
        </p:blipFill>
        <p:spPr>
          <a:xfrm flipH="1" rot="-5400000">
            <a:off x="4895349" y="894851"/>
            <a:ext cx="5143501" cy="3353798"/>
          </a:xfrm>
          <a:prstGeom prst="rect">
            <a:avLst/>
          </a:prstGeom>
          <a:noFill/>
          <a:ln>
            <a:noFill/>
          </a:ln>
        </p:spPr>
      </p:pic>
      <p:sp>
        <p:nvSpPr>
          <p:cNvPr id="143" name="Google Shape;143;p17"/>
          <p:cNvSpPr/>
          <p:nvPr/>
        </p:nvSpPr>
        <p:spPr>
          <a:xfrm>
            <a:off x="5789013" y="0"/>
            <a:ext cx="3361200" cy="5143500"/>
          </a:xfrm>
          <a:prstGeom prst="rect">
            <a:avLst/>
          </a:prstGeom>
          <a:solidFill>
            <a:srgbClr val="283F91">
              <a:alpha val="6164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44" name="Google Shape;144;p17"/>
          <p:cNvSpPr/>
          <p:nvPr/>
        </p:nvSpPr>
        <p:spPr>
          <a:xfrm>
            <a:off x="6077575" y="985075"/>
            <a:ext cx="2796600" cy="3102600"/>
          </a:xfrm>
          <a:prstGeom prst="roundRect">
            <a:avLst>
              <a:gd fmla="val 263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graphicFrame>
        <p:nvGraphicFramePr>
          <p:cNvPr id="145" name="Google Shape;145;p17"/>
          <p:cNvGraphicFramePr/>
          <p:nvPr/>
        </p:nvGraphicFramePr>
        <p:xfrm>
          <a:off x="417313" y="1998225"/>
          <a:ext cx="3000000" cy="3000000"/>
        </p:xfrm>
        <a:graphic>
          <a:graphicData uri="http://schemas.openxmlformats.org/drawingml/2006/table">
            <a:tbl>
              <a:tblPr>
                <a:noFill/>
                <a:tableStyleId>{F3ECCA4D-DAC8-4A7D-B27E-1648D8558D7A}</a:tableStyleId>
              </a:tblPr>
              <a:tblGrid>
                <a:gridCol w="528100"/>
                <a:gridCol w="1816625"/>
                <a:gridCol w="506625"/>
                <a:gridCol w="2069450"/>
              </a:tblGrid>
              <a:tr h="2089375">
                <a:tc>
                  <a:txBody>
                    <a:bodyPr/>
                    <a:lstStyle/>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1.</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2.</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3.</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4. </a:t>
                      </a:r>
                      <a:endParaRPr sz="900">
                        <a:solidFill>
                          <a:srgbClr val="FFFFFF"/>
                        </a:solidFill>
                        <a:latin typeface="Lato"/>
                        <a:ea typeface="Lato"/>
                        <a:cs typeface="Lato"/>
                        <a:sym typeface="Lato"/>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5.</a:t>
                      </a:r>
                      <a:r>
                        <a:rPr lang="en" sz="900">
                          <a:solidFill>
                            <a:srgbClr val="FFFFFF"/>
                          </a:solidFill>
                          <a:latin typeface="Lato"/>
                          <a:ea typeface="Lato"/>
                          <a:cs typeface="Lato"/>
                          <a:sym typeface="Lato"/>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Whiskey-based Canned Cocktail</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Peanut Butter Whiskey</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Elderflower Liqueur</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Peach Whiskey</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Vodka</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6</a:t>
                      </a:r>
                      <a:r>
                        <a:rPr lang="en" sz="900">
                          <a:solidFill>
                            <a:srgbClr val="FFFFFF"/>
                          </a:solidFill>
                          <a:latin typeface="Lato Black"/>
                          <a:ea typeface="Lato Black"/>
                          <a:cs typeface="Lato Black"/>
                          <a:sym typeface="Lato Black"/>
                        </a:rPr>
                        <a:t>.</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7.</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8.</a:t>
                      </a:r>
                      <a:endParaRPr sz="900">
                        <a:solidFill>
                          <a:srgbClr val="FFFFFF"/>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9. </a:t>
                      </a:r>
                      <a:endParaRPr sz="900">
                        <a:solidFill>
                          <a:srgbClr val="FFFFFF"/>
                        </a:solidFill>
                        <a:latin typeface="Lato"/>
                        <a:ea typeface="Lato"/>
                        <a:cs typeface="Lato"/>
                        <a:sym typeface="Lato"/>
                      </a:endParaRPr>
                    </a:p>
                    <a:p>
                      <a:pPr indent="0" lvl="0" marL="0" rtl="0" algn="ctr">
                        <a:lnSpc>
                          <a:spcPct val="200000"/>
                        </a:lnSpc>
                        <a:spcBef>
                          <a:spcPts val="1000"/>
                        </a:spcBef>
                        <a:spcAft>
                          <a:spcPts val="0"/>
                        </a:spcAft>
                        <a:buNone/>
                      </a:pPr>
                      <a:r>
                        <a:rPr lang="en" sz="900">
                          <a:solidFill>
                            <a:srgbClr val="FFFFFF"/>
                          </a:solidFill>
                          <a:latin typeface="Lato Black"/>
                          <a:ea typeface="Lato Black"/>
                          <a:cs typeface="Lato Black"/>
                          <a:sym typeface="Lato Black"/>
                        </a:rPr>
                        <a:t>10</a:t>
                      </a:r>
                      <a:r>
                        <a:rPr lang="en" sz="900">
                          <a:solidFill>
                            <a:srgbClr val="FFFFFF"/>
                          </a:solidFill>
                          <a:latin typeface="Lato Black"/>
                          <a:ea typeface="Lato Black"/>
                          <a:cs typeface="Lato Black"/>
                          <a:sym typeface="Lato Black"/>
                        </a:rPr>
                        <a:t>.</a:t>
                      </a:r>
                      <a:r>
                        <a:rPr lang="en" sz="900">
                          <a:solidFill>
                            <a:srgbClr val="FFFFFF"/>
                          </a:solidFill>
                          <a:latin typeface="Lato"/>
                          <a:ea typeface="Lato"/>
                          <a:cs typeface="Lato"/>
                          <a:sym typeface="Lato"/>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Vodka-based Canned Cocktail</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Premixed Long Island Iced Tea</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Whiskey</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Rum</a:t>
                      </a:r>
                      <a:endParaRPr sz="900">
                        <a:solidFill>
                          <a:srgbClr val="FFFFFF"/>
                        </a:solidFill>
                        <a:latin typeface="Lato"/>
                        <a:ea typeface="Lato"/>
                        <a:cs typeface="Lato"/>
                        <a:sym typeface="Lato"/>
                      </a:endParaRPr>
                    </a:p>
                    <a:p>
                      <a:pPr indent="0" lvl="0" marL="0" rtl="0" algn="l">
                        <a:lnSpc>
                          <a:spcPct val="100000"/>
                        </a:lnSpc>
                        <a:spcBef>
                          <a:spcPts val="2050"/>
                        </a:spcBef>
                        <a:spcAft>
                          <a:spcPts val="0"/>
                        </a:spcAft>
                        <a:buNone/>
                      </a:pPr>
                      <a:r>
                        <a:rPr lang="en" sz="900">
                          <a:solidFill>
                            <a:srgbClr val="FFFFFF"/>
                          </a:solidFill>
                          <a:latin typeface="Lato"/>
                          <a:ea typeface="Lato"/>
                          <a:cs typeface="Lato"/>
                          <a:sym typeface="Lato"/>
                        </a:rPr>
                        <a:t>Beer, 12-Pack</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146" name="Google Shape;146;p17"/>
          <p:cNvGrpSpPr/>
          <p:nvPr/>
        </p:nvGrpSpPr>
        <p:grpSpPr>
          <a:xfrm>
            <a:off x="6393025" y="1284725"/>
            <a:ext cx="2188125" cy="978600"/>
            <a:chOff x="6399250" y="1194475"/>
            <a:chExt cx="2188125" cy="978600"/>
          </a:xfrm>
        </p:grpSpPr>
        <p:sp>
          <p:nvSpPr>
            <p:cNvPr id="147" name="Google Shape;147;p17"/>
            <p:cNvSpPr/>
            <p:nvPr/>
          </p:nvSpPr>
          <p:spPr>
            <a:xfrm>
              <a:off x="6968875" y="1194475"/>
              <a:ext cx="1618500" cy="978600"/>
            </a:xfrm>
            <a:prstGeom prst="roundRect">
              <a:avLst>
                <a:gd fmla="val 5806" name="adj"/>
              </a:avLst>
            </a:prstGeom>
            <a:solidFill>
              <a:schemeClr val="accent2"/>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48" name="Google Shape;148;p17"/>
            <p:cNvSpPr txBox="1"/>
            <p:nvPr/>
          </p:nvSpPr>
          <p:spPr>
            <a:xfrm>
              <a:off x="7094525" y="1387313"/>
              <a:ext cx="1492800" cy="323100"/>
            </a:xfrm>
            <a:prstGeom prst="rect">
              <a:avLst/>
            </a:prstGeom>
            <a:solidFill>
              <a:schemeClr val="accent2"/>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FFFFF"/>
                  </a:solidFill>
                  <a:latin typeface="Lato"/>
                  <a:ea typeface="Lato"/>
                  <a:cs typeface="Lato"/>
                  <a:sym typeface="Lato"/>
                </a:rPr>
                <a:t>Average Basket Size</a:t>
              </a:r>
              <a:endParaRPr sz="1100">
                <a:solidFill>
                  <a:srgbClr val="FFFFFF"/>
                </a:solidFill>
                <a:latin typeface="Lato"/>
                <a:ea typeface="Lato"/>
                <a:cs typeface="Lato"/>
                <a:sym typeface="Lato"/>
              </a:endParaRPr>
            </a:p>
          </p:txBody>
        </p:sp>
        <p:sp>
          <p:nvSpPr>
            <p:cNvPr id="149" name="Google Shape;149;p17"/>
            <p:cNvSpPr/>
            <p:nvPr/>
          </p:nvSpPr>
          <p:spPr>
            <a:xfrm>
              <a:off x="6399250" y="1194475"/>
              <a:ext cx="674700" cy="978600"/>
            </a:xfrm>
            <a:prstGeom prst="roundRect">
              <a:avLst>
                <a:gd fmla="val 1157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50" name="Google Shape;150;p17"/>
            <p:cNvSpPr/>
            <p:nvPr/>
          </p:nvSpPr>
          <p:spPr>
            <a:xfrm>
              <a:off x="6745750" y="1194475"/>
              <a:ext cx="351900" cy="978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151" name="Google Shape;151;p17"/>
            <p:cNvSpPr txBox="1"/>
            <p:nvPr/>
          </p:nvSpPr>
          <p:spPr>
            <a:xfrm>
              <a:off x="7094575" y="1564738"/>
              <a:ext cx="14928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FFFFFF"/>
                  </a:solidFill>
                  <a:latin typeface="Lato"/>
                  <a:ea typeface="Lato"/>
                  <a:cs typeface="Lato"/>
                  <a:sym typeface="Lato"/>
                </a:rPr>
                <a:t>5.9</a:t>
              </a:r>
              <a:r>
                <a:rPr b="1" lang="en" sz="1500">
                  <a:solidFill>
                    <a:srgbClr val="FFFFFF"/>
                  </a:solidFill>
                  <a:latin typeface="Lato"/>
                  <a:ea typeface="Lato"/>
                  <a:cs typeface="Lato"/>
                  <a:sym typeface="Lato"/>
                </a:rPr>
                <a:t> </a:t>
              </a:r>
              <a:r>
                <a:rPr b="1" lang="en" sz="1500">
                  <a:solidFill>
                    <a:srgbClr val="FFFFFF"/>
                  </a:solidFill>
                  <a:latin typeface="Lato"/>
                  <a:ea typeface="Lato"/>
                  <a:cs typeface="Lato"/>
                  <a:sym typeface="Lato"/>
                </a:rPr>
                <a:t>items</a:t>
              </a:r>
              <a:endParaRPr sz="1500">
                <a:solidFill>
                  <a:srgbClr val="FFFFFF"/>
                </a:solidFill>
                <a:latin typeface="Lato"/>
                <a:ea typeface="Lato"/>
                <a:cs typeface="Lato"/>
                <a:sym typeface="Lato"/>
              </a:endParaRPr>
            </a:p>
          </p:txBody>
        </p:sp>
        <p:pic>
          <p:nvPicPr>
            <p:cNvPr id="152" name="Google Shape;152;p17"/>
            <p:cNvPicPr preferRelativeResize="0"/>
            <p:nvPr/>
          </p:nvPicPr>
          <p:blipFill>
            <a:blip r:embed="rId5">
              <a:alphaModFix/>
            </a:blip>
            <a:stretch>
              <a:fillRect/>
            </a:stretch>
          </p:blipFill>
          <p:spPr>
            <a:xfrm>
              <a:off x="6571049" y="1514416"/>
              <a:ext cx="331113" cy="338700"/>
            </a:xfrm>
            <a:prstGeom prst="rect">
              <a:avLst/>
            </a:prstGeom>
            <a:noFill/>
            <a:ln>
              <a:noFill/>
            </a:ln>
          </p:spPr>
        </p:pic>
      </p:grpSp>
      <p:sp>
        <p:nvSpPr>
          <p:cNvPr id="153" name="Google Shape;153;p17"/>
          <p:cNvSpPr txBox="1"/>
          <p:nvPr/>
        </p:nvSpPr>
        <p:spPr>
          <a:xfrm>
            <a:off x="6307875" y="2416175"/>
            <a:ext cx="2323500" cy="116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1000">
                <a:solidFill>
                  <a:schemeClr val="dk1"/>
                </a:solidFill>
                <a:latin typeface="Lato"/>
                <a:ea typeface="Lato"/>
                <a:cs typeface="Lato"/>
                <a:sym typeface="Lato"/>
              </a:rPr>
              <a:t>When looking at basket-level data, the MikMak Shopping Index shows that the average Alcohol cart is 5.9 items. What’s in those carts? Varieties of Whiskey appear most commonly among the top 10 products, alongside Elderflower Liqueur, Vodka products, Rum, and Beer.</a:t>
            </a:r>
            <a:endParaRPr sz="10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8"/>
          <p:cNvSpPr/>
          <p:nvPr/>
        </p:nvSpPr>
        <p:spPr>
          <a:xfrm>
            <a:off x="0" y="2571750"/>
            <a:ext cx="4459200" cy="2571900"/>
          </a:xfrm>
          <a:prstGeom prst="rect">
            <a:avLst/>
          </a:prstGeom>
          <a:solidFill>
            <a:schemeClr val="accent3"/>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59" name="Google Shape;159;p18"/>
          <p:cNvSpPr/>
          <p:nvPr/>
        </p:nvSpPr>
        <p:spPr>
          <a:xfrm>
            <a:off x="4459200" y="2526625"/>
            <a:ext cx="4684800" cy="26169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60" name="Google Shape;160;p18"/>
          <p:cNvSpPr txBox="1"/>
          <p:nvPr/>
        </p:nvSpPr>
        <p:spPr>
          <a:xfrm>
            <a:off x="277025" y="734013"/>
            <a:ext cx="3832200" cy="5964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dk1"/>
                </a:solidFill>
                <a:latin typeface="Raleway"/>
                <a:ea typeface="Raleway"/>
                <a:cs typeface="Raleway"/>
                <a:sym typeface="Raleway"/>
              </a:rPr>
              <a:t>Alcohol Shoppers are most likely to buy mid-week in the evening</a:t>
            </a:r>
            <a:endParaRPr b="1" sz="1600">
              <a:solidFill>
                <a:schemeClr val="dk1"/>
              </a:solidFill>
              <a:latin typeface="Lato"/>
              <a:ea typeface="Lato"/>
              <a:cs typeface="Lato"/>
              <a:sym typeface="Lato"/>
            </a:endParaRPr>
          </a:p>
        </p:txBody>
      </p:sp>
      <p:sp>
        <p:nvSpPr>
          <p:cNvPr id="161" name="Google Shape;161;p18"/>
          <p:cNvSpPr txBox="1"/>
          <p:nvPr/>
        </p:nvSpPr>
        <p:spPr>
          <a:xfrm>
            <a:off x="277025" y="1295563"/>
            <a:ext cx="3832200" cy="114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Lato"/>
                <a:ea typeface="Lato"/>
                <a:cs typeface="Lato"/>
                <a:sym typeface="Lato"/>
              </a:rPr>
              <a:t>Online Alcohol shoppers are most likely to purchase Tuesday, Wednesday, or Thursday, as all three of these days share a PI Rate of 8 percent. However, Thursdays see the most in-market traffic from online </a:t>
            </a:r>
            <a:r>
              <a:rPr lang="en" sz="900">
                <a:solidFill>
                  <a:schemeClr val="dk1"/>
                </a:solidFill>
                <a:latin typeface="Lato"/>
                <a:ea typeface="Lato"/>
                <a:cs typeface="Lato"/>
                <a:sym typeface="Lato"/>
              </a:rPr>
              <a:t>Alcohol</a:t>
            </a:r>
            <a:r>
              <a:rPr lang="en" sz="900">
                <a:solidFill>
                  <a:schemeClr val="dk1"/>
                </a:solidFill>
                <a:latin typeface="Lato"/>
                <a:ea typeface="Lato"/>
                <a:cs typeface="Lato"/>
                <a:sym typeface="Lato"/>
              </a:rPr>
              <a:t> shoppers, with 14.8 percent of Purchase Intent Clicks. </a:t>
            </a:r>
            <a:endParaRPr sz="900">
              <a:solidFill>
                <a:schemeClr val="dk1"/>
              </a:solidFill>
              <a:latin typeface="Lato"/>
              <a:ea typeface="Lato"/>
              <a:cs typeface="Lato"/>
              <a:sym typeface="Lato"/>
            </a:endParaRPr>
          </a:p>
          <a:p>
            <a:pPr indent="0" lvl="0" marL="0" rtl="0" algn="l">
              <a:spcBef>
                <a:spcPts val="1000"/>
              </a:spcBef>
              <a:spcAft>
                <a:spcPts val="1000"/>
              </a:spcAft>
              <a:buNone/>
            </a:pPr>
            <a:r>
              <a:rPr lang="en" sz="900">
                <a:solidFill>
                  <a:schemeClr val="dk1"/>
                </a:solidFill>
                <a:latin typeface="Lato"/>
                <a:ea typeface="Lato"/>
                <a:cs typeface="Lato"/>
                <a:sym typeface="Lato"/>
              </a:rPr>
              <a:t>Looking at the time of day, Alcohol shoppers are likely to purchase at 6 or 7 PM ET, which both yield PI Rates of 8.4 percent.</a:t>
            </a:r>
            <a:endParaRPr sz="900">
              <a:solidFill>
                <a:schemeClr val="dk1"/>
              </a:solidFill>
              <a:latin typeface="Lato"/>
              <a:ea typeface="Lato"/>
              <a:cs typeface="Lato"/>
              <a:sym typeface="Lato"/>
            </a:endParaRPr>
          </a:p>
        </p:txBody>
      </p:sp>
      <p:sp>
        <p:nvSpPr>
          <p:cNvPr id="162" name="Google Shape;162;p18"/>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Alcohol eCommerce Benchmarks and Insights</a:t>
            </a:r>
            <a:endParaRPr sz="1000">
              <a:latin typeface="Lato"/>
              <a:ea typeface="Lato"/>
              <a:cs typeface="Lato"/>
              <a:sym typeface="Lato"/>
            </a:endParaRPr>
          </a:p>
        </p:txBody>
      </p:sp>
      <p:cxnSp>
        <p:nvCxnSpPr>
          <p:cNvPr id="163" name="Google Shape;163;p18"/>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164" name="Google Shape;164;p18"/>
          <p:cNvSpPr/>
          <p:nvPr/>
        </p:nvSpPr>
        <p:spPr>
          <a:xfrm>
            <a:off x="4459200" y="0"/>
            <a:ext cx="4684800" cy="25719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65" name="Google Shape;165;p18"/>
          <p:cNvSpPr txBox="1"/>
          <p:nvPr/>
        </p:nvSpPr>
        <p:spPr>
          <a:xfrm>
            <a:off x="4860000" y="299175"/>
            <a:ext cx="38838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1100">
                <a:solidFill>
                  <a:schemeClr val="lt1"/>
                </a:solidFill>
                <a:latin typeface="Raleway"/>
                <a:ea typeface="Raleway"/>
                <a:cs typeface="Raleway"/>
                <a:sym typeface="Raleway"/>
              </a:rPr>
              <a:t>Top Days of the Week for Alcohol eCommerce</a:t>
            </a:r>
            <a:endParaRPr b="1">
              <a:solidFill>
                <a:schemeClr val="lt1"/>
              </a:solidFill>
            </a:endParaRPr>
          </a:p>
        </p:txBody>
      </p:sp>
      <p:pic>
        <p:nvPicPr>
          <p:cNvPr id="166" name="Google Shape;166;p18"/>
          <p:cNvPicPr preferRelativeResize="0"/>
          <p:nvPr/>
        </p:nvPicPr>
        <p:blipFill rotWithShape="1">
          <a:blip r:embed="rId3">
            <a:alphaModFix/>
          </a:blip>
          <a:srcRect b="1569" l="0" r="0" t="1569"/>
          <a:stretch/>
        </p:blipFill>
        <p:spPr>
          <a:xfrm>
            <a:off x="219925" y="4734475"/>
            <a:ext cx="607350" cy="221775"/>
          </a:xfrm>
          <a:prstGeom prst="rect">
            <a:avLst/>
          </a:prstGeom>
          <a:noFill/>
          <a:ln>
            <a:noFill/>
          </a:ln>
        </p:spPr>
      </p:pic>
      <p:sp>
        <p:nvSpPr>
          <p:cNvPr id="167" name="Google Shape;167;p18"/>
          <p:cNvSpPr txBox="1"/>
          <p:nvPr/>
        </p:nvSpPr>
        <p:spPr>
          <a:xfrm>
            <a:off x="276900" y="2756188"/>
            <a:ext cx="3832200" cy="51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rgbClr val="000000"/>
              </a:buClr>
              <a:buSzPts val="1100"/>
              <a:buFont typeface="Arial"/>
              <a:buNone/>
            </a:pPr>
            <a:r>
              <a:rPr b="1" lang="en" sz="1100">
                <a:solidFill>
                  <a:schemeClr val="dk1"/>
                </a:solidFill>
                <a:latin typeface="Raleway"/>
                <a:ea typeface="Raleway"/>
                <a:cs typeface="Raleway"/>
                <a:sym typeface="Raleway"/>
              </a:rPr>
              <a:t>Top 5 Hours for Online Alcohol Purchase</a:t>
            </a:r>
            <a:endParaRPr b="1" sz="1100">
              <a:solidFill>
                <a:schemeClr val="dk1"/>
              </a:solidFill>
              <a:latin typeface="Raleway"/>
              <a:ea typeface="Raleway"/>
              <a:cs typeface="Raleway"/>
              <a:sym typeface="Raleway"/>
            </a:endParaRPr>
          </a:p>
          <a:p>
            <a:pPr indent="0" lvl="0" marL="0" rtl="0" algn="l">
              <a:lnSpc>
                <a:spcPct val="115000"/>
              </a:lnSpc>
              <a:spcBef>
                <a:spcPts val="0"/>
              </a:spcBef>
              <a:spcAft>
                <a:spcPts val="0"/>
              </a:spcAft>
              <a:buClr>
                <a:srgbClr val="000000"/>
              </a:buClr>
              <a:buSzPts val="1100"/>
              <a:buFont typeface="Arial"/>
              <a:buNone/>
            </a:pPr>
            <a:r>
              <a:rPr b="1" lang="en" sz="900">
                <a:solidFill>
                  <a:schemeClr val="dk1"/>
                </a:solidFill>
                <a:latin typeface="Lato"/>
                <a:ea typeface="Lato"/>
                <a:cs typeface="Lato"/>
                <a:sym typeface="Lato"/>
              </a:rPr>
              <a:t>by Purchase Intent Rate</a:t>
            </a:r>
            <a:endParaRPr b="1" sz="900">
              <a:solidFill>
                <a:schemeClr val="dk1"/>
              </a:solidFill>
              <a:latin typeface="Lato"/>
              <a:ea typeface="Lato"/>
              <a:cs typeface="Lato"/>
              <a:sym typeface="Lato"/>
            </a:endParaRPr>
          </a:p>
        </p:txBody>
      </p:sp>
      <p:pic>
        <p:nvPicPr>
          <p:cNvPr id="168" name="Google Shape;168;p18"/>
          <p:cNvPicPr preferRelativeResize="0"/>
          <p:nvPr/>
        </p:nvPicPr>
        <p:blipFill>
          <a:blip r:embed="rId4">
            <a:alphaModFix/>
          </a:blip>
          <a:stretch>
            <a:fillRect/>
          </a:stretch>
        </p:blipFill>
        <p:spPr>
          <a:xfrm>
            <a:off x="355125" y="3321000"/>
            <a:ext cx="3748951" cy="1205625"/>
          </a:xfrm>
          <a:prstGeom prst="rect">
            <a:avLst/>
          </a:prstGeom>
          <a:noFill/>
          <a:ln>
            <a:noFill/>
          </a:ln>
        </p:spPr>
      </p:pic>
      <p:sp>
        <p:nvSpPr>
          <p:cNvPr id="169" name="Google Shape;169;p18"/>
          <p:cNvSpPr txBox="1"/>
          <p:nvPr/>
        </p:nvSpPr>
        <p:spPr>
          <a:xfrm>
            <a:off x="4885500" y="648150"/>
            <a:ext cx="3832200" cy="323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rgbClr val="000000"/>
              </a:buClr>
              <a:buSzPts val="1100"/>
              <a:buFont typeface="Arial"/>
              <a:buNone/>
            </a:pPr>
            <a:r>
              <a:rPr b="1" lang="en" sz="900">
                <a:solidFill>
                  <a:schemeClr val="lt1"/>
                </a:solidFill>
                <a:latin typeface="Lato"/>
                <a:ea typeface="Lato"/>
                <a:cs typeface="Lato"/>
                <a:sym typeface="Lato"/>
              </a:rPr>
              <a:t>by Purchase Intent Rate</a:t>
            </a:r>
            <a:endParaRPr b="1" sz="900">
              <a:solidFill>
                <a:schemeClr val="lt1"/>
              </a:solidFill>
              <a:latin typeface="Lato"/>
              <a:ea typeface="Lato"/>
              <a:cs typeface="Lato"/>
              <a:sym typeface="Lato"/>
            </a:endParaRPr>
          </a:p>
        </p:txBody>
      </p:sp>
      <p:pic>
        <p:nvPicPr>
          <p:cNvPr id="170" name="Google Shape;170;p18"/>
          <p:cNvPicPr preferRelativeResize="0"/>
          <p:nvPr/>
        </p:nvPicPr>
        <p:blipFill>
          <a:blip r:embed="rId5">
            <a:alphaModFix/>
          </a:blip>
          <a:stretch>
            <a:fillRect/>
          </a:stretch>
        </p:blipFill>
        <p:spPr>
          <a:xfrm>
            <a:off x="4952175" y="1011365"/>
            <a:ext cx="3748952" cy="1157073"/>
          </a:xfrm>
          <a:prstGeom prst="rect">
            <a:avLst/>
          </a:prstGeom>
          <a:noFill/>
          <a:ln>
            <a:noFill/>
          </a:ln>
        </p:spPr>
      </p:pic>
      <p:pic>
        <p:nvPicPr>
          <p:cNvPr id="171" name="Google Shape;171;p18"/>
          <p:cNvPicPr preferRelativeResize="0"/>
          <p:nvPr/>
        </p:nvPicPr>
        <p:blipFill rotWithShape="1">
          <a:blip r:embed="rId6">
            <a:alphaModFix/>
          </a:blip>
          <a:srcRect b="13434" l="0" r="0" t="12139"/>
          <a:stretch/>
        </p:blipFill>
        <p:spPr>
          <a:xfrm>
            <a:off x="5363425" y="2756223"/>
            <a:ext cx="2876950" cy="2136527"/>
          </a:xfrm>
          <a:prstGeom prst="rect">
            <a:avLst/>
          </a:prstGeom>
          <a:noFill/>
          <a:ln>
            <a:noFill/>
          </a:ln>
        </p:spPr>
      </p:pic>
      <p:sp>
        <p:nvSpPr>
          <p:cNvPr id="172" name="Google Shape;172;p18"/>
          <p:cNvSpPr txBox="1"/>
          <p:nvPr/>
        </p:nvSpPr>
        <p:spPr>
          <a:xfrm>
            <a:off x="6320075" y="3557550"/>
            <a:ext cx="935100" cy="6003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rgbClr val="000000"/>
              </a:buClr>
              <a:buSzPts val="1100"/>
              <a:buFont typeface="Arial"/>
              <a:buNone/>
            </a:pPr>
            <a:r>
              <a:rPr b="1" lang="en" sz="900">
                <a:solidFill>
                  <a:schemeClr val="lt1"/>
                </a:solidFill>
                <a:latin typeface="Lato"/>
                <a:ea typeface="Lato"/>
                <a:cs typeface="Lato"/>
                <a:sym typeface="Lato"/>
              </a:rPr>
              <a:t>b</a:t>
            </a:r>
            <a:r>
              <a:rPr b="1" lang="en" sz="900">
                <a:solidFill>
                  <a:schemeClr val="lt1"/>
                </a:solidFill>
                <a:latin typeface="Lato"/>
                <a:ea typeface="Lato"/>
                <a:cs typeface="Lato"/>
                <a:sym typeface="Lato"/>
              </a:rPr>
              <a:t>y </a:t>
            </a:r>
            <a:r>
              <a:rPr b="1" lang="en" sz="900">
                <a:solidFill>
                  <a:schemeClr val="lt1"/>
                </a:solidFill>
                <a:latin typeface="Lato"/>
                <a:ea typeface="Lato"/>
                <a:cs typeface="Lato"/>
                <a:sym typeface="Lato"/>
              </a:rPr>
              <a:t>Share</a:t>
            </a:r>
            <a:r>
              <a:rPr b="1" lang="en" sz="900">
                <a:solidFill>
                  <a:schemeClr val="lt1"/>
                </a:solidFill>
                <a:latin typeface="Lato"/>
                <a:ea typeface="Lato"/>
                <a:cs typeface="Lato"/>
                <a:sym typeface="Lato"/>
              </a:rPr>
              <a:t> of </a:t>
            </a:r>
            <a:r>
              <a:rPr b="1" lang="en" sz="900">
                <a:solidFill>
                  <a:schemeClr val="lt1"/>
                </a:solidFill>
                <a:latin typeface="Lato"/>
                <a:ea typeface="Lato"/>
                <a:cs typeface="Lato"/>
                <a:sym typeface="Lato"/>
              </a:rPr>
              <a:t> Purchase Intent Clicks</a:t>
            </a:r>
            <a:endParaRPr b="1" sz="9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6" name="Shape 176"/>
        <p:cNvGrpSpPr/>
        <p:nvPr/>
      </p:nvGrpSpPr>
      <p:grpSpPr>
        <a:xfrm>
          <a:off x="0" y="0"/>
          <a:ext cx="0" cy="0"/>
          <a:chOff x="0" y="0"/>
          <a:chExt cx="0" cy="0"/>
        </a:xfrm>
      </p:grpSpPr>
      <p:sp>
        <p:nvSpPr>
          <p:cNvPr id="177" name="Google Shape;177;p19"/>
          <p:cNvSpPr/>
          <p:nvPr/>
        </p:nvSpPr>
        <p:spPr>
          <a:xfrm rot="-5400000">
            <a:off x="5233725" y="1235550"/>
            <a:ext cx="3429000" cy="4386900"/>
          </a:xfrm>
          <a:prstGeom prst="flowChartDelay">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9"/>
          <p:cNvSpPr/>
          <p:nvPr/>
        </p:nvSpPr>
        <p:spPr>
          <a:xfrm>
            <a:off x="0" y="0"/>
            <a:ext cx="4754700" cy="51435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79" name="Google Shape;179;p19"/>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Alcohol eCommerce Benchmarks and Insights</a:t>
            </a:r>
            <a:endParaRPr sz="1000">
              <a:solidFill>
                <a:srgbClr val="FFFFFF"/>
              </a:solidFill>
              <a:latin typeface="Lato"/>
              <a:ea typeface="Lato"/>
              <a:cs typeface="Lato"/>
              <a:sym typeface="Lato"/>
            </a:endParaRPr>
          </a:p>
        </p:txBody>
      </p:sp>
      <p:cxnSp>
        <p:nvCxnSpPr>
          <p:cNvPr id="180" name="Google Shape;180;p19"/>
          <p:cNvCxnSpPr/>
          <p:nvPr/>
        </p:nvCxnSpPr>
        <p:spPr>
          <a:xfrm>
            <a:off x="396000" y="567300"/>
            <a:ext cx="690300" cy="0"/>
          </a:xfrm>
          <a:prstGeom prst="straightConnector1">
            <a:avLst/>
          </a:prstGeom>
          <a:noFill/>
          <a:ln cap="flat" cmpd="sng" w="19050">
            <a:solidFill>
              <a:srgbClr val="FFFFFF"/>
            </a:solidFill>
            <a:prstDash val="solid"/>
            <a:round/>
            <a:headEnd len="med" w="med" type="none"/>
            <a:tailEnd len="med" w="med" type="none"/>
          </a:ln>
        </p:spPr>
      </p:cxnSp>
      <p:pic>
        <p:nvPicPr>
          <p:cNvPr id="181" name="Google Shape;181;p19"/>
          <p:cNvPicPr preferRelativeResize="0"/>
          <p:nvPr/>
        </p:nvPicPr>
        <p:blipFill rotWithShape="1">
          <a:blip r:embed="rId3">
            <a:alphaModFix/>
          </a:blip>
          <a:srcRect b="1569" l="0" r="0" t="1569"/>
          <a:stretch/>
        </p:blipFill>
        <p:spPr>
          <a:xfrm>
            <a:off x="219925" y="4734475"/>
            <a:ext cx="607350" cy="221775"/>
          </a:xfrm>
          <a:prstGeom prst="rect">
            <a:avLst/>
          </a:prstGeom>
          <a:noFill/>
          <a:ln>
            <a:noFill/>
          </a:ln>
        </p:spPr>
      </p:pic>
      <p:sp>
        <p:nvSpPr>
          <p:cNvPr id="182" name="Google Shape;182;p19"/>
          <p:cNvSpPr txBox="1"/>
          <p:nvPr/>
        </p:nvSpPr>
        <p:spPr>
          <a:xfrm>
            <a:off x="304925" y="789525"/>
            <a:ext cx="4151400" cy="3882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lt1"/>
                </a:solidFill>
                <a:latin typeface="Raleway"/>
                <a:ea typeface="Raleway"/>
                <a:cs typeface="Raleway"/>
                <a:sym typeface="Raleway"/>
              </a:rPr>
              <a:t>What makes effective eCommerce ads?</a:t>
            </a:r>
            <a:endParaRPr b="1" sz="1600">
              <a:solidFill>
                <a:schemeClr val="lt1"/>
              </a:solidFill>
              <a:latin typeface="Lato"/>
              <a:ea typeface="Lato"/>
              <a:cs typeface="Lato"/>
              <a:sym typeface="Lato"/>
            </a:endParaRPr>
          </a:p>
        </p:txBody>
      </p:sp>
      <p:sp>
        <p:nvSpPr>
          <p:cNvPr id="183" name="Google Shape;183;p19"/>
          <p:cNvSpPr txBox="1"/>
          <p:nvPr/>
        </p:nvSpPr>
        <p:spPr>
          <a:xfrm>
            <a:off x="304800" y="1080400"/>
            <a:ext cx="415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lt1"/>
                </a:solidFill>
                <a:latin typeface="Lato"/>
                <a:ea typeface="Lato"/>
                <a:cs typeface="Lato"/>
                <a:sym typeface="Lato"/>
              </a:rPr>
              <a:t>What do many of the top-performing Alcohol eCommerce ads have in common? Let’s take a closer look and find out:</a:t>
            </a:r>
            <a:endParaRPr sz="1000">
              <a:solidFill>
                <a:schemeClr val="lt1"/>
              </a:solidFill>
              <a:latin typeface="Lato"/>
              <a:ea typeface="Lato"/>
              <a:cs typeface="Lato"/>
              <a:sym typeface="Lato"/>
            </a:endParaRPr>
          </a:p>
        </p:txBody>
      </p:sp>
      <p:sp>
        <p:nvSpPr>
          <p:cNvPr id="184" name="Google Shape;184;p19"/>
          <p:cNvSpPr txBox="1"/>
          <p:nvPr/>
        </p:nvSpPr>
        <p:spPr>
          <a:xfrm>
            <a:off x="2179625" y="1661938"/>
            <a:ext cx="2152500" cy="2657700"/>
          </a:xfrm>
          <a:prstGeom prst="rect">
            <a:avLst/>
          </a:prstGeom>
          <a:noFill/>
          <a:ln>
            <a:noFill/>
          </a:ln>
        </p:spPr>
        <p:txBody>
          <a:bodyPr anchorCtr="0" anchor="t" bIns="91425" lIns="91425" spcFirstLastPara="1" rIns="91425" wrap="square" tIns="91425">
            <a:spAutoFit/>
          </a:bodyPr>
          <a:lstStyle/>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Experiment with </a:t>
            </a:r>
            <a:r>
              <a:rPr b="1" lang="en" sz="900">
                <a:solidFill>
                  <a:schemeClr val="lt1"/>
                </a:solidFill>
                <a:latin typeface="Lato"/>
                <a:ea typeface="Lato"/>
                <a:cs typeface="Lato"/>
                <a:sym typeface="Lato"/>
              </a:rPr>
              <a:t>different formats. </a:t>
            </a:r>
            <a:r>
              <a:rPr lang="en" sz="900">
                <a:solidFill>
                  <a:schemeClr val="lt1"/>
                </a:solidFill>
                <a:latin typeface="Lato"/>
                <a:ea typeface="Lato"/>
                <a:cs typeface="Lato"/>
                <a:sym typeface="Lato"/>
              </a:rPr>
              <a:t>Successful Alcohol brands in 2023 have effectively used QR codes, and OTT advertising to reach consumers.</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E</a:t>
            </a:r>
            <a:r>
              <a:rPr b="1" lang="en" sz="900">
                <a:solidFill>
                  <a:schemeClr val="lt1"/>
                </a:solidFill>
                <a:latin typeface="Lato"/>
                <a:ea typeface="Lato"/>
                <a:cs typeface="Lato"/>
                <a:sym typeface="Lato"/>
              </a:rPr>
              <a:t>nable shoppable options on your brand website</a:t>
            </a:r>
            <a:r>
              <a:rPr lang="en" sz="900">
                <a:solidFill>
                  <a:schemeClr val="lt1"/>
                </a:solidFill>
                <a:latin typeface="Lato"/>
                <a:ea typeface="Lato"/>
                <a:cs typeface="Lato"/>
                <a:sym typeface="Lato"/>
              </a:rPr>
              <a:t> to promote brand awareness and offer shoppers additional checkout and fulfillment options. </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Hot tip:</a:t>
            </a:r>
            <a:r>
              <a:rPr lang="en" sz="900">
                <a:solidFill>
                  <a:schemeClr val="lt1"/>
                </a:solidFill>
                <a:latin typeface="Lato"/>
                <a:ea typeface="Lato"/>
                <a:cs typeface="Lato"/>
                <a:sym typeface="Lato"/>
              </a:rPr>
              <a:t> Be quick and nimble with you</a:t>
            </a:r>
            <a:r>
              <a:rPr lang="en" sz="900">
                <a:solidFill>
                  <a:schemeClr val="lt1"/>
                </a:solidFill>
                <a:latin typeface="Lato"/>
                <a:ea typeface="Lato"/>
                <a:cs typeface="Lato"/>
                <a:sym typeface="Lato"/>
              </a:rPr>
              <a:t>r creative. The world needs to be able to experience your brand to buy it. </a:t>
            </a:r>
            <a:endParaRPr sz="900">
              <a:solidFill>
                <a:schemeClr val="lt1"/>
              </a:solidFill>
              <a:latin typeface="Lato"/>
              <a:ea typeface="Lato"/>
              <a:cs typeface="Lato"/>
              <a:sym typeface="Lato"/>
            </a:endParaRPr>
          </a:p>
        </p:txBody>
      </p:sp>
      <p:sp>
        <p:nvSpPr>
          <p:cNvPr id="185" name="Google Shape;185;p19"/>
          <p:cNvSpPr txBox="1"/>
          <p:nvPr/>
        </p:nvSpPr>
        <p:spPr>
          <a:xfrm>
            <a:off x="115800" y="1661950"/>
            <a:ext cx="2091600" cy="2775600"/>
          </a:xfrm>
          <a:prstGeom prst="rect">
            <a:avLst/>
          </a:prstGeom>
          <a:noFill/>
          <a:ln>
            <a:noFill/>
          </a:ln>
        </p:spPr>
        <p:txBody>
          <a:bodyPr anchorCtr="0" anchor="t" bIns="91425" lIns="91425" spcFirstLastPara="1" rIns="91425" wrap="square" tIns="91425">
            <a:spAutoFit/>
          </a:bodyPr>
          <a:lstStyle/>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Bold, eye-catching </a:t>
            </a:r>
            <a:r>
              <a:rPr b="1" lang="en" sz="900">
                <a:solidFill>
                  <a:schemeClr val="lt1"/>
                </a:solidFill>
                <a:latin typeface="Lato"/>
                <a:ea typeface="Lato"/>
                <a:cs typeface="Lato"/>
                <a:sym typeface="Lato"/>
              </a:rPr>
              <a:t>creative</a:t>
            </a:r>
            <a:r>
              <a:rPr b="1"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that visually stands out</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Product first</a:t>
            </a:r>
            <a:r>
              <a:rPr lang="en" sz="900">
                <a:solidFill>
                  <a:schemeClr val="lt1"/>
                </a:solidFill>
                <a:latin typeface="Lato"/>
                <a:ea typeface="Lato"/>
                <a:cs typeface="Lato"/>
                <a:sym typeface="Lato"/>
              </a:rPr>
              <a:t>, showcasing both the product and its value right away</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A </a:t>
            </a:r>
            <a:r>
              <a:rPr b="1" lang="en" sz="900">
                <a:solidFill>
                  <a:schemeClr val="lt1"/>
                </a:solidFill>
                <a:latin typeface="Lato"/>
                <a:ea typeface="Lato"/>
                <a:cs typeface="Lato"/>
                <a:sym typeface="Lato"/>
              </a:rPr>
              <a:t>clear call to action entices customers</a:t>
            </a:r>
            <a:r>
              <a:rPr lang="en" sz="900">
                <a:solidFill>
                  <a:schemeClr val="lt1"/>
                </a:solidFill>
                <a:latin typeface="Lato"/>
                <a:ea typeface="Lato"/>
                <a:cs typeface="Lato"/>
                <a:sym typeface="Lato"/>
              </a:rPr>
              <a:t>. </a:t>
            </a:r>
            <a:r>
              <a:rPr lang="en" sz="900">
                <a:solidFill>
                  <a:schemeClr val="lt1"/>
                </a:solidFill>
                <a:latin typeface="Lato"/>
                <a:ea typeface="Lato"/>
                <a:cs typeface="Lato"/>
                <a:sym typeface="Lato"/>
              </a:rPr>
              <a:t>Include bold links with simple text such as “Buy Now” or “Check Out”.</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Flexible checkout</a:t>
            </a:r>
            <a:r>
              <a:rPr lang="en" sz="900">
                <a:solidFill>
                  <a:schemeClr val="lt1"/>
                </a:solidFill>
                <a:latin typeface="Lato"/>
                <a:ea typeface="Lato"/>
                <a:cs typeface="Lato"/>
                <a:sym typeface="Lato"/>
              </a:rPr>
              <a:t> that allows shoppers to switch between in stores and online</a:t>
            </a:r>
            <a:endParaRPr sz="900">
              <a:solidFill>
                <a:schemeClr val="lt1"/>
              </a:solidFill>
              <a:latin typeface="Lato"/>
              <a:ea typeface="Lato"/>
              <a:cs typeface="Lato"/>
              <a:sym typeface="Lato"/>
            </a:endParaRPr>
          </a:p>
          <a:p>
            <a:pPr indent="-285750" lvl="0" marL="457200" rtl="0" algn="l">
              <a:spcBef>
                <a:spcPts val="1000"/>
              </a:spcBef>
              <a:spcAft>
                <a:spcPts val="0"/>
              </a:spcAft>
              <a:buClr>
                <a:schemeClr val="lt1"/>
              </a:buClr>
              <a:buSzPts val="900"/>
              <a:buFont typeface="Lato"/>
              <a:buChar char="●"/>
            </a:pPr>
            <a:r>
              <a:rPr b="1" lang="en" sz="900">
                <a:solidFill>
                  <a:schemeClr val="lt1"/>
                </a:solidFill>
                <a:latin typeface="Lato"/>
                <a:ea typeface="Lato"/>
                <a:cs typeface="Lato"/>
                <a:sym typeface="Lato"/>
              </a:rPr>
              <a:t>Optimize your content</a:t>
            </a:r>
            <a:r>
              <a:rPr lang="en" sz="900">
                <a:solidFill>
                  <a:schemeClr val="lt1"/>
                </a:solidFill>
                <a:latin typeface="Lato"/>
                <a:ea typeface="Lato"/>
                <a:cs typeface="Lato"/>
                <a:sym typeface="Lato"/>
              </a:rPr>
              <a:t> with MikMak to allow consumers to find your product locally</a:t>
            </a:r>
            <a:endParaRPr sz="900">
              <a:solidFill>
                <a:schemeClr val="lt1"/>
              </a:solidFill>
              <a:latin typeface="Lato"/>
              <a:ea typeface="Lato"/>
              <a:cs typeface="Lato"/>
              <a:sym typeface="Lato"/>
            </a:endParaRPr>
          </a:p>
        </p:txBody>
      </p:sp>
      <p:sp>
        <p:nvSpPr>
          <p:cNvPr id="186" name="Google Shape;186;p19"/>
          <p:cNvSpPr txBox="1"/>
          <p:nvPr/>
        </p:nvSpPr>
        <p:spPr>
          <a:xfrm>
            <a:off x="5251825" y="3817350"/>
            <a:ext cx="1591800" cy="43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100">
                <a:solidFill>
                  <a:schemeClr val="lt1"/>
                </a:solidFill>
                <a:latin typeface="Raleway"/>
                <a:ea typeface="Raleway"/>
                <a:cs typeface="Raleway"/>
                <a:sym typeface="Raleway"/>
              </a:rPr>
              <a:t>Educate on delivery </a:t>
            </a:r>
            <a:endParaRPr b="1" sz="1100">
              <a:solidFill>
                <a:schemeClr val="lt1"/>
              </a:solidFill>
              <a:latin typeface="Raleway"/>
              <a:ea typeface="Raleway"/>
              <a:cs typeface="Raleway"/>
              <a:sym typeface="Raleway"/>
            </a:endParaRPr>
          </a:p>
          <a:p>
            <a:pPr indent="0" lvl="0" marL="0" rtl="0" algn="ctr">
              <a:lnSpc>
                <a:spcPct val="100000"/>
              </a:lnSpc>
              <a:spcBef>
                <a:spcPts val="0"/>
              </a:spcBef>
              <a:spcAft>
                <a:spcPts val="0"/>
              </a:spcAft>
              <a:buNone/>
            </a:pPr>
            <a:r>
              <a:rPr b="1" lang="en" sz="1100">
                <a:solidFill>
                  <a:schemeClr val="lt1"/>
                </a:solidFill>
                <a:latin typeface="Raleway"/>
                <a:ea typeface="Raleway"/>
                <a:cs typeface="Raleway"/>
                <a:sym typeface="Raleway"/>
              </a:rPr>
              <a:t>&amp; stock up</a:t>
            </a:r>
            <a:endParaRPr b="1" sz="1100">
              <a:solidFill>
                <a:schemeClr val="lt1"/>
              </a:solidFill>
              <a:latin typeface="Raleway"/>
              <a:ea typeface="Raleway"/>
              <a:cs typeface="Raleway"/>
              <a:sym typeface="Raleway"/>
            </a:endParaRPr>
          </a:p>
        </p:txBody>
      </p:sp>
      <p:grpSp>
        <p:nvGrpSpPr>
          <p:cNvPr id="187" name="Google Shape;187;p19"/>
          <p:cNvGrpSpPr/>
          <p:nvPr/>
        </p:nvGrpSpPr>
        <p:grpSpPr>
          <a:xfrm>
            <a:off x="5301863" y="892050"/>
            <a:ext cx="1491701" cy="2988798"/>
            <a:chOff x="2733588" y="1193900"/>
            <a:chExt cx="1491701" cy="2988798"/>
          </a:xfrm>
        </p:grpSpPr>
        <p:grpSp>
          <p:nvGrpSpPr>
            <p:cNvPr id="188" name="Google Shape;188;p19"/>
            <p:cNvGrpSpPr/>
            <p:nvPr/>
          </p:nvGrpSpPr>
          <p:grpSpPr>
            <a:xfrm>
              <a:off x="2733587" y="1193900"/>
              <a:ext cx="1491701" cy="2988798"/>
              <a:chOff x="6945700" y="1193900"/>
              <a:chExt cx="1491701" cy="2988798"/>
            </a:xfrm>
          </p:grpSpPr>
          <p:sp>
            <p:nvSpPr>
              <p:cNvPr id="189" name="Google Shape;189;p19"/>
              <p:cNvSpPr/>
              <p:nvPr/>
            </p:nvSpPr>
            <p:spPr>
              <a:xfrm>
                <a:off x="7045425" y="1289938"/>
                <a:ext cx="1277100" cy="2726400"/>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0" name="Google Shape;190;p19"/>
              <p:cNvPicPr preferRelativeResize="0"/>
              <p:nvPr/>
            </p:nvPicPr>
            <p:blipFill rotWithShape="1">
              <a:blip r:embed="rId4">
                <a:alphaModFix/>
              </a:blip>
              <a:srcRect b="0" l="0" r="0" t="1468"/>
              <a:stretch/>
            </p:blipFill>
            <p:spPr>
              <a:xfrm>
                <a:off x="6945700" y="1193900"/>
                <a:ext cx="1491701" cy="2988798"/>
              </a:xfrm>
              <a:prstGeom prst="rect">
                <a:avLst/>
              </a:prstGeom>
              <a:noFill/>
              <a:ln>
                <a:noFill/>
              </a:ln>
            </p:spPr>
          </p:pic>
        </p:grpSp>
        <p:pic>
          <p:nvPicPr>
            <p:cNvPr descr="A group of people watching a television&#10;&#10;Description automatically generated with medium confidence" id="191" name="Google Shape;191;p19"/>
            <p:cNvPicPr preferRelativeResize="0"/>
            <p:nvPr/>
          </p:nvPicPr>
          <p:blipFill rotWithShape="1">
            <a:blip r:embed="rId5">
              <a:alphaModFix/>
            </a:blip>
            <a:srcRect b="0" l="0" r="0" t="0"/>
            <a:stretch/>
          </p:blipFill>
          <p:spPr>
            <a:xfrm>
              <a:off x="2854489" y="1562800"/>
              <a:ext cx="1249920" cy="2222774"/>
            </a:xfrm>
            <a:prstGeom prst="rect">
              <a:avLst/>
            </a:prstGeom>
            <a:noFill/>
            <a:ln>
              <a:noFill/>
            </a:ln>
          </p:spPr>
        </p:pic>
      </p:grpSp>
      <p:grpSp>
        <p:nvGrpSpPr>
          <p:cNvPr id="192" name="Google Shape;192;p19"/>
          <p:cNvGrpSpPr/>
          <p:nvPr/>
        </p:nvGrpSpPr>
        <p:grpSpPr>
          <a:xfrm>
            <a:off x="7112275" y="892050"/>
            <a:ext cx="1491701" cy="2988798"/>
            <a:chOff x="6945700" y="1193900"/>
            <a:chExt cx="1491701" cy="2988798"/>
          </a:xfrm>
        </p:grpSpPr>
        <p:sp>
          <p:nvSpPr>
            <p:cNvPr id="193" name="Google Shape;193;p19"/>
            <p:cNvSpPr/>
            <p:nvPr/>
          </p:nvSpPr>
          <p:spPr>
            <a:xfrm>
              <a:off x="7045425" y="1289938"/>
              <a:ext cx="1277100" cy="2726400"/>
            </a:xfrm>
            <a:prstGeom prst="roundRect">
              <a:avLst>
                <a:gd fmla="val 11413"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4" name="Google Shape;194;p19"/>
            <p:cNvPicPr preferRelativeResize="0"/>
            <p:nvPr/>
          </p:nvPicPr>
          <p:blipFill rotWithShape="1">
            <a:blip r:embed="rId6">
              <a:alphaModFix/>
            </a:blip>
            <a:srcRect b="0" l="0" r="0" t="0"/>
            <a:stretch/>
          </p:blipFill>
          <p:spPr>
            <a:xfrm>
              <a:off x="7069200" y="1311400"/>
              <a:ext cx="1244700" cy="2726400"/>
            </a:xfrm>
            <a:prstGeom prst="roundRect">
              <a:avLst>
                <a:gd fmla="val 6720" name="adj"/>
              </a:avLst>
            </a:prstGeom>
            <a:noFill/>
            <a:ln>
              <a:noFill/>
            </a:ln>
          </p:spPr>
        </p:pic>
        <p:pic>
          <p:nvPicPr>
            <p:cNvPr id="195" name="Google Shape;195;p19"/>
            <p:cNvPicPr preferRelativeResize="0"/>
            <p:nvPr/>
          </p:nvPicPr>
          <p:blipFill rotWithShape="1">
            <a:blip r:embed="rId4">
              <a:alphaModFix/>
            </a:blip>
            <a:srcRect b="0" l="0" r="0" t="1468"/>
            <a:stretch/>
          </p:blipFill>
          <p:spPr>
            <a:xfrm>
              <a:off x="6945700" y="1193900"/>
              <a:ext cx="1491701" cy="2988798"/>
            </a:xfrm>
            <a:prstGeom prst="rect">
              <a:avLst/>
            </a:prstGeom>
            <a:noFill/>
            <a:ln>
              <a:noFill/>
            </a:ln>
          </p:spPr>
        </p:pic>
      </p:grpSp>
      <p:sp>
        <p:nvSpPr>
          <p:cNvPr id="196" name="Google Shape;196;p19"/>
          <p:cNvSpPr txBox="1"/>
          <p:nvPr/>
        </p:nvSpPr>
        <p:spPr>
          <a:xfrm>
            <a:off x="7181325" y="3817350"/>
            <a:ext cx="1353600" cy="43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100">
                <a:solidFill>
                  <a:schemeClr val="lt1"/>
                </a:solidFill>
                <a:latin typeface="Raleway"/>
                <a:ea typeface="Raleway"/>
                <a:cs typeface="Raleway"/>
                <a:sym typeface="Raleway"/>
              </a:rPr>
              <a:t>Portfolio &gt;</a:t>
            </a:r>
            <a:br>
              <a:rPr b="1" lang="en" sz="1100">
                <a:solidFill>
                  <a:schemeClr val="lt1"/>
                </a:solidFill>
                <a:latin typeface="Raleway"/>
                <a:ea typeface="Raleway"/>
                <a:cs typeface="Raleway"/>
                <a:sym typeface="Raleway"/>
              </a:rPr>
            </a:br>
            <a:r>
              <a:rPr b="1" lang="en" sz="1100">
                <a:solidFill>
                  <a:schemeClr val="lt1"/>
                </a:solidFill>
                <a:latin typeface="Raleway"/>
                <a:ea typeface="Raleway"/>
                <a:cs typeface="Raleway"/>
                <a:sym typeface="Raleway"/>
              </a:rPr>
              <a:t>Single Brand</a:t>
            </a:r>
            <a:endParaRPr b="1" sz="1100">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0"/>
          <p:cNvSpPr/>
          <p:nvPr/>
        </p:nvSpPr>
        <p:spPr>
          <a:xfrm>
            <a:off x="4310550" y="0"/>
            <a:ext cx="4833300" cy="2571900"/>
          </a:xfrm>
          <a:prstGeom prst="rect">
            <a:avLst/>
          </a:prstGeom>
          <a:solidFill>
            <a:schemeClr val="accen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02" name="Google Shape;202;p20"/>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Alcohol eCommerce Benchmarks and Insights</a:t>
            </a:r>
            <a:endParaRPr sz="1000">
              <a:latin typeface="Lato"/>
              <a:ea typeface="Lato"/>
              <a:cs typeface="Lato"/>
              <a:sym typeface="Lato"/>
            </a:endParaRPr>
          </a:p>
        </p:txBody>
      </p:sp>
      <p:cxnSp>
        <p:nvCxnSpPr>
          <p:cNvPr id="203" name="Google Shape;203;p20"/>
          <p:cNvCxnSpPr/>
          <p:nvPr/>
        </p:nvCxnSpPr>
        <p:spPr>
          <a:xfrm>
            <a:off x="396000" y="567300"/>
            <a:ext cx="690300" cy="0"/>
          </a:xfrm>
          <a:prstGeom prst="straightConnector1">
            <a:avLst/>
          </a:prstGeom>
          <a:noFill/>
          <a:ln cap="flat" cmpd="sng" w="19050">
            <a:solidFill>
              <a:srgbClr val="283F91"/>
            </a:solidFill>
            <a:prstDash val="solid"/>
            <a:round/>
            <a:headEnd len="med" w="med" type="none"/>
            <a:tailEnd len="med" w="med" type="none"/>
          </a:ln>
        </p:spPr>
      </p:cxnSp>
      <p:sp>
        <p:nvSpPr>
          <p:cNvPr id="204" name="Google Shape;204;p20"/>
          <p:cNvSpPr txBox="1"/>
          <p:nvPr/>
        </p:nvSpPr>
        <p:spPr>
          <a:xfrm>
            <a:off x="4674750" y="423050"/>
            <a:ext cx="4104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lt1"/>
                </a:solidFill>
                <a:uFill>
                  <a:noFill/>
                </a:uFill>
                <a:latin typeface="Lato"/>
                <a:ea typeface="Lato"/>
                <a:cs typeface="Lato"/>
                <a:sym typeface="Lato"/>
                <a:hlinkClick r:id="rId3">
                  <a:extLst>
                    <a:ext uri="{A12FA001-AC4F-418D-AE19-62706E023703}">
                      <ahyp:hlinkClr val="tx"/>
                    </a:ext>
                  </a:extLst>
                </a:hlinkClick>
              </a:rPr>
              <a:t>MikMak custome</a:t>
            </a:r>
            <a:r>
              <a:rPr lang="en" sz="1000">
                <a:solidFill>
                  <a:schemeClr val="lt1"/>
                </a:solidFill>
                <a:uFill>
                  <a:noFill/>
                </a:uFill>
                <a:latin typeface="Lato"/>
                <a:ea typeface="Lato"/>
                <a:cs typeface="Lato"/>
                <a:sym typeface="Lato"/>
                <a:hlinkClick r:id="rId4">
                  <a:extLst>
                    <a:ext uri="{A12FA001-AC4F-418D-AE19-62706E023703}">
                      <ahyp:hlinkClr val="tx"/>
                    </a:ext>
                  </a:extLst>
                </a:hlinkClick>
              </a:rPr>
              <a:t>r</a:t>
            </a:r>
            <a:r>
              <a:rPr lang="en" sz="1000">
                <a:solidFill>
                  <a:schemeClr val="lt1"/>
                </a:solidFill>
                <a:uFill>
                  <a:noFill/>
                </a:uFill>
                <a:latin typeface="Lato"/>
                <a:ea typeface="Lato"/>
                <a:cs typeface="Lato"/>
                <a:sym typeface="Lato"/>
                <a:hlinkClick r:id="rId5">
                  <a:extLst>
                    <a:ext uri="{A12FA001-AC4F-418D-AE19-62706E023703}">
                      <ahyp:hlinkClr val="tx"/>
                    </a:ext>
                  </a:extLst>
                </a:hlinkClick>
              </a:rPr>
              <a:t>, </a:t>
            </a:r>
            <a:r>
              <a:rPr lang="en" sz="1000">
                <a:solidFill>
                  <a:schemeClr val="lt1"/>
                </a:solidFill>
                <a:uFill>
                  <a:noFill/>
                </a:uFill>
                <a:latin typeface="Lato"/>
                <a:ea typeface="Lato"/>
                <a:cs typeface="Lato"/>
                <a:sym typeface="Lato"/>
                <a:hlinkClick r:id="rId6">
                  <a:extLst>
                    <a:ext uri="{A12FA001-AC4F-418D-AE19-62706E023703}">
                      <ahyp:hlinkClr val="tx"/>
                    </a:ext>
                  </a:extLst>
                </a:hlinkClick>
              </a:rPr>
              <a:t>AB InBev, runs shoppable media on advertising channels, as well as enhanced retailer options on their brand website in order to meet consumers at multiple touchpoints, and ultimately create a seamless path to purchase.</a:t>
            </a:r>
            <a:endParaRPr sz="1000">
              <a:solidFill>
                <a:schemeClr val="lt1"/>
              </a:solidFill>
              <a:latin typeface="Lato"/>
              <a:ea typeface="Lato"/>
              <a:cs typeface="Lato"/>
              <a:sym typeface="Lato"/>
            </a:endParaRPr>
          </a:p>
        </p:txBody>
      </p:sp>
      <p:grpSp>
        <p:nvGrpSpPr>
          <p:cNvPr id="205" name="Google Shape;205;p20"/>
          <p:cNvGrpSpPr/>
          <p:nvPr/>
        </p:nvGrpSpPr>
        <p:grpSpPr>
          <a:xfrm>
            <a:off x="4747850" y="1265100"/>
            <a:ext cx="3977400" cy="887500"/>
            <a:chOff x="4747850" y="1265100"/>
            <a:chExt cx="3977400" cy="887500"/>
          </a:xfrm>
        </p:grpSpPr>
        <p:sp>
          <p:nvSpPr>
            <p:cNvPr id="206" name="Google Shape;206;p20"/>
            <p:cNvSpPr/>
            <p:nvPr/>
          </p:nvSpPr>
          <p:spPr>
            <a:xfrm>
              <a:off x="4747850" y="1398400"/>
              <a:ext cx="3977400" cy="754200"/>
            </a:xfrm>
            <a:prstGeom prst="roundRect">
              <a:avLst>
                <a:gd fmla="val 5717" name="adj"/>
              </a:avLst>
            </a:prstGeom>
            <a:solidFill>
              <a:schemeClr val="accent3"/>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8157500" y="1265100"/>
              <a:ext cx="209400" cy="181200"/>
            </a:xfrm>
            <a:prstGeom prst="triangl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txBox="1"/>
            <p:nvPr/>
          </p:nvSpPr>
          <p:spPr>
            <a:xfrm>
              <a:off x="5926549" y="1498450"/>
              <a:ext cx="1618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Lato"/>
                  <a:ea typeface="Lato"/>
                  <a:cs typeface="Lato"/>
                  <a:sym typeface="Lato"/>
                </a:rPr>
                <a:t>Carolyn Brown of AB InBev on innovation and inspiration in the beer &amp; spirits industry</a:t>
              </a:r>
              <a:endParaRPr b="1" sz="800">
                <a:latin typeface="Lato"/>
                <a:ea typeface="Lato"/>
                <a:cs typeface="Lato"/>
                <a:sym typeface="Lato"/>
              </a:endParaRPr>
            </a:p>
          </p:txBody>
        </p:sp>
        <p:pic>
          <p:nvPicPr>
            <p:cNvPr id="209" name="Google Shape;209;p20"/>
            <p:cNvPicPr preferRelativeResize="0"/>
            <p:nvPr/>
          </p:nvPicPr>
          <p:blipFill rotWithShape="1">
            <a:blip r:embed="rId7">
              <a:alphaModFix/>
            </a:blip>
            <a:srcRect b="0" l="20070" r="0" t="0"/>
            <a:stretch/>
          </p:blipFill>
          <p:spPr>
            <a:xfrm>
              <a:off x="4747850" y="1610925"/>
              <a:ext cx="985001" cy="329139"/>
            </a:xfrm>
            <a:prstGeom prst="rect">
              <a:avLst/>
            </a:prstGeom>
            <a:noFill/>
            <a:ln>
              <a:noFill/>
            </a:ln>
          </p:spPr>
        </p:pic>
      </p:grpSp>
      <p:sp>
        <p:nvSpPr>
          <p:cNvPr id="210" name="Google Shape;210;p20">
            <a:hlinkClick r:id="rId8"/>
          </p:cNvPr>
          <p:cNvSpPr/>
          <p:nvPr/>
        </p:nvSpPr>
        <p:spPr>
          <a:xfrm>
            <a:off x="7738750" y="1662688"/>
            <a:ext cx="727800" cy="225600"/>
          </a:xfrm>
          <a:prstGeom prst="roundRect">
            <a:avLst>
              <a:gd fmla="val 5717" name="adj"/>
            </a:avLst>
          </a:prstGeom>
          <a:solidFill>
            <a:srgbClr val="3D3970"/>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9">
                  <a:extLst>
                    <a:ext uri="{A12FA001-AC4F-418D-AE19-62706E023703}">
                      <ahyp:hlinkClr val="tx"/>
                    </a:ext>
                  </a:extLst>
                </a:hlinkClick>
              </a:rPr>
              <a:t>Listen Now</a:t>
            </a:r>
            <a:endParaRPr b="1" sz="800">
              <a:solidFill>
                <a:schemeClr val="lt1"/>
              </a:solidFill>
              <a:latin typeface="Lato"/>
              <a:ea typeface="Lato"/>
              <a:cs typeface="Lato"/>
              <a:sym typeface="Lato"/>
            </a:endParaRPr>
          </a:p>
        </p:txBody>
      </p:sp>
      <p:sp>
        <p:nvSpPr>
          <p:cNvPr id="211" name="Google Shape;211;p20"/>
          <p:cNvSpPr txBox="1"/>
          <p:nvPr/>
        </p:nvSpPr>
        <p:spPr>
          <a:xfrm>
            <a:off x="304925" y="742525"/>
            <a:ext cx="3693300" cy="5781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0"/>
              </a:spcAft>
              <a:buNone/>
            </a:pPr>
            <a:r>
              <a:rPr b="1" lang="en" sz="1600">
                <a:solidFill>
                  <a:schemeClr val="dk1"/>
                </a:solidFill>
                <a:latin typeface="Raleway"/>
                <a:ea typeface="Raleway"/>
                <a:cs typeface="Raleway"/>
                <a:sym typeface="Raleway"/>
              </a:rPr>
              <a:t>ABI x MikMak Experience </a:t>
            </a:r>
            <a:br>
              <a:rPr b="1" lang="en" sz="1600">
                <a:solidFill>
                  <a:schemeClr val="dk1"/>
                </a:solidFill>
                <a:latin typeface="Raleway"/>
                <a:ea typeface="Raleway"/>
                <a:cs typeface="Raleway"/>
                <a:sym typeface="Raleway"/>
              </a:rPr>
            </a:br>
            <a:r>
              <a:rPr b="1" lang="en" sz="1600">
                <a:solidFill>
                  <a:schemeClr val="dk1"/>
                </a:solidFill>
                <a:latin typeface="Raleway"/>
                <a:ea typeface="Raleway"/>
                <a:cs typeface="Raleway"/>
                <a:sym typeface="Raleway"/>
              </a:rPr>
              <a:t>Data Super Bowl 2022</a:t>
            </a:r>
            <a:endParaRPr b="1" sz="1600">
              <a:solidFill>
                <a:schemeClr val="dk1"/>
              </a:solidFill>
              <a:latin typeface="Raleway"/>
              <a:ea typeface="Raleway"/>
              <a:cs typeface="Raleway"/>
              <a:sym typeface="Raleway"/>
            </a:endParaRPr>
          </a:p>
          <a:p>
            <a:pPr indent="0" lvl="0" marL="0" rtl="0" algn="l">
              <a:spcBef>
                <a:spcPts val="1000"/>
              </a:spcBef>
              <a:spcAft>
                <a:spcPts val="1000"/>
              </a:spcAft>
              <a:buNone/>
            </a:pPr>
            <a:r>
              <a:t/>
            </a:r>
            <a:endParaRPr b="1" sz="1600">
              <a:solidFill>
                <a:schemeClr val="dk1"/>
              </a:solidFill>
              <a:latin typeface="Raleway"/>
              <a:ea typeface="Raleway"/>
              <a:cs typeface="Raleway"/>
              <a:sym typeface="Raleway"/>
            </a:endParaRPr>
          </a:p>
        </p:txBody>
      </p:sp>
      <p:sp>
        <p:nvSpPr>
          <p:cNvPr id="212" name="Google Shape;212;p20"/>
          <p:cNvSpPr/>
          <p:nvPr/>
        </p:nvSpPr>
        <p:spPr>
          <a:xfrm>
            <a:off x="4310550" y="2526625"/>
            <a:ext cx="4833300" cy="2617200"/>
          </a:xfrm>
          <a:prstGeom prst="rect">
            <a:avLst/>
          </a:prstGeom>
          <a:solidFill>
            <a:schemeClr val="dk2"/>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213" name="Google Shape;213;p20"/>
          <p:cNvSpPr txBox="1"/>
          <p:nvPr/>
        </p:nvSpPr>
        <p:spPr>
          <a:xfrm>
            <a:off x="4706200" y="3057613"/>
            <a:ext cx="2471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latin typeface="Lato"/>
                <a:ea typeface="Lato"/>
                <a:cs typeface="Lato"/>
                <a:sym typeface="Lato"/>
              </a:rPr>
              <a:t>Garrison Brothers Distillery increased purchase intent by enhancing the shoppability of their ads and leveraging 1P data to optimize their media mix.</a:t>
            </a:r>
            <a:endParaRPr b="1" sz="1000">
              <a:solidFill>
                <a:schemeClr val="lt1"/>
              </a:solidFill>
              <a:latin typeface="Lato"/>
              <a:ea typeface="Lato"/>
              <a:cs typeface="Lato"/>
              <a:sym typeface="Lato"/>
            </a:endParaRPr>
          </a:p>
        </p:txBody>
      </p:sp>
      <p:grpSp>
        <p:nvGrpSpPr>
          <p:cNvPr id="214" name="Google Shape;214;p20"/>
          <p:cNvGrpSpPr/>
          <p:nvPr/>
        </p:nvGrpSpPr>
        <p:grpSpPr>
          <a:xfrm>
            <a:off x="4810325" y="4015325"/>
            <a:ext cx="2214300" cy="388200"/>
            <a:chOff x="4810325" y="3719475"/>
            <a:chExt cx="2214300" cy="388200"/>
          </a:xfrm>
        </p:grpSpPr>
        <p:sp>
          <p:nvSpPr>
            <p:cNvPr id="215" name="Google Shape;215;p20"/>
            <p:cNvSpPr/>
            <p:nvPr/>
          </p:nvSpPr>
          <p:spPr>
            <a:xfrm>
              <a:off x="4810325" y="3719475"/>
              <a:ext cx="2214300" cy="388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txBox="1"/>
            <p:nvPr/>
          </p:nvSpPr>
          <p:spPr>
            <a:xfrm>
              <a:off x="4906775" y="3752025"/>
              <a:ext cx="20055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1"/>
                  </a:solidFill>
                  <a:uFill>
                    <a:noFill/>
                  </a:uFill>
                  <a:latin typeface="Lato"/>
                  <a:ea typeface="Lato"/>
                  <a:cs typeface="Lato"/>
                  <a:sym typeface="Lato"/>
                  <a:hlinkClick r:id="rId10">
                    <a:extLst>
                      <a:ext uri="{A12FA001-AC4F-418D-AE19-62706E023703}">
                        <ahyp:hlinkClr val="tx"/>
                      </a:ext>
                    </a:extLst>
                  </a:hlinkClick>
                </a:rPr>
                <a:t>READ CASE STUDY</a:t>
              </a:r>
              <a:endParaRPr b="1" sz="900">
                <a:solidFill>
                  <a:schemeClr val="accent1"/>
                </a:solidFill>
                <a:latin typeface="Lato"/>
                <a:ea typeface="Lato"/>
                <a:cs typeface="Lato"/>
                <a:sym typeface="Lato"/>
              </a:endParaRPr>
            </a:p>
          </p:txBody>
        </p:sp>
      </p:grpSp>
      <p:sp>
        <p:nvSpPr>
          <p:cNvPr id="217" name="Google Shape;217;p20"/>
          <p:cNvSpPr/>
          <p:nvPr/>
        </p:nvSpPr>
        <p:spPr>
          <a:xfrm>
            <a:off x="7579950" y="2533575"/>
            <a:ext cx="1575625" cy="2602907"/>
          </a:xfrm>
          <a:custGeom>
            <a:rect b="b" l="l" r="r" t="t"/>
            <a:pathLst>
              <a:path extrusionOk="0" h="104650" w="63025">
                <a:moveTo>
                  <a:pt x="63025" y="0"/>
                </a:moveTo>
                <a:lnTo>
                  <a:pt x="28041" y="0"/>
                </a:lnTo>
                <a:lnTo>
                  <a:pt x="0" y="104650"/>
                </a:lnTo>
                <a:lnTo>
                  <a:pt x="63025" y="104650"/>
                </a:lnTo>
                <a:close/>
              </a:path>
            </a:pathLst>
          </a:custGeom>
          <a:solidFill>
            <a:schemeClr val="accent2"/>
          </a:solidFill>
          <a:ln>
            <a:noFill/>
          </a:ln>
        </p:spPr>
      </p:sp>
      <p:grpSp>
        <p:nvGrpSpPr>
          <p:cNvPr id="218" name="Google Shape;218;p20"/>
          <p:cNvGrpSpPr/>
          <p:nvPr/>
        </p:nvGrpSpPr>
        <p:grpSpPr>
          <a:xfrm>
            <a:off x="7177288" y="2745254"/>
            <a:ext cx="1879070" cy="2397993"/>
            <a:chOff x="3123939" y="477241"/>
            <a:chExt cx="3656489" cy="4666264"/>
          </a:xfrm>
        </p:grpSpPr>
        <p:pic>
          <p:nvPicPr>
            <p:cNvPr id="219" name="Google Shape;219;p20"/>
            <p:cNvPicPr preferRelativeResize="0"/>
            <p:nvPr/>
          </p:nvPicPr>
          <p:blipFill>
            <a:blip r:embed="rId11">
              <a:alphaModFix/>
            </a:blip>
            <a:stretch>
              <a:fillRect/>
            </a:stretch>
          </p:blipFill>
          <p:spPr>
            <a:xfrm>
              <a:off x="3789400" y="999550"/>
              <a:ext cx="1753950" cy="2983425"/>
            </a:xfrm>
            <a:prstGeom prst="rect">
              <a:avLst/>
            </a:prstGeom>
            <a:noFill/>
            <a:ln>
              <a:noFill/>
            </a:ln>
          </p:spPr>
        </p:pic>
        <p:pic>
          <p:nvPicPr>
            <p:cNvPr id="220" name="Google Shape;220;p20"/>
            <p:cNvPicPr preferRelativeResize="0"/>
            <p:nvPr/>
          </p:nvPicPr>
          <p:blipFill rotWithShape="1">
            <a:blip r:embed="rId12">
              <a:alphaModFix/>
            </a:blip>
            <a:srcRect b="89927" l="0" r="0" t="0"/>
            <a:stretch/>
          </p:blipFill>
          <p:spPr>
            <a:xfrm>
              <a:off x="3789397" y="628337"/>
              <a:ext cx="1752931" cy="403865"/>
            </a:xfrm>
            <a:prstGeom prst="rect">
              <a:avLst/>
            </a:prstGeom>
            <a:noFill/>
            <a:ln>
              <a:noFill/>
            </a:ln>
          </p:spPr>
        </p:pic>
        <p:pic>
          <p:nvPicPr>
            <p:cNvPr id="221" name="Google Shape;221;p20"/>
            <p:cNvPicPr preferRelativeResize="0"/>
            <p:nvPr/>
          </p:nvPicPr>
          <p:blipFill rotWithShape="1">
            <a:blip r:embed="rId12">
              <a:alphaModFix/>
            </a:blip>
            <a:srcRect b="0" l="0" r="0" t="91515"/>
            <a:stretch/>
          </p:blipFill>
          <p:spPr>
            <a:xfrm>
              <a:off x="3807530" y="3982980"/>
              <a:ext cx="1734791" cy="325886"/>
            </a:xfrm>
            <a:prstGeom prst="rect">
              <a:avLst/>
            </a:prstGeom>
            <a:noFill/>
            <a:ln>
              <a:noFill/>
            </a:ln>
          </p:spPr>
        </p:pic>
        <p:pic>
          <p:nvPicPr>
            <p:cNvPr id="222" name="Google Shape;222;p20"/>
            <p:cNvPicPr preferRelativeResize="0"/>
            <p:nvPr/>
          </p:nvPicPr>
          <p:blipFill rotWithShape="1">
            <a:blip r:embed="rId13">
              <a:alphaModFix/>
            </a:blip>
            <a:srcRect b="20691" l="0" r="11394" t="0"/>
            <a:stretch/>
          </p:blipFill>
          <p:spPr>
            <a:xfrm rot="29998">
              <a:off x="3144098" y="492931"/>
              <a:ext cx="3616172" cy="4634885"/>
            </a:xfrm>
            <a:prstGeom prst="rect">
              <a:avLst/>
            </a:prstGeom>
            <a:noFill/>
            <a:ln>
              <a:noFill/>
            </a:ln>
          </p:spPr>
        </p:pic>
      </p:grpSp>
      <p:sp>
        <p:nvSpPr>
          <p:cNvPr id="223" name="Google Shape;223;p20"/>
          <p:cNvSpPr/>
          <p:nvPr/>
        </p:nvSpPr>
        <p:spPr>
          <a:xfrm>
            <a:off x="791550" y="3217950"/>
            <a:ext cx="3178800" cy="1547400"/>
          </a:xfrm>
          <a:prstGeom prst="roundRect">
            <a:avLst>
              <a:gd fmla="val 5717" name="adj"/>
            </a:avLst>
          </a:prstGeom>
          <a:solidFill>
            <a:schemeClr val="dk2"/>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
          <p:cNvSpPr txBox="1"/>
          <p:nvPr/>
        </p:nvSpPr>
        <p:spPr>
          <a:xfrm>
            <a:off x="1632800" y="3323000"/>
            <a:ext cx="2184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latin typeface="Lato"/>
                <a:ea typeface="Lato"/>
                <a:cs typeface="Lato"/>
                <a:sym typeface="Lato"/>
              </a:rPr>
              <a:t>Cutwater Super Bowl</a:t>
            </a:r>
            <a:br>
              <a:rPr b="1" lang="en" sz="1000">
                <a:solidFill>
                  <a:schemeClr val="lt1"/>
                </a:solidFill>
                <a:latin typeface="Lato"/>
                <a:ea typeface="Lato"/>
                <a:cs typeface="Lato"/>
                <a:sym typeface="Lato"/>
              </a:rPr>
            </a:br>
            <a:r>
              <a:rPr lang="en" sz="900">
                <a:solidFill>
                  <a:schemeClr val="lt1"/>
                </a:solidFill>
                <a:latin typeface="Lato"/>
                <a:ea typeface="Lato"/>
                <a:cs typeface="Lato"/>
                <a:sym typeface="Lato"/>
              </a:rPr>
              <a:t>This top Discover experience was running for Cutwater, with over 1.1K PI clicks, and </a:t>
            </a:r>
            <a:r>
              <a:rPr lang="en" sz="900">
                <a:solidFill>
                  <a:schemeClr val="lt1"/>
                </a:solidFill>
                <a:latin typeface="Lato"/>
                <a:ea typeface="Lato"/>
                <a:cs typeface="Lato"/>
                <a:sym typeface="Lato"/>
              </a:rPr>
              <a:t>a </a:t>
            </a:r>
            <a:r>
              <a:rPr lang="en" sz="900">
                <a:solidFill>
                  <a:schemeClr val="lt1"/>
                </a:solidFill>
                <a:latin typeface="Lato"/>
                <a:ea typeface="Lato"/>
                <a:cs typeface="Lato"/>
                <a:sym typeface="Lato"/>
              </a:rPr>
              <a:t>3% Purchase Intent Rate</a:t>
            </a:r>
            <a:endParaRPr sz="900">
              <a:solidFill>
                <a:schemeClr val="lt1"/>
              </a:solidFill>
              <a:latin typeface="Lato"/>
              <a:ea typeface="Lato"/>
              <a:cs typeface="Lato"/>
              <a:sym typeface="Lato"/>
            </a:endParaRPr>
          </a:p>
        </p:txBody>
      </p:sp>
      <p:sp>
        <p:nvSpPr>
          <p:cNvPr id="225" name="Google Shape;225;p20"/>
          <p:cNvSpPr/>
          <p:nvPr/>
        </p:nvSpPr>
        <p:spPr>
          <a:xfrm>
            <a:off x="396000" y="1461150"/>
            <a:ext cx="3477300" cy="1547400"/>
          </a:xfrm>
          <a:prstGeom prst="roundRect">
            <a:avLst>
              <a:gd fmla="val 5717" name="adj"/>
            </a:avLst>
          </a:prstGeom>
          <a:solidFill>
            <a:schemeClr val="dk2"/>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a:off x="570500" y="2406400"/>
            <a:ext cx="2005500" cy="388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633650" y="2438950"/>
            <a:ext cx="1879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1"/>
                </a:solidFill>
                <a:uFill>
                  <a:noFill/>
                </a:uFill>
                <a:latin typeface="Lato"/>
                <a:ea typeface="Lato"/>
                <a:cs typeface="Lato"/>
                <a:sym typeface="Lato"/>
                <a:hlinkClick r:id="rId14">
                  <a:extLst>
                    <a:ext uri="{A12FA001-AC4F-418D-AE19-62706E023703}">
                      <ahyp:hlinkClr val="tx"/>
                    </a:ext>
                  </a:extLst>
                </a:hlinkClick>
              </a:rPr>
              <a:t>Watch Webinar on Demand</a:t>
            </a:r>
            <a:endParaRPr b="1" sz="900">
              <a:solidFill>
                <a:schemeClr val="accent1"/>
              </a:solidFill>
              <a:latin typeface="Lato"/>
              <a:ea typeface="Lato"/>
              <a:cs typeface="Lato"/>
              <a:sym typeface="Lato"/>
            </a:endParaRPr>
          </a:p>
        </p:txBody>
      </p:sp>
      <p:grpSp>
        <p:nvGrpSpPr>
          <p:cNvPr id="228" name="Google Shape;228;p20"/>
          <p:cNvGrpSpPr/>
          <p:nvPr/>
        </p:nvGrpSpPr>
        <p:grpSpPr>
          <a:xfrm>
            <a:off x="395999" y="3122714"/>
            <a:ext cx="1155583" cy="1642645"/>
            <a:chOff x="4348721" y="1504508"/>
            <a:chExt cx="1691923" cy="2405396"/>
          </a:xfrm>
        </p:grpSpPr>
        <p:pic>
          <p:nvPicPr>
            <p:cNvPr id="229" name="Google Shape;229;p20"/>
            <p:cNvPicPr preferRelativeResize="0"/>
            <p:nvPr/>
          </p:nvPicPr>
          <p:blipFill rotWithShape="1">
            <a:blip r:embed="rId15">
              <a:alphaModFix/>
            </a:blip>
            <a:srcRect b="89419" l="0" r="0" t="0"/>
            <a:stretch/>
          </p:blipFill>
          <p:spPr>
            <a:xfrm>
              <a:off x="4487100" y="1706025"/>
              <a:ext cx="1433275" cy="369300"/>
            </a:xfrm>
            <a:prstGeom prst="rect">
              <a:avLst/>
            </a:prstGeom>
            <a:noFill/>
            <a:ln>
              <a:noFill/>
            </a:ln>
          </p:spPr>
        </p:pic>
        <p:pic>
          <p:nvPicPr>
            <p:cNvPr id="230" name="Google Shape;230;p20"/>
            <p:cNvPicPr preferRelativeResize="0"/>
            <p:nvPr/>
          </p:nvPicPr>
          <p:blipFill rotWithShape="1">
            <a:blip r:embed="rId16">
              <a:alphaModFix/>
            </a:blip>
            <a:srcRect b="31053" l="1080" r="2431" t="0"/>
            <a:stretch/>
          </p:blipFill>
          <p:spPr>
            <a:xfrm>
              <a:off x="4348721" y="1504508"/>
              <a:ext cx="1691923" cy="2405389"/>
            </a:xfrm>
            <a:prstGeom prst="rect">
              <a:avLst/>
            </a:prstGeom>
            <a:noFill/>
            <a:ln>
              <a:noFill/>
            </a:ln>
          </p:spPr>
        </p:pic>
        <p:pic>
          <p:nvPicPr>
            <p:cNvPr id="231" name="Google Shape;231;p20"/>
            <p:cNvPicPr preferRelativeResize="0"/>
            <p:nvPr/>
          </p:nvPicPr>
          <p:blipFill rotWithShape="1">
            <a:blip r:embed="rId17">
              <a:alphaModFix/>
            </a:blip>
            <a:srcRect b="23728" l="0" r="0" t="0"/>
            <a:stretch/>
          </p:blipFill>
          <p:spPr>
            <a:xfrm>
              <a:off x="4500331" y="2075322"/>
              <a:ext cx="1407334" cy="1834583"/>
            </a:xfrm>
            <a:prstGeom prst="rect">
              <a:avLst/>
            </a:prstGeom>
            <a:noFill/>
            <a:ln>
              <a:noFill/>
            </a:ln>
          </p:spPr>
        </p:pic>
      </p:grpSp>
      <p:grpSp>
        <p:nvGrpSpPr>
          <p:cNvPr id="232" name="Google Shape;232;p20"/>
          <p:cNvGrpSpPr/>
          <p:nvPr/>
        </p:nvGrpSpPr>
        <p:grpSpPr>
          <a:xfrm>
            <a:off x="2726877" y="1365245"/>
            <a:ext cx="1369642" cy="1643394"/>
            <a:chOff x="304800" y="895421"/>
            <a:chExt cx="1445075" cy="1733904"/>
          </a:xfrm>
        </p:grpSpPr>
        <p:sp>
          <p:nvSpPr>
            <p:cNvPr id="233" name="Google Shape;233;p20"/>
            <p:cNvSpPr/>
            <p:nvPr/>
          </p:nvSpPr>
          <p:spPr>
            <a:xfrm>
              <a:off x="527550" y="2290625"/>
              <a:ext cx="1020300" cy="338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4" name="Google Shape;234;p20"/>
            <p:cNvGrpSpPr/>
            <p:nvPr/>
          </p:nvGrpSpPr>
          <p:grpSpPr>
            <a:xfrm>
              <a:off x="304800" y="895421"/>
              <a:ext cx="1445075" cy="1733329"/>
              <a:chOff x="5430726" y="325315"/>
              <a:chExt cx="2574056" cy="3087511"/>
            </a:xfrm>
          </p:grpSpPr>
          <p:grpSp>
            <p:nvGrpSpPr>
              <p:cNvPr id="235" name="Google Shape;235;p20"/>
              <p:cNvGrpSpPr/>
              <p:nvPr/>
            </p:nvGrpSpPr>
            <p:grpSpPr>
              <a:xfrm>
                <a:off x="5790171" y="589005"/>
                <a:ext cx="1867818" cy="403016"/>
                <a:chOff x="5790021" y="589005"/>
                <a:chExt cx="1867818" cy="403016"/>
              </a:xfrm>
            </p:grpSpPr>
            <p:pic>
              <p:nvPicPr>
                <p:cNvPr id="236" name="Google Shape;236;p20"/>
                <p:cNvPicPr preferRelativeResize="0"/>
                <p:nvPr/>
              </p:nvPicPr>
              <p:blipFill rotWithShape="1">
                <a:blip r:embed="rId18">
                  <a:alphaModFix/>
                </a:blip>
                <a:srcRect b="90022" l="0" r="0" t="0"/>
                <a:stretch/>
              </p:blipFill>
              <p:spPr>
                <a:xfrm>
                  <a:off x="5790021" y="589005"/>
                  <a:ext cx="1867818" cy="403016"/>
                </a:xfrm>
                <a:prstGeom prst="rect">
                  <a:avLst/>
                </a:prstGeom>
                <a:noFill/>
                <a:ln>
                  <a:noFill/>
                </a:ln>
              </p:spPr>
            </p:pic>
            <p:sp>
              <p:nvSpPr>
                <p:cNvPr id="237" name="Google Shape;237;p20"/>
                <p:cNvSpPr/>
                <p:nvPr/>
              </p:nvSpPr>
              <p:spPr>
                <a:xfrm>
                  <a:off x="6003921" y="808955"/>
                  <a:ext cx="1440000" cy="90600"/>
                </a:xfrm>
                <a:prstGeom prst="rect">
                  <a:avLst/>
                </a:prstGeom>
                <a:solidFill>
                  <a:srgbClr val="2626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8" name="Google Shape;238;p20"/>
              <p:cNvPicPr preferRelativeResize="0"/>
              <p:nvPr/>
            </p:nvPicPr>
            <p:blipFill>
              <a:blip r:embed="rId19">
                <a:alphaModFix/>
              </a:blip>
              <a:stretch>
                <a:fillRect/>
              </a:stretch>
            </p:blipFill>
            <p:spPr>
              <a:xfrm>
                <a:off x="5817900" y="992025"/>
                <a:ext cx="1812250" cy="1812250"/>
              </a:xfrm>
              <a:prstGeom prst="rect">
                <a:avLst/>
              </a:prstGeom>
              <a:noFill/>
              <a:ln>
                <a:noFill/>
              </a:ln>
            </p:spPr>
          </p:pic>
          <p:pic>
            <p:nvPicPr>
              <p:cNvPr id="239" name="Google Shape;239;p20"/>
              <p:cNvPicPr preferRelativeResize="0"/>
              <p:nvPr/>
            </p:nvPicPr>
            <p:blipFill rotWithShape="1">
              <a:blip r:embed="rId20">
                <a:alphaModFix/>
              </a:blip>
              <a:srcRect b="40666" l="0" r="0" t="0"/>
              <a:stretch/>
            </p:blipFill>
            <p:spPr>
              <a:xfrm>
                <a:off x="5840149" y="2928011"/>
                <a:ext cx="1755211" cy="484815"/>
              </a:xfrm>
              <a:prstGeom prst="rect">
                <a:avLst/>
              </a:prstGeom>
              <a:noFill/>
              <a:ln>
                <a:noFill/>
              </a:ln>
            </p:spPr>
          </p:pic>
          <p:pic>
            <p:nvPicPr>
              <p:cNvPr id="240" name="Google Shape;240;p20"/>
              <p:cNvPicPr preferRelativeResize="0"/>
              <p:nvPr/>
            </p:nvPicPr>
            <p:blipFill rotWithShape="1">
              <a:blip r:embed="rId21">
                <a:alphaModFix/>
              </a:blip>
              <a:srcRect b="32532" l="0" r="0" t="0"/>
              <a:stretch/>
            </p:blipFill>
            <p:spPr>
              <a:xfrm>
                <a:off x="5430726" y="325315"/>
                <a:ext cx="2574056" cy="3087504"/>
              </a:xfrm>
              <a:prstGeom prst="rect">
                <a:avLst/>
              </a:prstGeom>
              <a:noFill/>
              <a:ln>
                <a:noFill/>
              </a:ln>
            </p:spPr>
          </p:pic>
        </p:grpSp>
      </p:grpSp>
      <p:sp>
        <p:nvSpPr>
          <p:cNvPr id="241" name="Google Shape;241;p20"/>
          <p:cNvSpPr txBox="1"/>
          <p:nvPr/>
        </p:nvSpPr>
        <p:spPr>
          <a:xfrm>
            <a:off x="481575" y="1582800"/>
            <a:ext cx="2184900" cy="75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latin typeface="Lato"/>
                <a:ea typeface="Lato"/>
                <a:cs typeface="Lato"/>
                <a:sym typeface="Lato"/>
              </a:rPr>
              <a:t>Super Bowl Search</a:t>
            </a:r>
            <a:br>
              <a:rPr b="1" lang="en" sz="1000">
                <a:solidFill>
                  <a:schemeClr val="lt1"/>
                </a:solidFill>
                <a:latin typeface="Lato"/>
                <a:ea typeface="Lato"/>
                <a:cs typeface="Lato"/>
                <a:sym typeface="Lato"/>
              </a:rPr>
            </a:br>
            <a:r>
              <a:rPr lang="en" sz="900">
                <a:solidFill>
                  <a:schemeClr val="lt1"/>
                </a:solidFill>
                <a:latin typeface="Lato"/>
                <a:ea typeface="Lato"/>
                <a:cs typeface="Lato"/>
                <a:sym typeface="Lato"/>
              </a:rPr>
              <a:t>This top Creative experience was running for Budweiser, with 354 PI clicks, and an 8.5% Purchase Intent Rate</a:t>
            </a:r>
            <a:endParaRPr sz="900">
              <a:solidFill>
                <a:schemeClr val="lt1"/>
              </a:solidFill>
              <a:latin typeface="Lato"/>
              <a:ea typeface="Lato"/>
              <a:cs typeface="Lato"/>
              <a:sym typeface="Lato"/>
            </a:endParaRPr>
          </a:p>
        </p:txBody>
      </p:sp>
      <p:sp>
        <p:nvSpPr>
          <p:cNvPr id="242" name="Google Shape;242;p20"/>
          <p:cNvSpPr/>
          <p:nvPr/>
        </p:nvSpPr>
        <p:spPr>
          <a:xfrm>
            <a:off x="1722500" y="4167450"/>
            <a:ext cx="2005500" cy="388200"/>
          </a:xfrm>
          <a:prstGeom prst="roundRect">
            <a:avLst>
              <a:gd fmla="val 5000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txBox="1"/>
          <p:nvPr/>
        </p:nvSpPr>
        <p:spPr>
          <a:xfrm>
            <a:off x="1785650" y="4200000"/>
            <a:ext cx="18792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chemeClr val="accent1"/>
                </a:solidFill>
                <a:uFill>
                  <a:noFill/>
                </a:uFill>
                <a:latin typeface="Lato"/>
                <a:ea typeface="Lato"/>
                <a:cs typeface="Lato"/>
                <a:sym typeface="Lato"/>
                <a:hlinkClick r:id="rId22">
                  <a:extLst>
                    <a:ext uri="{A12FA001-AC4F-418D-AE19-62706E023703}">
                      <ahyp:hlinkClr val="tx"/>
                    </a:ext>
                  </a:extLst>
                </a:hlinkClick>
              </a:rPr>
              <a:t>Watch Webinar on Demand</a:t>
            </a:r>
            <a:endParaRPr b="1" sz="900">
              <a:solidFill>
                <a:schemeClr val="accent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47" name="Shape 247"/>
        <p:cNvGrpSpPr/>
        <p:nvPr/>
      </p:nvGrpSpPr>
      <p:grpSpPr>
        <a:xfrm>
          <a:off x="0" y="0"/>
          <a:ext cx="0" cy="0"/>
          <a:chOff x="0" y="0"/>
          <a:chExt cx="0" cy="0"/>
        </a:xfrm>
      </p:grpSpPr>
      <p:sp>
        <p:nvSpPr>
          <p:cNvPr id="248" name="Google Shape;248;p21"/>
          <p:cNvSpPr txBox="1"/>
          <p:nvPr/>
        </p:nvSpPr>
        <p:spPr>
          <a:xfrm>
            <a:off x="323050" y="1183100"/>
            <a:ext cx="5396700" cy="313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lt1"/>
                </a:solidFill>
                <a:latin typeface="Lato"/>
                <a:ea typeface="Lato"/>
                <a:cs typeface="Lato"/>
                <a:sym typeface="Lato"/>
              </a:rPr>
              <a:t>So you’ve got the insights, now what? </a:t>
            </a:r>
            <a:r>
              <a:rPr lang="en" sz="1000">
                <a:solidFill>
                  <a:schemeClr val="lt1"/>
                </a:solidFill>
                <a:latin typeface="Lato"/>
                <a:ea typeface="Lato"/>
                <a:cs typeface="Lato"/>
                <a:sym typeface="Lato"/>
              </a:rPr>
              <a:t>Here’s a list to help you design and optimize your eCommerce marketing initiatives for 2023.</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Get the basics down. </a:t>
            </a:r>
            <a:r>
              <a:rPr lang="en" sz="1000">
                <a:solidFill>
                  <a:schemeClr val="lt1"/>
                </a:solidFill>
                <a:latin typeface="Lato"/>
                <a:ea typeface="Lato"/>
                <a:cs typeface="Lato"/>
                <a:sym typeface="Lato"/>
              </a:rPr>
              <a:t>Are Instagram, Facebook, and YouTube part of your marketing mix? Are Drizly, Walmart, Instacart, Total Wine, and Kroger in your check-out options? </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Develop more nuanced insights for consumer relevance. </a:t>
            </a:r>
            <a:r>
              <a:rPr lang="en" sz="1000">
                <a:solidFill>
                  <a:schemeClr val="lt1"/>
                </a:solidFill>
                <a:latin typeface="Lato"/>
                <a:ea typeface="Lato"/>
                <a:cs typeface="Lato"/>
                <a:sym typeface="Lato"/>
              </a:rPr>
              <a:t>Is your brand’s website utilizing multi-retailer checkout? Which channels are part of their shopping journey? Add the channels and retailers that resonate with your consumers to the mix. Can you expand to new formats like QR codes and CTV?</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Incorporate inventory management capabilities </a:t>
            </a:r>
            <a:r>
              <a:rPr lang="en" sz="1000">
                <a:solidFill>
                  <a:schemeClr val="lt1"/>
                </a:solidFill>
                <a:latin typeface="Lato"/>
                <a:ea typeface="Lato"/>
                <a:cs typeface="Lato"/>
                <a:sym typeface="Lato"/>
              </a:rPr>
              <a:t>into your media and brand website, so shoppers can see where your products are in stock and consider purchasing backup SKUs if there is no availability. Don’t lose sales to the competition.</a:t>
            </a:r>
            <a:endParaRPr sz="1000">
              <a:solidFill>
                <a:schemeClr val="lt1"/>
              </a:solidFill>
              <a:latin typeface="Lato"/>
              <a:ea typeface="Lato"/>
              <a:cs typeface="Lato"/>
              <a:sym typeface="Lato"/>
            </a:endParaRPr>
          </a:p>
          <a:p>
            <a:pPr indent="-292100" lvl="0" marL="457200" rtl="0" algn="l">
              <a:spcBef>
                <a:spcPts val="1000"/>
              </a:spcBef>
              <a:spcAft>
                <a:spcPts val="0"/>
              </a:spcAft>
              <a:buClr>
                <a:schemeClr val="lt1"/>
              </a:buClr>
              <a:buSzPts val="1000"/>
              <a:buFont typeface="Lato"/>
              <a:buAutoNum type="arabicPeriod"/>
            </a:pPr>
            <a:r>
              <a:rPr b="1" lang="en" sz="1000">
                <a:solidFill>
                  <a:schemeClr val="lt1"/>
                </a:solidFill>
                <a:latin typeface="Lato"/>
                <a:ea typeface="Lato"/>
                <a:cs typeface="Lato"/>
                <a:sym typeface="Lato"/>
              </a:rPr>
              <a:t>Explore growth opportunities.</a:t>
            </a:r>
            <a:r>
              <a:rPr lang="en" sz="1000">
                <a:solidFill>
                  <a:schemeClr val="lt1"/>
                </a:solidFill>
                <a:latin typeface="Lato"/>
                <a:ea typeface="Lato"/>
                <a:cs typeface="Lato"/>
                <a:sym typeface="Lato"/>
              </a:rPr>
              <a:t> Check your performance against category (and subcategory!) benchmarks to see how you stack up against the competition. A/B test creative and messaging to see if purchase intent increases.</a:t>
            </a:r>
            <a:endParaRPr sz="1000">
              <a:solidFill>
                <a:schemeClr val="lt1"/>
              </a:solidFill>
              <a:latin typeface="Lato"/>
              <a:ea typeface="Lato"/>
              <a:cs typeface="Lato"/>
              <a:sym typeface="Lato"/>
            </a:endParaRPr>
          </a:p>
          <a:p>
            <a:pPr indent="0" lvl="0" marL="0" rtl="0" algn="l">
              <a:spcBef>
                <a:spcPts val="1000"/>
              </a:spcBef>
              <a:spcAft>
                <a:spcPts val="1000"/>
              </a:spcAft>
              <a:buNone/>
            </a:pPr>
            <a:r>
              <a:rPr lang="en" sz="1000">
                <a:solidFill>
                  <a:schemeClr val="lt1"/>
                </a:solidFill>
                <a:latin typeface="Lato"/>
                <a:ea typeface="Lato"/>
                <a:cs typeface="Lato"/>
                <a:sym typeface="Lato"/>
              </a:rPr>
              <a:t>Want to learn more? </a:t>
            </a:r>
            <a:r>
              <a:rPr b="1" lang="en" sz="1000" u="sng">
                <a:solidFill>
                  <a:schemeClr val="lt1"/>
                </a:solidFill>
                <a:latin typeface="Lato"/>
                <a:ea typeface="Lato"/>
                <a:cs typeface="Lato"/>
                <a:sym typeface="Lato"/>
                <a:hlinkClick r:id="rId3">
                  <a:extLst>
                    <a:ext uri="{A12FA001-AC4F-418D-AE19-62706E023703}">
                      <ahyp:hlinkClr val="tx"/>
                    </a:ext>
                  </a:extLst>
                </a:hlinkClick>
              </a:rPr>
              <a:t>MikMak can help you get started!</a:t>
            </a:r>
            <a:endParaRPr b="1" sz="1000">
              <a:solidFill>
                <a:schemeClr val="lt1"/>
              </a:solidFill>
              <a:latin typeface="Lato"/>
              <a:ea typeface="Lato"/>
              <a:cs typeface="Lato"/>
              <a:sym typeface="Lato"/>
            </a:endParaRPr>
          </a:p>
        </p:txBody>
      </p:sp>
      <p:sp>
        <p:nvSpPr>
          <p:cNvPr id="249" name="Google Shape;249;p21"/>
          <p:cNvSpPr txBox="1"/>
          <p:nvPr/>
        </p:nvSpPr>
        <p:spPr>
          <a:xfrm>
            <a:off x="304800" y="825413"/>
            <a:ext cx="5052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600">
                <a:solidFill>
                  <a:schemeClr val="lt1"/>
                </a:solidFill>
                <a:latin typeface="Raleway"/>
                <a:ea typeface="Raleway"/>
                <a:cs typeface="Raleway"/>
                <a:sym typeface="Raleway"/>
              </a:rPr>
              <a:t>Your eCommerce Marketing Checklist</a:t>
            </a:r>
            <a:endParaRPr b="1" sz="1600">
              <a:solidFill>
                <a:schemeClr val="lt1"/>
              </a:solidFill>
              <a:latin typeface="Raleway"/>
              <a:ea typeface="Raleway"/>
              <a:cs typeface="Raleway"/>
              <a:sym typeface="Raleway"/>
            </a:endParaRPr>
          </a:p>
        </p:txBody>
      </p:sp>
      <p:pic>
        <p:nvPicPr>
          <p:cNvPr id="250" name="Google Shape;250;p21"/>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251" name="Google Shape;251;p21"/>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FFFFFF"/>
                </a:solidFill>
                <a:latin typeface="Lato"/>
                <a:ea typeface="Lato"/>
                <a:cs typeface="Lato"/>
                <a:sym typeface="Lato"/>
              </a:rPr>
              <a:t>Alcohol eCommerce Benchmarks and Insights</a:t>
            </a:r>
            <a:endParaRPr sz="1000">
              <a:solidFill>
                <a:srgbClr val="FFFFFF"/>
              </a:solidFill>
              <a:latin typeface="Lato"/>
              <a:ea typeface="Lato"/>
              <a:cs typeface="Lato"/>
              <a:sym typeface="Lato"/>
            </a:endParaRPr>
          </a:p>
        </p:txBody>
      </p:sp>
      <p:cxnSp>
        <p:nvCxnSpPr>
          <p:cNvPr id="252" name="Google Shape;252;p21"/>
          <p:cNvCxnSpPr/>
          <p:nvPr/>
        </p:nvCxnSpPr>
        <p:spPr>
          <a:xfrm>
            <a:off x="396000" y="567300"/>
            <a:ext cx="690300" cy="0"/>
          </a:xfrm>
          <a:prstGeom prst="straightConnector1">
            <a:avLst/>
          </a:prstGeom>
          <a:noFill/>
          <a:ln cap="flat" cmpd="sng" w="19050">
            <a:solidFill>
              <a:srgbClr val="FFFFFF"/>
            </a:solidFill>
            <a:prstDash val="solid"/>
            <a:round/>
            <a:headEnd len="med" w="med" type="none"/>
            <a:tailEnd len="med" w="med" type="none"/>
          </a:ln>
        </p:spPr>
      </p:cxnSp>
      <p:sp>
        <p:nvSpPr>
          <p:cNvPr id="253" name="Google Shape;253;p21"/>
          <p:cNvSpPr/>
          <p:nvPr/>
        </p:nvSpPr>
        <p:spPr>
          <a:xfrm>
            <a:off x="5990075" y="1678200"/>
            <a:ext cx="2901000" cy="1787100"/>
          </a:xfrm>
          <a:prstGeom prst="roundRect">
            <a:avLst>
              <a:gd fmla="val 3864" name="adj"/>
            </a:avLst>
          </a:prstGeom>
          <a:solidFill>
            <a:schemeClr val="accent3"/>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1"/>
          <p:cNvSpPr txBox="1"/>
          <p:nvPr/>
        </p:nvSpPr>
        <p:spPr>
          <a:xfrm>
            <a:off x="6116075" y="2470675"/>
            <a:ext cx="2649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800">
                <a:latin typeface="Lato"/>
                <a:ea typeface="Lato"/>
                <a:cs typeface="Lato"/>
                <a:sym typeface="Lato"/>
              </a:rPr>
              <a:t>“Where digital has another interesting kind of added benefit is that it also has the ability to make those emotional connections outside of the transactional”</a:t>
            </a:r>
            <a:endParaRPr b="1" sz="800">
              <a:latin typeface="Lato"/>
              <a:ea typeface="Lato"/>
              <a:cs typeface="Lato"/>
              <a:sym typeface="Lato"/>
            </a:endParaRPr>
          </a:p>
          <a:p>
            <a:pPr indent="0" lvl="0" marL="0" rtl="0" algn="l">
              <a:spcBef>
                <a:spcPts val="0"/>
              </a:spcBef>
              <a:spcAft>
                <a:spcPts val="0"/>
              </a:spcAft>
              <a:buNone/>
            </a:pPr>
            <a:r>
              <a:t/>
            </a:r>
            <a:endParaRPr b="1" sz="800">
              <a:latin typeface="Lato"/>
              <a:ea typeface="Lato"/>
              <a:cs typeface="Lato"/>
              <a:sym typeface="Lato"/>
            </a:endParaRPr>
          </a:p>
          <a:p>
            <a:pPr indent="0" lvl="0" marL="0" rtl="0" algn="l">
              <a:spcBef>
                <a:spcPts val="0"/>
              </a:spcBef>
              <a:spcAft>
                <a:spcPts val="0"/>
              </a:spcAft>
              <a:buNone/>
            </a:pPr>
            <a:r>
              <a:rPr b="1" lang="en" sz="800">
                <a:latin typeface="Lato"/>
                <a:ea typeface="Lato"/>
                <a:cs typeface="Lato"/>
                <a:sym typeface="Lato"/>
              </a:rPr>
              <a:t>- Katie Kirkpatrick, Bacardi</a:t>
            </a:r>
            <a:endParaRPr b="1" sz="800">
              <a:latin typeface="Lato"/>
              <a:ea typeface="Lato"/>
              <a:cs typeface="Lato"/>
              <a:sym typeface="Lato"/>
            </a:endParaRPr>
          </a:p>
        </p:txBody>
      </p:sp>
      <p:pic>
        <p:nvPicPr>
          <p:cNvPr id="255" name="Google Shape;255;p21"/>
          <p:cNvPicPr preferRelativeResize="0"/>
          <p:nvPr/>
        </p:nvPicPr>
        <p:blipFill rotWithShape="1">
          <a:blip r:embed="rId5">
            <a:alphaModFix/>
          </a:blip>
          <a:srcRect b="0" l="20070" r="0" t="0"/>
          <a:stretch/>
        </p:blipFill>
        <p:spPr>
          <a:xfrm>
            <a:off x="5990075" y="1942400"/>
            <a:ext cx="985001" cy="329139"/>
          </a:xfrm>
          <a:prstGeom prst="rect">
            <a:avLst/>
          </a:prstGeom>
          <a:noFill/>
          <a:ln>
            <a:noFill/>
          </a:ln>
        </p:spPr>
      </p:pic>
      <p:sp>
        <p:nvSpPr>
          <p:cNvPr id="256" name="Google Shape;256;p21">
            <a:hlinkClick r:id="rId6"/>
          </p:cNvPr>
          <p:cNvSpPr/>
          <p:nvPr/>
        </p:nvSpPr>
        <p:spPr>
          <a:xfrm>
            <a:off x="7911200" y="1994163"/>
            <a:ext cx="727800" cy="225600"/>
          </a:xfrm>
          <a:prstGeom prst="roundRect">
            <a:avLst>
              <a:gd fmla="val 5717" name="adj"/>
            </a:avLst>
          </a:prstGeom>
          <a:solidFill>
            <a:srgbClr val="3D3970"/>
          </a:solidFill>
          <a:ln>
            <a:noFill/>
          </a:ln>
          <a:effectLst>
            <a:outerShdw blurRad="28575" rotWithShape="0" algn="bl" dir="2820000" dist="19050">
              <a:srgbClr val="000000">
                <a:alpha val="9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chemeClr val="lt1"/>
                </a:solidFill>
                <a:uFill>
                  <a:noFill/>
                </a:uFill>
                <a:latin typeface="Lato"/>
                <a:ea typeface="Lato"/>
                <a:cs typeface="Lato"/>
                <a:sym typeface="Lato"/>
                <a:hlinkClick r:id="rId7">
                  <a:extLst>
                    <a:ext uri="{A12FA001-AC4F-418D-AE19-62706E023703}">
                      <ahyp:hlinkClr val="tx"/>
                    </a:ext>
                  </a:extLst>
                </a:hlinkClick>
              </a:rPr>
              <a:t>Listen Now</a:t>
            </a:r>
            <a:endParaRPr b="1" sz="800">
              <a:solidFill>
                <a:schemeClr val="lt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552BF"/>
      </a:dk2>
      <a:lt2>
        <a:srgbClr val="EEEEEE"/>
      </a:lt2>
      <a:accent1>
        <a:srgbClr val="283F91"/>
      </a:accent1>
      <a:accent2>
        <a:srgbClr val="4369F4"/>
      </a:accent2>
      <a:accent3>
        <a:srgbClr val="EDF3F7"/>
      </a:accent3>
      <a:accent4>
        <a:srgbClr val="00A6A4"/>
      </a:accent4>
      <a:accent5>
        <a:srgbClr val="008C8B"/>
      </a:accent5>
      <a:accent6>
        <a:srgbClr val="084A49"/>
      </a:accent6>
      <a:hlink>
        <a:srgbClr val="4369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