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0"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Lato" panose="020F0502020204030203" pitchFamily="34" charset="0"/>
      <p:regular r:id="rId21"/>
      <p:bold r:id="rId22"/>
      <p:italic r:id="rId23"/>
      <p:boldItalic r:id="rId24"/>
    </p:embeddedFont>
    <p:embeddedFont>
      <p:font typeface="Lato Black" panose="020F0A02020204030203" pitchFamily="34" charset="0"/>
      <p:bold r:id="rId25"/>
      <p:boldItalic r:id="rId26"/>
    </p:embeddedFont>
    <p:embeddedFont>
      <p:font typeface="Raleway" pitchFamily="2" charset="0"/>
      <p:regular r:id="rId27"/>
      <p:bold r:id="rId28"/>
      <p:italic r:id="rId29"/>
      <p:boldItalic r:id="rId30"/>
    </p:embeddedFont>
    <p:embeddedFont>
      <p:font typeface="Raleway Medium"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DDBFDC4-CA19-4170-82E4-17C41E0B9267}">
  <a:tblStyle styleId="{4DDBFDC4-CA19-4170-82E4-17C41E0B926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
        <p:cNvGrpSpPr/>
        <p:nvPr/>
      </p:nvGrpSpPr>
      <p:grpSpPr>
        <a:xfrm>
          <a:off x="0" y="0"/>
          <a:ext cx="0" cy="0"/>
          <a:chOff x="0" y="0"/>
          <a:chExt cx="0" cy="0"/>
        </a:xfrm>
      </p:grpSpPr>
      <p:sp>
        <p:nvSpPr>
          <p:cNvPr id="17" name="Google Shape;1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 name="Google Shape;1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743ff29347_6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743ff29347_6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743ff29347_6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743ff29347_6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6e00b9f05c_2_6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6e00b9f05c_2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743ff29347_6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743ff29347_6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6e00b9f05c_2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6e00b9f05c_2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6e00b9f05c_2_8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6e00b9f05c_2_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6e00b9f05c_2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6e00b9f05c_2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6e00b9f05c_2_8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6e00b9f05c_2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6e00b9f05c_3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6e00b9f05c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g26e00b9f05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 name="Google Shape;27;g26e00b9f05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6e00b9f05c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6e00b9f05c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6e00b9f05c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6e00b9f05c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743ff29347_1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743ff29347_1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743ff29347_6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743ff29347_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743ff29347_6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743ff29347_6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6e00b9f05c_4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6e00b9f05c_4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743ff29347_6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743ff29347_6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ikmak.com/"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ooter">
  <p:cSld name="CUSTOM">
    <p:spTree>
      <p:nvGrpSpPr>
        <p:cNvPr id="1" name="Shape 10"/>
        <p:cNvGrpSpPr/>
        <p:nvPr/>
      </p:nvGrpSpPr>
      <p:grpSpPr>
        <a:xfrm>
          <a:off x="0" y="0"/>
          <a:ext cx="0" cy="0"/>
          <a:chOff x="0" y="0"/>
          <a:chExt cx="0" cy="0"/>
        </a:xfrm>
      </p:grpSpPr>
      <p:grpSp>
        <p:nvGrpSpPr>
          <p:cNvPr id="11" name="Google Shape;11;p3"/>
          <p:cNvGrpSpPr/>
          <p:nvPr/>
        </p:nvGrpSpPr>
        <p:grpSpPr>
          <a:xfrm>
            <a:off x="8524709" y="4690796"/>
            <a:ext cx="257903" cy="201741"/>
            <a:chOff x="816675" y="2911100"/>
            <a:chExt cx="257903" cy="255304"/>
          </a:xfrm>
        </p:grpSpPr>
        <p:sp>
          <p:nvSpPr>
            <p:cNvPr id="12" name="Google Shape;12;p3"/>
            <p:cNvSpPr/>
            <p:nvPr/>
          </p:nvSpPr>
          <p:spPr>
            <a:xfrm>
              <a:off x="826478" y="2916204"/>
              <a:ext cx="248100" cy="250200"/>
            </a:xfrm>
            <a:prstGeom prst="roundRect">
              <a:avLst>
                <a:gd name="adj" fmla="val 2331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p:nvPr/>
          </p:nvSpPr>
          <p:spPr>
            <a:xfrm>
              <a:off x="816675" y="2911100"/>
              <a:ext cx="250800" cy="237600"/>
            </a:xfrm>
            <a:prstGeom prst="roundRect">
              <a:avLst>
                <a:gd name="adj" fmla="val 23315"/>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3"/>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lvl1pPr lvl="0" algn="ctr" rtl="0">
              <a:buSzPts val="770"/>
              <a:buNone/>
              <a:defRPr sz="900" b="1">
                <a:solidFill>
                  <a:schemeClr val="accent1"/>
                </a:solidFill>
                <a:latin typeface="Lato"/>
                <a:ea typeface="Lato"/>
                <a:cs typeface="Lato"/>
                <a:sym typeface="Lato"/>
              </a:defRPr>
            </a:lvl1pPr>
            <a:lvl2pPr lvl="1" algn="ctr" rtl="0">
              <a:buSzPts val="770"/>
              <a:buNone/>
              <a:defRPr sz="900" b="1">
                <a:solidFill>
                  <a:schemeClr val="accent1"/>
                </a:solidFill>
                <a:latin typeface="Lato"/>
                <a:ea typeface="Lato"/>
                <a:cs typeface="Lato"/>
                <a:sym typeface="Lato"/>
              </a:defRPr>
            </a:lvl2pPr>
            <a:lvl3pPr lvl="2" algn="ctr" rtl="0">
              <a:buSzPts val="770"/>
              <a:buNone/>
              <a:defRPr sz="900" b="1">
                <a:solidFill>
                  <a:schemeClr val="accent1"/>
                </a:solidFill>
                <a:latin typeface="Lato"/>
                <a:ea typeface="Lato"/>
                <a:cs typeface="Lato"/>
                <a:sym typeface="Lato"/>
              </a:defRPr>
            </a:lvl3pPr>
            <a:lvl4pPr lvl="3" algn="ctr" rtl="0">
              <a:buSzPts val="770"/>
              <a:buNone/>
              <a:defRPr sz="900" b="1">
                <a:solidFill>
                  <a:schemeClr val="accent1"/>
                </a:solidFill>
                <a:latin typeface="Lato"/>
                <a:ea typeface="Lato"/>
                <a:cs typeface="Lato"/>
                <a:sym typeface="Lato"/>
              </a:defRPr>
            </a:lvl4pPr>
            <a:lvl5pPr lvl="4" algn="ctr" rtl="0">
              <a:buSzPts val="770"/>
              <a:buNone/>
              <a:defRPr sz="900" b="1">
                <a:solidFill>
                  <a:schemeClr val="accent1"/>
                </a:solidFill>
                <a:latin typeface="Lato"/>
                <a:ea typeface="Lato"/>
                <a:cs typeface="Lato"/>
                <a:sym typeface="Lato"/>
              </a:defRPr>
            </a:lvl5pPr>
            <a:lvl6pPr lvl="5" algn="ctr" rtl="0">
              <a:buSzPts val="770"/>
              <a:buNone/>
              <a:defRPr sz="900" b="1">
                <a:solidFill>
                  <a:schemeClr val="accent1"/>
                </a:solidFill>
                <a:latin typeface="Lato"/>
                <a:ea typeface="Lato"/>
                <a:cs typeface="Lato"/>
                <a:sym typeface="Lato"/>
              </a:defRPr>
            </a:lvl6pPr>
            <a:lvl7pPr lvl="6" algn="ctr" rtl="0">
              <a:buSzPts val="770"/>
              <a:buNone/>
              <a:defRPr sz="900" b="1">
                <a:solidFill>
                  <a:schemeClr val="accent1"/>
                </a:solidFill>
                <a:latin typeface="Lato"/>
                <a:ea typeface="Lato"/>
                <a:cs typeface="Lato"/>
                <a:sym typeface="Lato"/>
              </a:defRPr>
            </a:lvl7pPr>
            <a:lvl8pPr lvl="7" algn="ctr" rtl="0">
              <a:buSzPts val="770"/>
              <a:buNone/>
              <a:defRPr sz="900" b="1">
                <a:solidFill>
                  <a:schemeClr val="accent1"/>
                </a:solidFill>
                <a:latin typeface="Lato"/>
                <a:ea typeface="Lato"/>
                <a:cs typeface="Lato"/>
                <a:sym typeface="Lato"/>
              </a:defRPr>
            </a:lvl8pPr>
            <a:lvl9pPr lvl="8" algn="ctr" rtl="0">
              <a:buSzPts val="770"/>
              <a:buNone/>
              <a:defRPr sz="900" b="1">
                <a:solidFill>
                  <a:schemeClr val="accen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
              <a:t>‹#›</a:t>
            </a:fld>
            <a:endParaRPr/>
          </a:p>
        </p:txBody>
      </p:sp>
      <p:pic>
        <p:nvPicPr>
          <p:cNvPr id="15" name="Google Shape;15;p3">
            <a:hlinkClick r:id="rId2"/>
          </p:cNvPr>
          <p:cNvPicPr preferRelativeResize="0"/>
          <p:nvPr/>
        </p:nvPicPr>
        <p:blipFill rotWithShape="1">
          <a:blip r:embed="rId3">
            <a:alphaModFix/>
          </a:blip>
          <a:srcRect l="5950" r="5756"/>
          <a:stretch/>
        </p:blipFill>
        <p:spPr>
          <a:xfrm>
            <a:off x="308025" y="4708713"/>
            <a:ext cx="410137" cy="1659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1pPr>
            <a:lvl2pPr lvl="1">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2pPr>
            <a:lvl3pPr lvl="2">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3pPr>
            <a:lvl4pPr lvl="3">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4pPr>
            <a:lvl5pPr lvl="4">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5pPr>
            <a:lvl6pPr lvl="5">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6pPr>
            <a:lvl7pPr lvl="6">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7pPr>
            <a:lvl8pPr lvl="7">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8pPr>
            <a:lvl9pPr lvl="8">
              <a:spcBef>
                <a:spcPts val="0"/>
              </a:spcBef>
              <a:spcAft>
                <a:spcPts val="0"/>
              </a:spcAft>
              <a:buClr>
                <a:schemeClr val="dk1"/>
              </a:buClr>
              <a:buSzPts val="2800"/>
              <a:buFont typeface="Raleway"/>
              <a:buNone/>
              <a:defRPr sz="2800" b="1">
                <a:solidFill>
                  <a:schemeClr val="dk1"/>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mikmak.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www.mikmak.com/case-studies/sabr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4.png"/><Relationship Id="rId7" Type="http://schemas.openxmlformats.org/officeDocument/2006/relationships/image" Target="../media/image37.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6.gif"/><Relationship Id="rId4" Type="http://schemas.openxmlformats.org/officeDocument/2006/relationships/hyperlink" Target="https://disruptivedigital.agency/download-our-omnichannel-marketing-guide-for-meta-ads-MikMak/" TargetMode="Externa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mikmak.com/case-studies/aveeno-baby" TargetMode="Externa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hyperlink" Target="https://podcasts.apple.com/us/podcast/jay-sethi-of-diageo-on-authenticity-analyzing-macro/id1533192188?i=1000590025079" TargetMode="External"/><Relationship Id="rId3" Type="http://schemas.openxmlformats.org/officeDocument/2006/relationships/image" Target="../media/image5.png"/><Relationship Id="rId7" Type="http://schemas.openxmlformats.org/officeDocument/2006/relationships/hyperlink" Target="https://hola.mikmak.com/mm-ecom-data-accelerate-ebook" TargetMode="External"/><Relationship Id="rId12" Type="http://schemas.openxmlformats.org/officeDocument/2006/relationships/hyperlink" Target="https://podcasts.apple.com/us/podcast/jim-mollica-of-bose-on-storytelling-consumer/id1533192188?i=100059077654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hola.mikmak.com/mm-2023-social-commerce-guide" TargetMode="External"/><Relationship Id="rId11" Type="http://schemas.openxmlformats.org/officeDocument/2006/relationships/image" Target="../media/image6.png"/><Relationship Id="rId5" Type="http://schemas.openxmlformats.org/officeDocument/2006/relationships/image" Target="../media/image43.png"/><Relationship Id="rId15" Type="http://schemas.openxmlformats.org/officeDocument/2006/relationships/image" Target="../media/image45.png"/><Relationship Id="rId10" Type="http://schemas.openxmlformats.org/officeDocument/2006/relationships/hyperlink" Target="https://podcasts.apple.com/us/podcast/kate-crowley-and-luke-sebire-of-lego-on-customer/id1533192188?i=1000589010699" TargetMode="External"/><Relationship Id="rId4" Type="http://schemas.openxmlformats.org/officeDocument/2006/relationships/hyperlink" Target="https://hola.mikmak.com/mm-global-sc-ebook-multichannel-typ" TargetMode="External"/><Relationship Id="rId9" Type="http://schemas.openxmlformats.org/officeDocument/2006/relationships/image" Target="../media/image7.png"/><Relationship Id="rId14" Type="http://schemas.openxmlformats.org/officeDocument/2006/relationships/hyperlink" Target="https://podcasts.apple.com/us/podcast/anton-vincent-of-mars-on-brand-experience/id1533192188?i=100058790564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marketing@mikmak.com"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4.png"/><Relationship Id="rId7"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slide" Target="slide16.xml"/></Relationships>
</file>

<file path=ppt/slides/_rels/slide3.xml.rels><?xml version="1.0" encoding="UTF-8" standalone="yes"?>
<Relationships xmlns="http://schemas.openxmlformats.org/package/2006/relationships"><Relationship Id="rId8" Type="http://schemas.openxmlformats.org/officeDocument/2006/relationships/hyperlink" Target="https://podcasts.apple.com/us/podcast/michal-geller-of-newell-brands-on-retail-media/id1533192188?i=1000593539217" TargetMode="External"/><Relationship Id="rId3" Type="http://schemas.openxmlformats.org/officeDocument/2006/relationships/image" Target="../media/image5.png"/><Relationship Id="rId7" Type="http://schemas.openxmlformats.org/officeDocument/2006/relationships/hyperlink" Target="https://www.insiderintelligence.com/content/retail-media-ad-spend-will-more-than-double-by-202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podcasts.apple.com/us/podcast/sucharita-kodali-of-forrester-on-the-ever/id1533192188?i=1000623785020" TargetMode="External"/><Relationship Id="rId9" Type="http://schemas.openxmlformats.org/officeDocument/2006/relationships/hyperlink" Target="https://podcasts.apple.com/us/podcast/the-power-of-social-for-brand-building-with-eos/id1533192188?i=100052187897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hyperlink" Target="https://www.mikmak.com/case-studies/ricol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hyperlink" Target="https://www.bcg.com/publications/2021/how-to-compete-in-retail-medi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magazine.retail-today.com/executive_roundtable_q2_2023/consumer_optimism" TargetMode="External"/><Relationship Id="rId4" Type="http://schemas.openxmlformats.org/officeDocument/2006/relationships/hyperlink" Target="https://www.bls.gov/news.release/cpi.nr0.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9"/>
        <p:cNvGrpSpPr/>
        <p:nvPr/>
      </p:nvGrpSpPr>
      <p:grpSpPr>
        <a:xfrm>
          <a:off x="0" y="0"/>
          <a:ext cx="0" cy="0"/>
          <a:chOff x="0" y="0"/>
          <a:chExt cx="0" cy="0"/>
        </a:xfrm>
      </p:grpSpPr>
      <p:sp>
        <p:nvSpPr>
          <p:cNvPr id="20" name="Google Shape;20;p4"/>
          <p:cNvSpPr txBox="1"/>
          <p:nvPr/>
        </p:nvSpPr>
        <p:spPr>
          <a:xfrm>
            <a:off x="3710800" y="752200"/>
            <a:ext cx="4953300" cy="159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2000"/>
              </a:spcBef>
              <a:spcAft>
                <a:spcPts val="600"/>
              </a:spcAft>
              <a:buClr>
                <a:schemeClr val="dk1"/>
              </a:buClr>
              <a:buSzPts val="1100"/>
              <a:buFont typeface="Arial"/>
              <a:buNone/>
            </a:pPr>
            <a:r>
              <a:rPr lang="en" sz="3000" b="1">
                <a:solidFill>
                  <a:schemeClr val="dk1"/>
                </a:solidFill>
                <a:latin typeface="Raleway"/>
                <a:ea typeface="Raleway"/>
                <a:cs typeface="Raleway"/>
                <a:sym typeface="Raleway"/>
              </a:rPr>
              <a:t>Growing Your Brand During the 2023 Holiday Season, Commerce-First</a:t>
            </a:r>
            <a:endParaRPr sz="3000" b="1">
              <a:solidFill>
                <a:schemeClr val="dk1"/>
              </a:solidFill>
              <a:latin typeface="Raleway"/>
              <a:ea typeface="Raleway"/>
              <a:cs typeface="Raleway"/>
              <a:sym typeface="Raleway"/>
            </a:endParaRPr>
          </a:p>
        </p:txBody>
      </p:sp>
      <p:sp>
        <p:nvSpPr>
          <p:cNvPr id="21" name="Google Shape;21;p4"/>
          <p:cNvSpPr txBox="1"/>
          <p:nvPr/>
        </p:nvSpPr>
        <p:spPr>
          <a:xfrm>
            <a:off x="3710800" y="2263750"/>
            <a:ext cx="4953300" cy="680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2000"/>
              </a:spcBef>
              <a:spcAft>
                <a:spcPts val="600"/>
              </a:spcAft>
              <a:buNone/>
            </a:pPr>
            <a:r>
              <a:rPr lang="en" sz="1800">
                <a:solidFill>
                  <a:schemeClr val="dk1"/>
                </a:solidFill>
                <a:latin typeface="Raleway Medium"/>
                <a:ea typeface="Raleway Medium"/>
                <a:cs typeface="Raleway Medium"/>
                <a:sym typeface="Raleway Medium"/>
              </a:rPr>
              <a:t>Benchmarks &amp; Insights for Multichannel Brands to Convert Holiday Shoppers </a:t>
            </a:r>
            <a:endParaRPr sz="1800">
              <a:solidFill>
                <a:schemeClr val="dk1"/>
              </a:solidFill>
              <a:latin typeface="Raleway Medium"/>
              <a:ea typeface="Raleway Medium"/>
              <a:cs typeface="Raleway Medium"/>
              <a:sym typeface="Raleway Medium"/>
            </a:endParaRPr>
          </a:p>
        </p:txBody>
      </p:sp>
      <p:cxnSp>
        <p:nvCxnSpPr>
          <p:cNvPr id="22" name="Google Shape;22;p4"/>
          <p:cNvCxnSpPr/>
          <p:nvPr/>
        </p:nvCxnSpPr>
        <p:spPr>
          <a:xfrm>
            <a:off x="3803900" y="3316800"/>
            <a:ext cx="501600" cy="0"/>
          </a:xfrm>
          <a:prstGeom prst="straightConnector1">
            <a:avLst/>
          </a:prstGeom>
          <a:noFill/>
          <a:ln w="9525" cap="flat" cmpd="sng">
            <a:solidFill>
              <a:schemeClr val="dk1"/>
            </a:solidFill>
            <a:prstDash val="solid"/>
            <a:round/>
            <a:headEnd type="none" w="med" len="med"/>
            <a:tailEnd type="none" w="med" len="med"/>
          </a:ln>
        </p:spPr>
      </p:cxnSp>
      <p:pic>
        <p:nvPicPr>
          <p:cNvPr id="23" name="Google Shape;23;p4">
            <a:hlinkClick r:id="rId3"/>
          </p:cNvPr>
          <p:cNvPicPr preferRelativeResize="0"/>
          <p:nvPr/>
        </p:nvPicPr>
        <p:blipFill>
          <a:blip r:embed="rId4">
            <a:alphaModFix/>
          </a:blip>
          <a:stretch>
            <a:fillRect/>
          </a:stretch>
        </p:blipFill>
        <p:spPr>
          <a:xfrm>
            <a:off x="3803900" y="3739425"/>
            <a:ext cx="1322051" cy="499650"/>
          </a:xfrm>
          <a:prstGeom prst="rect">
            <a:avLst/>
          </a:prstGeom>
          <a:noFill/>
          <a:ln>
            <a:noFill/>
          </a:ln>
        </p:spPr>
      </p:pic>
      <p:pic>
        <p:nvPicPr>
          <p:cNvPr id="24" name="Google Shape;24;p4"/>
          <p:cNvPicPr preferRelativeResize="0"/>
          <p:nvPr/>
        </p:nvPicPr>
        <p:blipFill rotWithShape="1">
          <a:blip r:embed="rId5">
            <a:alphaModFix/>
          </a:blip>
          <a:srcRect l="49" r="39"/>
          <a:stretch/>
        </p:blipFill>
        <p:spPr>
          <a:xfrm>
            <a:off x="0" y="-725"/>
            <a:ext cx="3174486"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3"/>
        <p:cNvGrpSpPr/>
        <p:nvPr/>
      </p:nvGrpSpPr>
      <p:grpSpPr>
        <a:xfrm>
          <a:off x="0" y="0"/>
          <a:ext cx="0" cy="0"/>
          <a:chOff x="0" y="0"/>
          <a:chExt cx="0" cy="0"/>
        </a:xfrm>
      </p:grpSpPr>
      <p:pic>
        <p:nvPicPr>
          <p:cNvPr id="274" name="Google Shape;274;p13"/>
          <p:cNvPicPr preferRelativeResize="0"/>
          <p:nvPr/>
        </p:nvPicPr>
        <p:blipFill rotWithShape="1">
          <a:blip r:embed="rId3">
            <a:alphaModFix/>
          </a:blip>
          <a:srcRect l="73374" t="78830"/>
          <a:stretch/>
        </p:blipFill>
        <p:spPr>
          <a:xfrm>
            <a:off x="6709377" y="4054625"/>
            <a:ext cx="2434627" cy="1088876"/>
          </a:xfrm>
          <a:prstGeom prst="rect">
            <a:avLst/>
          </a:prstGeom>
          <a:noFill/>
          <a:ln>
            <a:noFill/>
          </a:ln>
        </p:spPr>
      </p:pic>
      <p:sp>
        <p:nvSpPr>
          <p:cNvPr id="275" name="Google Shape;275;p13"/>
          <p:cNvSpPr/>
          <p:nvPr/>
        </p:nvSpPr>
        <p:spPr>
          <a:xfrm>
            <a:off x="811075" y="4708700"/>
            <a:ext cx="1116000" cy="1659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700" b="1">
                <a:solidFill>
                  <a:schemeClr val="lt1"/>
                </a:solidFill>
                <a:latin typeface="Lato"/>
                <a:ea typeface="Lato"/>
                <a:cs typeface="Lato"/>
                <a:sym typeface="Lato"/>
              </a:rPr>
              <a:t>Beat the Competition</a:t>
            </a:r>
            <a:endParaRPr sz="700" b="1">
              <a:solidFill>
                <a:schemeClr val="lt1"/>
              </a:solidFill>
              <a:latin typeface="Lato"/>
              <a:ea typeface="Lato"/>
              <a:cs typeface="Lato"/>
              <a:sym typeface="Lato"/>
            </a:endParaRPr>
          </a:p>
        </p:txBody>
      </p:sp>
      <p:sp>
        <p:nvSpPr>
          <p:cNvPr id="276" name="Google Shape;276;p13"/>
          <p:cNvSpPr/>
          <p:nvPr/>
        </p:nvSpPr>
        <p:spPr>
          <a:xfrm>
            <a:off x="468225" y="342050"/>
            <a:ext cx="3272100" cy="3990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0" rIns="0" bIns="164575" anchor="ctr" anchorCtr="0">
            <a:noAutofit/>
          </a:bodyPr>
          <a:lstStyle/>
          <a:p>
            <a:pPr marL="0" lvl="0" indent="0" algn="ctr" rtl="0">
              <a:spcBef>
                <a:spcPts val="2000"/>
              </a:spcBef>
              <a:spcAft>
                <a:spcPts val="600"/>
              </a:spcAft>
              <a:buNone/>
            </a:pPr>
            <a:r>
              <a:rPr lang="en" b="1">
                <a:solidFill>
                  <a:schemeClr val="lt1"/>
                </a:solidFill>
                <a:latin typeface="Raleway"/>
                <a:ea typeface="Raleway"/>
                <a:cs typeface="Raleway"/>
                <a:sym typeface="Raleway"/>
              </a:rPr>
              <a:t>Beat the Competition</a:t>
            </a:r>
            <a:endParaRPr b="1">
              <a:solidFill>
                <a:schemeClr val="lt1"/>
              </a:solidFill>
              <a:latin typeface="Lato"/>
              <a:ea typeface="Lato"/>
              <a:cs typeface="Lato"/>
              <a:sym typeface="Lato"/>
            </a:endParaRPr>
          </a:p>
        </p:txBody>
      </p:sp>
      <p:sp>
        <p:nvSpPr>
          <p:cNvPr id="277" name="Google Shape;277;p13"/>
          <p:cNvSpPr txBox="1"/>
          <p:nvPr/>
        </p:nvSpPr>
        <p:spPr>
          <a:xfrm>
            <a:off x="468225" y="595100"/>
            <a:ext cx="3457500" cy="9219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1000"/>
              </a:spcBef>
              <a:spcAft>
                <a:spcPts val="0"/>
              </a:spcAft>
              <a:buNone/>
            </a:pPr>
            <a:r>
              <a:rPr lang="en" sz="1050" dirty="0">
                <a:solidFill>
                  <a:schemeClr val="lt1"/>
                </a:solidFill>
                <a:latin typeface="Lato"/>
                <a:ea typeface="Lato"/>
                <a:cs typeface="Lato"/>
                <a:sym typeface="Lato"/>
              </a:rPr>
              <a:t>Knowing where consumers are buying your products and your competitors’ products will help you better understand how and where to position your brand, as well as where to spend your next dollar. Looking at MikMak Benchmark Insights will help uncover these trends.</a:t>
            </a:r>
            <a:endParaRPr sz="1050" dirty="0">
              <a:solidFill>
                <a:schemeClr val="lt1"/>
              </a:solidFill>
              <a:latin typeface="Lato"/>
              <a:ea typeface="Lato"/>
              <a:cs typeface="Lato"/>
              <a:sym typeface="Lato"/>
            </a:endParaRPr>
          </a:p>
        </p:txBody>
      </p:sp>
      <p:grpSp>
        <p:nvGrpSpPr>
          <p:cNvPr id="278" name="Google Shape;278;p13"/>
          <p:cNvGrpSpPr/>
          <p:nvPr/>
        </p:nvGrpSpPr>
        <p:grpSpPr>
          <a:xfrm>
            <a:off x="8524709" y="4690796"/>
            <a:ext cx="257903" cy="201741"/>
            <a:chOff x="816675" y="2911100"/>
            <a:chExt cx="257903" cy="255304"/>
          </a:xfrm>
        </p:grpSpPr>
        <p:sp>
          <p:nvSpPr>
            <p:cNvPr id="279" name="Google Shape;279;p13"/>
            <p:cNvSpPr/>
            <p:nvPr/>
          </p:nvSpPr>
          <p:spPr>
            <a:xfrm>
              <a:off x="826478" y="2916204"/>
              <a:ext cx="248100" cy="250200"/>
            </a:xfrm>
            <a:prstGeom prst="roundRect">
              <a:avLst>
                <a:gd name="adj" fmla="val 2331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816675" y="2911100"/>
              <a:ext cx="250800" cy="237600"/>
            </a:xfrm>
            <a:prstGeom prst="roundRect">
              <a:avLst>
                <a:gd name="adj" fmla="val 23315"/>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13"/>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SzPts val="770"/>
              <a:buNone/>
            </a:pPr>
            <a:fld id="{00000000-1234-1234-1234-123412341234}" type="slidenum">
              <a:rPr lang="en" sz="900" b="1">
                <a:solidFill>
                  <a:schemeClr val="accent1"/>
                </a:solidFill>
                <a:latin typeface="Lato"/>
                <a:ea typeface="Lato"/>
                <a:cs typeface="Lato"/>
                <a:sym typeface="Lato"/>
              </a:rPr>
              <a:t>10</a:t>
            </a:fld>
            <a:endParaRPr sz="900" b="1">
              <a:solidFill>
                <a:schemeClr val="accent1"/>
              </a:solidFill>
              <a:latin typeface="Lato"/>
              <a:ea typeface="Lato"/>
              <a:cs typeface="Lato"/>
              <a:sym typeface="Lato"/>
            </a:endParaRPr>
          </a:p>
        </p:txBody>
      </p:sp>
      <p:sp>
        <p:nvSpPr>
          <p:cNvPr id="282" name="Google Shape;282;p13"/>
          <p:cNvSpPr/>
          <p:nvPr/>
        </p:nvSpPr>
        <p:spPr>
          <a:xfrm>
            <a:off x="468225" y="1835838"/>
            <a:ext cx="3272100" cy="2616900"/>
          </a:xfrm>
          <a:prstGeom prst="roundRect">
            <a:avLst>
              <a:gd name="adj" fmla="val 1340"/>
            </a:avLst>
          </a:prstGeom>
          <a:solidFill>
            <a:schemeClr val="lt2"/>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283" name="Google Shape;283;p13"/>
          <p:cNvSpPr txBox="1"/>
          <p:nvPr/>
        </p:nvSpPr>
        <p:spPr>
          <a:xfrm>
            <a:off x="606025" y="1704913"/>
            <a:ext cx="3048300" cy="794100"/>
          </a:xfrm>
          <a:prstGeom prst="rect">
            <a:avLst/>
          </a:prstGeom>
          <a:noFill/>
          <a:ln>
            <a:noFill/>
          </a:ln>
        </p:spPr>
        <p:txBody>
          <a:bodyPr spcFirstLastPara="1" wrap="square" lIns="0" tIns="91425" rIns="91425" bIns="91425" anchor="t" anchorCtr="0">
            <a:spAutoFit/>
          </a:bodyPr>
          <a:lstStyle/>
          <a:p>
            <a:pPr marL="0" lvl="0" indent="0" algn="l" rtl="0">
              <a:lnSpc>
                <a:spcPct val="90000"/>
              </a:lnSpc>
              <a:spcBef>
                <a:spcPts val="2000"/>
              </a:spcBef>
              <a:spcAft>
                <a:spcPts val="600"/>
              </a:spcAft>
              <a:buNone/>
            </a:pPr>
            <a:r>
              <a:rPr lang="en" sz="1100" b="1" dirty="0">
                <a:solidFill>
                  <a:schemeClr val="lt1"/>
                </a:solidFill>
                <a:latin typeface="Raleway"/>
                <a:ea typeface="Raleway"/>
                <a:cs typeface="Raleway"/>
                <a:sym typeface="Raleway"/>
              </a:rPr>
              <a:t>A healthcare brand gained market share by leveraging MikMak Benchmark Insights to identify white space opportunities in their and their competitors' media mix </a:t>
            </a:r>
            <a:endParaRPr sz="1100" b="1" dirty="0">
              <a:solidFill>
                <a:schemeClr val="lt1"/>
              </a:solidFill>
              <a:latin typeface="Raleway"/>
              <a:ea typeface="Raleway"/>
              <a:cs typeface="Raleway"/>
              <a:sym typeface="Raleway"/>
            </a:endParaRPr>
          </a:p>
        </p:txBody>
      </p:sp>
      <p:sp>
        <p:nvSpPr>
          <p:cNvPr id="284" name="Google Shape;284;p13"/>
          <p:cNvSpPr txBox="1"/>
          <p:nvPr/>
        </p:nvSpPr>
        <p:spPr>
          <a:xfrm>
            <a:off x="4155975" y="14822"/>
            <a:ext cx="4590600" cy="266700"/>
          </a:xfrm>
          <a:prstGeom prst="rect">
            <a:avLst/>
          </a:prstGeom>
          <a:noFill/>
          <a:ln>
            <a:noFill/>
          </a:ln>
        </p:spPr>
        <p:txBody>
          <a:bodyPr spcFirstLastPara="1" wrap="square" lIns="0" tIns="91425" rIns="0" bIns="91425" anchor="t" anchorCtr="0">
            <a:noAutofit/>
          </a:bodyPr>
          <a:lstStyle/>
          <a:p>
            <a:pPr marL="0" lvl="0" indent="0" algn="l" rtl="0">
              <a:lnSpc>
                <a:spcPct val="100000"/>
              </a:lnSpc>
              <a:spcBef>
                <a:spcPts val="2000"/>
              </a:spcBef>
              <a:spcAft>
                <a:spcPts val="600"/>
              </a:spcAft>
              <a:buNone/>
            </a:pPr>
            <a:r>
              <a:rPr lang="en" sz="1800" b="1" dirty="0">
                <a:solidFill>
                  <a:schemeClr val="lt1"/>
                </a:solidFill>
                <a:latin typeface="Raleway"/>
                <a:ea typeface="Raleway"/>
                <a:cs typeface="Raleway"/>
                <a:sym typeface="Raleway"/>
              </a:rPr>
              <a:t>Social Channel x Retailer Mix by Category</a:t>
            </a:r>
            <a:endParaRPr sz="1800" b="1" dirty="0">
              <a:solidFill>
                <a:schemeClr val="lt1"/>
              </a:solidFill>
              <a:latin typeface="Raleway"/>
              <a:ea typeface="Raleway"/>
              <a:cs typeface="Raleway"/>
              <a:sym typeface="Raleway"/>
            </a:endParaRPr>
          </a:p>
        </p:txBody>
      </p:sp>
      <p:sp>
        <p:nvSpPr>
          <p:cNvPr id="285" name="Google Shape;285;p13"/>
          <p:cNvSpPr txBox="1"/>
          <p:nvPr/>
        </p:nvSpPr>
        <p:spPr>
          <a:xfrm>
            <a:off x="4151450" y="608750"/>
            <a:ext cx="4618200" cy="3693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1000"/>
              </a:spcAft>
              <a:buNone/>
            </a:pPr>
            <a:r>
              <a:rPr lang="en" sz="1200" b="1">
                <a:solidFill>
                  <a:schemeClr val="lt1"/>
                </a:solidFill>
                <a:latin typeface="Lato"/>
                <a:ea typeface="Lato"/>
                <a:cs typeface="Lato"/>
                <a:sym typeface="Lato"/>
              </a:rPr>
              <a:t>Top 5 Social Channels by Purchase Intent Rate</a:t>
            </a:r>
            <a:endParaRPr sz="1500">
              <a:solidFill>
                <a:schemeClr val="lt1"/>
              </a:solidFill>
            </a:endParaRPr>
          </a:p>
        </p:txBody>
      </p:sp>
      <p:sp>
        <p:nvSpPr>
          <p:cNvPr id="286" name="Google Shape;286;p13"/>
          <p:cNvSpPr/>
          <p:nvPr/>
        </p:nvSpPr>
        <p:spPr>
          <a:xfrm>
            <a:off x="4151450" y="1087955"/>
            <a:ext cx="2174100" cy="1627500"/>
          </a:xfrm>
          <a:prstGeom prst="roundRect">
            <a:avLst>
              <a:gd name="adj" fmla="val 1340"/>
            </a:avLst>
          </a:prstGeom>
          <a:no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grpSp>
        <p:nvGrpSpPr>
          <p:cNvPr id="287" name="Google Shape;287;p13"/>
          <p:cNvGrpSpPr/>
          <p:nvPr/>
        </p:nvGrpSpPr>
        <p:grpSpPr>
          <a:xfrm>
            <a:off x="4156338" y="1486881"/>
            <a:ext cx="2174145" cy="398996"/>
            <a:chOff x="495900" y="1668250"/>
            <a:chExt cx="1692600" cy="451200"/>
          </a:xfrm>
        </p:grpSpPr>
        <p:sp>
          <p:nvSpPr>
            <p:cNvPr id="288" name="Google Shape;288;p13"/>
            <p:cNvSpPr/>
            <p:nvPr/>
          </p:nvSpPr>
          <p:spPr>
            <a:xfrm>
              <a:off x="495900" y="1668250"/>
              <a:ext cx="1692600" cy="451200"/>
            </a:xfrm>
            <a:prstGeom prst="roundRect">
              <a:avLst>
                <a:gd name="adj" fmla="val 164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3"/>
            <p:cNvSpPr txBox="1"/>
            <p:nvPr/>
          </p:nvSpPr>
          <p:spPr>
            <a:xfrm>
              <a:off x="569250" y="1767725"/>
              <a:ext cx="1545900" cy="235500"/>
            </a:xfrm>
            <a:prstGeom prst="rect">
              <a:avLst/>
            </a:prstGeom>
            <a:solidFill>
              <a:schemeClr val="accent2"/>
            </a:solidFill>
            <a:ln>
              <a:noFill/>
            </a:ln>
          </p:spPr>
          <p:txBody>
            <a:bodyPr spcFirstLastPara="1" wrap="square" lIns="0" tIns="0" rIns="0" bIns="91425" anchor="t" anchorCtr="0">
              <a:noAutofit/>
            </a:bodyPr>
            <a:lstStyle/>
            <a:p>
              <a:pPr marL="0" lvl="0" indent="0" algn="ctr" rtl="0">
                <a:lnSpc>
                  <a:spcPct val="100000"/>
                </a:lnSpc>
                <a:spcBef>
                  <a:spcPts val="0"/>
                </a:spcBef>
                <a:spcAft>
                  <a:spcPts val="0"/>
                </a:spcAft>
                <a:buNone/>
              </a:pPr>
              <a:endParaRPr b="1">
                <a:solidFill>
                  <a:schemeClr val="lt1"/>
                </a:solidFill>
                <a:latin typeface="Raleway"/>
                <a:ea typeface="Raleway"/>
                <a:cs typeface="Raleway"/>
                <a:sym typeface="Raleway"/>
              </a:endParaRPr>
            </a:p>
          </p:txBody>
        </p:sp>
      </p:grpSp>
      <p:sp>
        <p:nvSpPr>
          <p:cNvPr id="290" name="Google Shape;290;p13"/>
          <p:cNvSpPr/>
          <p:nvPr/>
        </p:nvSpPr>
        <p:spPr>
          <a:xfrm>
            <a:off x="4156338" y="1087991"/>
            <a:ext cx="2174145" cy="398996"/>
          </a:xfrm>
          <a:prstGeom prst="roundRect">
            <a:avLst>
              <a:gd name="adj" fmla="val 164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3"/>
          <p:cNvSpPr txBox="1"/>
          <p:nvPr/>
        </p:nvSpPr>
        <p:spPr>
          <a:xfrm>
            <a:off x="4250556" y="1097894"/>
            <a:ext cx="1985700" cy="208200"/>
          </a:xfrm>
          <a:prstGeom prst="rect">
            <a:avLst/>
          </a:prstGeom>
          <a:noFill/>
          <a:ln>
            <a:noFill/>
          </a:ln>
        </p:spPr>
        <p:txBody>
          <a:bodyPr spcFirstLastPara="1" wrap="square" lIns="0" tIns="91425" rIns="0" bIns="91425" anchor="t" anchorCtr="0">
            <a:noAutofit/>
          </a:bodyPr>
          <a:lstStyle/>
          <a:p>
            <a:pPr marL="0" lvl="0" indent="0" algn="ctr" rtl="0">
              <a:lnSpc>
                <a:spcPct val="100000"/>
              </a:lnSpc>
              <a:spcBef>
                <a:spcPts val="0"/>
              </a:spcBef>
              <a:spcAft>
                <a:spcPts val="0"/>
              </a:spcAft>
              <a:buNone/>
            </a:pPr>
            <a:r>
              <a:rPr lang="en" b="1">
                <a:solidFill>
                  <a:schemeClr val="lt1"/>
                </a:solidFill>
                <a:latin typeface="Raleway"/>
                <a:ea typeface="Raleway"/>
                <a:cs typeface="Raleway"/>
                <a:sym typeface="Raleway"/>
              </a:rPr>
              <a:t>Toys &amp; Gaming</a:t>
            </a:r>
            <a:endParaRPr b="1">
              <a:solidFill>
                <a:schemeClr val="lt1"/>
              </a:solidFill>
              <a:latin typeface="Raleway"/>
              <a:ea typeface="Raleway"/>
              <a:cs typeface="Raleway"/>
              <a:sym typeface="Raleway"/>
            </a:endParaRPr>
          </a:p>
        </p:txBody>
      </p:sp>
      <p:sp>
        <p:nvSpPr>
          <p:cNvPr id="292" name="Google Shape;292;p13"/>
          <p:cNvSpPr txBox="1"/>
          <p:nvPr/>
        </p:nvSpPr>
        <p:spPr>
          <a:xfrm>
            <a:off x="4605500" y="1942088"/>
            <a:ext cx="1266000" cy="692700"/>
          </a:xfrm>
          <a:prstGeom prst="rect">
            <a:avLst/>
          </a:prstGeom>
          <a:noFill/>
          <a:ln>
            <a:noFill/>
          </a:ln>
        </p:spPr>
        <p:txBody>
          <a:bodyPr spcFirstLastPara="1" wrap="square" lIns="91425" tIns="0" rIns="91425" bIns="0" anchor="t" anchorCtr="0">
            <a:spAutoFit/>
          </a:bodyPr>
          <a:lstStyle/>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YouTube </a:t>
            </a:r>
            <a:endParaRPr sz="900" b="1">
              <a:solidFill>
                <a:schemeClr val="lt1"/>
              </a:solidFill>
              <a:latin typeface="Lato"/>
              <a:ea typeface="Lato"/>
              <a:cs typeface="Lato"/>
              <a:sym typeface="Lato"/>
            </a:endParaRPr>
          </a:p>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Instagram </a:t>
            </a:r>
            <a:endParaRPr sz="900" b="1">
              <a:solidFill>
                <a:schemeClr val="lt1"/>
              </a:solidFill>
              <a:latin typeface="Lato"/>
              <a:ea typeface="Lato"/>
              <a:cs typeface="Lato"/>
              <a:sym typeface="Lato"/>
            </a:endParaRPr>
          </a:p>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Twitter</a:t>
            </a:r>
            <a:endParaRPr sz="900" b="1">
              <a:solidFill>
                <a:schemeClr val="lt1"/>
              </a:solidFill>
              <a:latin typeface="Lato"/>
              <a:ea typeface="Lato"/>
              <a:cs typeface="Lato"/>
              <a:sym typeface="Lato"/>
            </a:endParaRPr>
          </a:p>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Facebook </a:t>
            </a:r>
            <a:endParaRPr sz="900" b="1">
              <a:solidFill>
                <a:schemeClr val="lt1"/>
              </a:solidFill>
              <a:latin typeface="Lato"/>
              <a:ea typeface="Lato"/>
              <a:cs typeface="Lato"/>
              <a:sym typeface="Lato"/>
            </a:endParaRPr>
          </a:p>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TikTok </a:t>
            </a:r>
            <a:endParaRPr sz="900">
              <a:solidFill>
                <a:schemeClr val="lt1"/>
              </a:solidFill>
              <a:latin typeface="Lato"/>
              <a:ea typeface="Lato"/>
              <a:cs typeface="Lato"/>
              <a:sym typeface="Lato"/>
            </a:endParaRPr>
          </a:p>
        </p:txBody>
      </p:sp>
      <p:pic>
        <p:nvPicPr>
          <p:cNvPr id="293" name="Google Shape;293;p13"/>
          <p:cNvPicPr preferRelativeResize="0"/>
          <p:nvPr/>
        </p:nvPicPr>
        <p:blipFill>
          <a:blip r:embed="rId4">
            <a:alphaModFix/>
          </a:blip>
          <a:stretch>
            <a:fillRect/>
          </a:stretch>
        </p:blipFill>
        <p:spPr>
          <a:xfrm>
            <a:off x="5369136" y="1633138"/>
            <a:ext cx="488414" cy="162801"/>
          </a:xfrm>
          <a:prstGeom prst="rect">
            <a:avLst/>
          </a:prstGeom>
          <a:noFill/>
          <a:ln>
            <a:noFill/>
          </a:ln>
        </p:spPr>
      </p:pic>
      <p:sp>
        <p:nvSpPr>
          <p:cNvPr id="294" name="Google Shape;294;p13"/>
          <p:cNvSpPr txBox="1"/>
          <p:nvPr/>
        </p:nvSpPr>
        <p:spPr>
          <a:xfrm>
            <a:off x="5154690" y="1517000"/>
            <a:ext cx="170400" cy="338700"/>
          </a:xfrm>
          <a:prstGeom prst="rect">
            <a:avLst/>
          </a:prstGeom>
          <a:noFill/>
          <a:ln>
            <a:noFill/>
          </a:ln>
        </p:spPr>
        <p:txBody>
          <a:bodyPr spcFirstLastPara="1" wrap="square" lIns="0" tIns="91425" rIns="0" bIns="91425" anchor="t" anchorCtr="0">
            <a:spAutoFit/>
          </a:bodyPr>
          <a:lstStyle/>
          <a:p>
            <a:pPr marL="0" lvl="0" indent="0" algn="ctr" rtl="0">
              <a:spcBef>
                <a:spcPts val="0"/>
              </a:spcBef>
              <a:spcAft>
                <a:spcPts val="1000"/>
              </a:spcAft>
              <a:buNone/>
            </a:pPr>
            <a:r>
              <a:rPr lang="en" sz="1000" b="1">
                <a:solidFill>
                  <a:schemeClr val="lt1"/>
                </a:solidFill>
                <a:latin typeface="Lato"/>
                <a:ea typeface="Lato"/>
                <a:cs typeface="Lato"/>
                <a:sym typeface="Lato"/>
              </a:rPr>
              <a:t>x</a:t>
            </a:r>
            <a:endParaRPr sz="1000">
              <a:solidFill>
                <a:schemeClr val="lt1"/>
              </a:solidFill>
              <a:latin typeface="Lato"/>
              <a:ea typeface="Lato"/>
              <a:cs typeface="Lato"/>
              <a:sym typeface="Lato"/>
            </a:endParaRPr>
          </a:p>
        </p:txBody>
      </p:sp>
      <p:pic>
        <p:nvPicPr>
          <p:cNvPr id="295" name="Google Shape;295;p13"/>
          <p:cNvPicPr preferRelativeResize="0"/>
          <p:nvPr/>
        </p:nvPicPr>
        <p:blipFill rotWithShape="1">
          <a:blip r:embed="rId5">
            <a:alphaModFix/>
          </a:blip>
          <a:srcRect/>
          <a:stretch/>
        </p:blipFill>
        <p:spPr>
          <a:xfrm>
            <a:off x="4527930" y="1621188"/>
            <a:ext cx="582748" cy="130325"/>
          </a:xfrm>
          <a:prstGeom prst="rect">
            <a:avLst/>
          </a:prstGeom>
          <a:noFill/>
          <a:ln>
            <a:noFill/>
          </a:ln>
        </p:spPr>
      </p:pic>
      <p:sp>
        <p:nvSpPr>
          <p:cNvPr id="296" name="Google Shape;296;p13"/>
          <p:cNvSpPr/>
          <p:nvPr/>
        </p:nvSpPr>
        <p:spPr>
          <a:xfrm>
            <a:off x="4151450" y="2825355"/>
            <a:ext cx="2174100" cy="1627500"/>
          </a:xfrm>
          <a:prstGeom prst="roundRect">
            <a:avLst>
              <a:gd name="adj" fmla="val 1340"/>
            </a:avLst>
          </a:prstGeom>
          <a:no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297" name="Google Shape;297;p13"/>
          <p:cNvSpPr/>
          <p:nvPr/>
        </p:nvSpPr>
        <p:spPr>
          <a:xfrm>
            <a:off x="4156585" y="3212357"/>
            <a:ext cx="2173800" cy="387000"/>
          </a:xfrm>
          <a:prstGeom prst="roundRect">
            <a:avLst>
              <a:gd name="adj" fmla="val 164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txBox="1"/>
          <p:nvPr/>
        </p:nvSpPr>
        <p:spPr>
          <a:xfrm>
            <a:off x="4329404" y="3368775"/>
            <a:ext cx="1740300" cy="208200"/>
          </a:xfrm>
          <a:prstGeom prst="rect">
            <a:avLst/>
          </a:prstGeom>
          <a:solidFill>
            <a:schemeClr val="accent2"/>
          </a:solidFill>
          <a:ln>
            <a:noFill/>
          </a:ln>
        </p:spPr>
        <p:txBody>
          <a:bodyPr spcFirstLastPara="1" wrap="square" lIns="0" tIns="0" rIns="0" bIns="91425" anchor="t" anchorCtr="0">
            <a:noAutofit/>
          </a:bodyPr>
          <a:lstStyle/>
          <a:p>
            <a:pPr marL="0" lvl="0" indent="0" algn="ctr" rtl="0">
              <a:lnSpc>
                <a:spcPct val="100000"/>
              </a:lnSpc>
              <a:spcBef>
                <a:spcPts val="0"/>
              </a:spcBef>
              <a:spcAft>
                <a:spcPts val="0"/>
              </a:spcAft>
              <a:buNone/>
            </a:pPr>
            <a:endParaRPr b="1">
              <a:solidFill>
                <a:schemeClr val="lt1"/>
              </a:solidFill>
              <a:latin typeface="Raleway"/>
              <a:ea typeface="Raleway"/>
              <a:cs typeface="Raleway"/>
              <a:sym typeface="Raleway"/>
            </a:endParaRPr>
          </a:p>
        </p:txBody>
      </p:sp>
      <p:sp>
        <p:nvSpPr>
          <p:cNvPr id="299" name="Google Shape;299;p13"/>
          <p:cNvSpPr/>
          <p:nvPr/>
        </p:nvSpPr>
        <p:spPr>
          <a:xfrm>
            <a:off x="4156585" y="2825342"/>
            <a:ext cx="2173800" cy="387000"/>
          </a:xfrm>
          <a:prstGeom prst="roundRect">
            <a:avLst>
              <a:gd name="adj" fmla="val 164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txBox="1"/>
          <p:nvPr/>
        </p:nvSpPr>
        <p:spPr>
          <a:xfrm>
            <a:off x="4160500" y="2819463"/>
            <a:ext cx="2165100" cy="208200"/>
          </a:xfrm>
          <a:prstGeom prst="rect">
            <a:avLst/>
          </a:prstGeom>
          <a:noFill/>
          <a:ln>
            <a:noFill/>
          </a:ln>
        </p:spPr>
        <p:txBody>
          <a:bodyPr spcFirstLastPara="1" wrap="square" lIns="0" tIns="91425" rIns="0" bIns="91425" anchor="t" anchorCtr="0">
            <a:noAutofit/>
          </a:bodyPr>
          <a:lstStyle/>
          <a:p>
            <a:pPr marL="0" lvl="0" indent="0" algn="ctr" rtl="0">
              <a:lnSpc>
                <a:spcPct val="100000"/>
              </a:lnSpc>
              <a:spcBef>
                <a:spcPts val="0"/>
              </a:spcBef>
              <a:spcAft>
                <a:spcPts val="0"/>
              </a:spcAft>
              <a:buNone/>
            </a:pPr>
            <a:r>
              <a:rPr lang="en" b="1">
                <a:solidFill>
                  <a:schemeClr val="lt1"/>
                </a:solidFill>
                <a:latin typeface="Raleway"/>
                <a:ea typeface="Raleway"/>
                <a:cs typeface="Raleway"/>
                <a:sym typeface="Raleway"/>
              </a:rPr>
              <a:t>Grocery</a:t>
            </a:r>
            <a:endParaRPr b="1">
              <a:solidFill>
                <a:schemeClr val="lt1"/>
              </a:solidFill>
              <a:latin typeface="Raleway"/>
              <a:ea typeface="Raleway"/>
              <a:cs typeface="Raleway"/>
              <a:sym typeface="Raleway"/>
            </a:endParaRPr>
          </a:p>
        </p:txBody>
      </p:sp>
      <p:sp>
        <p:nvSpPr>
          <p:cNvPr id="301" name="Google Shape;301;p13"/>
          <p:cNvSpPr txBox="1"/>
          <p:nvPr/>
        </p:nvSpPr>
        <p:spPr>
          <a:xfrm>
            <a:off x="4605500" y="3667275"/>
            <a:ext cx="1266000" cy="692700"/>
          </a:xfrm>
          <a:prstGeom prst="rect">
            <a:avLst/>
          </a:prstGeom>
          <a:noFill/>
          <a:ln>
            <a:noFill/>
          </a:ln>
        </p:spPr>
        <p:txBody>
          <a:bodyPr spcFirstLastPara="1" wrap="square" lIns="91425" tIns="0" rIns="91425" bIns="0" anchor="t" anchorCtr="0">
            <a:spAutoFit/>
          </a:bodyPr>
          <a:lstStyle/>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YouTube </a:t>
            </a:r>
            <a:endParaRPr sz="900" b="1">
              <a:solidFill>
                <a:schemeClr val="lt1"/>
              </a:solidFill>
              <a:latin typeface="Lato"/>
              <a:ea typeface="Lato"/>
              <a:cs typeface="Lato"/>
              <a:sym typeface="Lato"/>
            </a:endParaRPr>
          </a:p>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Pinterest</a:t>
            </a:r>
            <a:endParaRPr sz="900" b="1">
              <a:solidFill>
                <a:schemeClr val="lt1"/>
              </a:solidFill>
              <a:latin typeface="Lato"/>
              <a:ea typeface="Lato"/>
              <a:cs typeface="Lato"/>
              <a:sym typeface="Lato"/>
            </a:endParaRPr>
          </a:p>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Instagram</a:t>
            </a:r>
            <a:endParaRPr sz="900" b="1">
              <a:solidFill>
                <a:schemeClr val="lt1"/>
              </a:solidFill>
              <a:latin typeface="Lato"/>
              <a:ea typeface="Lato"/>
              <a:cs typeface="Lato"/>
              <a:sym typeface="Lato"/>
            </a:endParaRPr>
          </a:p>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Facebook</a:t>
            </a:r>
            <a:endParaRPr sz="900" b="1">
              <a:solidFill>
                <a:schemeClr val="lt1"/>
              </a:solidFill>
              <a:latin typeface="Lato"/>
              <a:ea typeface="Lato"/>
              <a:cs typeface="Lato"/>
              <a:sym typeface="Lato"/>
            </a:endParaRPr>
          </a:p>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TikTok </a:t>
            </a:r>
            <a:endParaRPr sz="900" b="1">
              <a:solidFill>
                <a:schemeClr val="lt1"/>
              </a:solidFill>
              <a:latin typeface="Lato"/>
              <a:ea typeface="Lato"/>
              <a:cs typeface="Lato"/>
              <a:sym typeface="Lato"/>
            </a:endParaRPr>
          </a:p>
        </p:txBody>
      </p:sp>
      <p:sp>
        <p:nvSpPr>
          <p:cNvPr id="302" name="Google Shape;302;p13"/>
          <p:cNvSpPr txBox="1"/>
          <p:nvPr/>
        </p:nvSpPr>
        <p:spPr>
          <a:xfrm>
            <a:off x="5131690" y="3236500"/>
            <a:ext cx="170400" cy="338700"/>
          </a:xfrm>
          <a:prstGeom prst="rect">
            <a:avLst/>
          </a:prstGeom>
          <a:noFill/>
          <a:ln>
            <a:noFill/>
          </a:ln>
        </p:spPr>
        <p:txBody>
          <a:bodyPr spcFirstLastPara="1" wrap="square" lIns="0" tIns="91425" rIns="0" bIns="91425" anchor="t" anchorCtr="0">
            <a:spAutoFit/>
          </a:bodyPr>
          <a:lstStyle/>
          <a:p>
            <a:pPr marL="0" lvl="0" indent="0" algn="ctr" rtl="0">
              <a:spcBef>
                <a:spcPts val="0"/>
              </a:spcBef>
              <a:spcAft>
                <a:spcPts val="1000"/>
              </a:spcAft>
              <a:buNone/>
            </a:pPr>
            <a:r>
              <a:rPr lang="en" sz="1000" b="1">
                <a:solidFill>
                  <a:schemeClr val="lt1"/>
                </a:solidFill>
                <a:latin typeface="Lato"/>
                <a:ea typeface="Lato"/>
                <a:cs typeface="Lato"/>
                <a:sym typeface="Lato"/>
              </a:rPr>
              <a:t>x</a:t>
            </a:r>
            <a:endParaRPr sz="1000">
              <a:solidFill>
                <a:schemeClr val="lt1"/>
              </a:solidFill>
              <a:latin typeface="Lato"/>
              <a:ea typeface="Lato"/>
              <a:cs typeface="Lato"/>
              <a:sym typeface="Lato"/>
            </a:endParaRPr>
          </a:p>
        </p:txBody>
      </p:sp>
      <p:sp>
        <p:nvSpPr>
          <p:cNvPr id="303" name="Google Shape;303;p13"/>
          <p:cNvSpPr/>
          <p:nvPr/>
        </p:nvSpPr>
        <p:spPr>
          <a:xfrm>
            <a:off x="6590740" y="1087955"/>
            <a:ext cx="2174100" cy="1627500"/>
          </a:xfrm>
          <a:prstGeom prst="roundRect">
            <a:avLst>
              <a:gd name="adj" fmla="val 1340"/>
            </a:avLst>
          </a:prstGeom>
          <a:no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304" name="Google Shape;304;p13"/>
          <p:cNvSpPr/>
          <p:nvPr/>
        </p:nvSpPr>
        <p:spPr>
          <a:xfrm>
            <a:off x="6595875" y="1474956"/>
            <a:ext cx="2173800" cy="387000"/>
          </a:xfrm>
          <a:prstGeom prst="roundRect">
            <a:avLst>
              <a:gd name="adj" fmla="val 164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a:off x="6595905" y="1087650"/>
            <a:ext cx="2165100" cy="387000"/>
          </a:xfrm>
          <a:prstGeom prst="roundRect">
            <a:avLst>
              <a:gd name="adj" fmla="val 164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3"/>
          <p:cNvSpPr txBox="1"/>
          <p:nvPr/>
        </p:nvSpPr>
        <p:spPr>
          <a:xfrm>
            <a:off x="6811167" y="1070014"/>
            <a:ext cx="1733400" cy="208200"/>
          </a:xfrm>
          <a:prstGeom prst="rect">
            <a:avLst/>
          </a:prstGeom>
          <a:noFill/>
          <a:ln>
            <a:noFill/>
          </a:ln>
        </p:spPr>
        <p:txBody>
          <a:bodyPr spcFirstLastPara="1" wrap="square" lIns="0" tIns="91425" rIns="0" bIns="91425" anchor="t" anchorCtr="0">
            <a:noAutofit/>
          </a:bodyPr>
          <a:lstStyle/>
          <a:p>
            <a:pPr marL="0" lvl="0" indent="0" algn="ctr" rtl="0">
              <a:lnSpc>
                <a:spcPct val="100000"/>
              </a:lnSpc>
              <a:spcBef>
                <a:spcPts val="0"/>
              </a:spcBef>
              <a:spcAft>
                <a:spcPts val="0"/>
              </a:spcAft>
              <a:buNone/>
            </a:pPr>
            <a:r>
              <a:rPr lang="en" b="1">
                <a:solidFill>
                  <a:schemeClr val="lt1"/>
                </a:solidFill>
                <a:latin typeface="Raleway"/>
                <a:ea typeface="Raleway"/>
                <a:cs typeface="Raleway"/>
                <a:sym typeface="Raleway"/>
              </a:rPr>
              <a:t>Beauty</a:t>
            </a:r>
            <a:endParaRPr b="1">
              <a:solidFill>
                <a:schemeClr val="lt1"/>
              </a:solidFill>
              <a:latin typeface="Raleway"/>
              <a:ea typeface="Raleway"/>
              <a:cs typeface="Raleway"/>
              <a:sym typeface="Raleway"/>
            </a:endParaRPr>
          </a:p>
        </p:txBody>
      </p:sp>
      <p:sp>
        <p:nvSpPr>
          <p:cNvPr id="307" name="Google Shape;307;p13"/>
          <p:cNvSpPr txBox="1"/>
          <p:nvPr/>
        </p:nvSpPr>
        <p:spPr>
          <a:xfrm>
            <a:off x="7044788" y="1942088"/>
            <a:ext cx="1266000" cy="692700"/>
          </a:xfrm>
          <a:prstGeom prst="rect">
            <a:avLst/>
          </a:prstGeom>
          <a:noFill/>
          <a:ln>
            <a:noFill/>
          </a:ln>
        </p:spPr>
        <p:txBody>
          <a:bodyPr spcFirstLastPara="1" wrap="square" lIns="91425" tIns="0" rIns="91425" bIns="0" anchor="t" anchorCtr="0">
            <a:spAutoFit/>
          </a:bodyPr>
          <a:lstStyle/>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Pinterest</a:t>
            </a:r>
            <a:endParaRPr sz="900" b="1">
              <a:solidFill>
                <a:schemeClr val="lt1"/>
              </a:solidFill>
              <a:latin typeface="Lato"/>
              <a:ea typeface="Lato"/>
              <a:cs typeface="Lato"/>
              <a:sym typeface="Lato"/>
            </a:endParaRPr>
          </a:p>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Instagram </a:t>
            </a:r>
            <a:endParaRPr sz="900" b="1">
              <a:solidFill>
                <a:schemeClr val="lt1"/>
              </a:solidFill>
              <a:latin typeface="Lato"/>
              <a:ea typeface="Lato"/>
              <a:cs typeface="Lato"/>
              <a:sym typeface="Lato"/>
            </a:endParaRPr>
          </a:p>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Facebook</a:t>
            </a:r>
            <a:endParaRPr sz="900" b="1">
              <a:solidFill>
                <a:schemeClr val="lt1"/>
              </a:solidFill>
              <a:latin typeface="Lato"/>
              <a:ea typeface="Lato"/>
              <a:cs typeface="Lato"/>
              <a:sym typeface="Lato"/>
            </a:endParaRPr>
          </a:p>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YouTube</a:t>
            </a:r>
            <a:endParaRPr sz="900" b="1">
              <a:solidFill>
                <a:schemeClr val="lt1"/>
              </a:solidFill>
              <a:latin typeface="Lato"/>
              <a:ea typeface="Lato"/>
              <a:cs typeface="Lato"/>
              <a:sym typeface="Lato"/>
            </a:endParaRPr>
          </a:p>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TikTok</a:t>
            </a:r>
            <a:endParaRPr sz="900" b="1">
              <a:solidFill>
                <a:schemeClr val="lt1"/>
              </a:solidFill>
              <a:latin typeface="Lato"/>
              <a:ea typeface="Lato"/>
              <a:cs typeface="Lato"/>
              <a:sym typeface="Lato"/>
            </a:endParaRPr>
          </a:p>
        </p:txBody>
      </p:sp>
      <p:pic>
        <p:nvPicPr>
          <p:cNvPr id="308" name="Google Shape;308;p13"/>
          <p:cNvPicPr preferRelativeResize="0"/>
          <p:nvPr/>
        </p:nvPicPr>
        <p:blipFill>
          <a:blip r:embed="rId4">
            <a:alphaModFix/>
          </a:blip>
          <a:stretch>
            <a:fillRect/>
          </a:stretch>
        </p:blipFill>
        <p:spPr>
          <a:xfrm>
            <a:off x="7674486" y="1596850"/>
            <a:ext cx="488413" cy="162801"/>
          </a:xfrm>
          <a:prstGeom prst="rect">
            <a:avLst/>
          </a:prstGeom>
          <a:noFill/>
          <a:ln>
            <a:noFill/>
          </a:ln>
        </p:spPr>
      </p:pic>
      <p:sp>
        <p:nvSpPr>
          <p:cNvPr id="309" name="Google Shape;309;p13"/>
          <p:cNvSpPr txBox="1"/>
          <p:nvPr/>
        </p:nvSpPr>
        <p:spPr>
          <a:xfrm>
            <a:off x="7460040" y="1517000"/>
            <a:ext cx="170400" cy="338700"/>
          </a:xfrm>
          <a:prstGeom prst="rect">
            <a:avLst/>
          </a:prstGeom>
          <a:noFill/>
          <a:ln>
            <a:noFill/>
          </a:ln>
        </p:spPr>
        <p:txBody>
          <a:bodyPr spcFirstLastPara="1" wrap="square" lIns="0" tIns="91425" rIns="0" bIns="91425" anchor="t" anchorCtr="0">
            <a:spAutoFit/>
          </a:bodyPr>
          <a:lstStyle/>
          <a:p>
            <a:pPr marL="0" lvl="0" indent="0" algn="ctr" rtl="0">
              <a:spcBef>
                <a:spcPts val="0"/>
              </a:spcBef>
              <a:spcAft>
                <a:spcPts val="1000"/>
              </a:spcAft>
              <a:buNone/>
            </a:pPr>
            <a:r>
              <a:rPr lang="en" sz="1000" b="1">
                <a:solidFill>
                  <a:schemeClr val="lt1"/>
                </a:solidFill>
                <a:latin typeface="Lato"/>
                <a:ea typeface="Lato"/>
                <a:cs typeface="Lato"/>
                <a:sym typeface="Lato"/>
              </a:rPr>
              <a:t>x</a:t>
            </a:r>
            <a:endParaRPr sz="1000">
              <a:solidFill>
                <a:schemeClr val="lt1"/>
              </a:solidFill>
              <a:latin typeface="Lato"/>
              <a:ea typeface="Lato"/>
              <a:cs typeface="Lato"/>
              <a:sym typeface="Lato"/>
            </a:endParaRPr>
          </a:p>
        </p:txBody>
      </p:sp>
      <p:sp>
        <p:nvSpPr>
          <p:cNvPr id="310" name="Google Shape;310;p13"/>
          <p:cNvSpPr/>
          <p:nvPr/>
        </p:nvSpPr>
        <p:spPr>
          <a:xfrm>
            <a:off x="6590740" y="2825355"/>
            <a:ext cx="2174100" cy="1627500"/>
          </a:xfrm>
          <a:prstGeom prst="roundRect">
            <a:avLst>
              <a:gd name="adj" fmla="val 1340"/>
            </a:avLst>
          </a:prstGeom>
          <a:solidFill>
            <a:schemeClr val="lt2"/>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311" name="Google Shape;311;p13"/>
          <p:cNvSpPr/>
          <p:nvPr/>
        </p:nvSpPr>
        <p:spPr>
          <a:xfrm>
            <a:off x="6595875" y="3212357"/>
            <a:ext cx="2173800" cy="387000"/>
          </a:xfrm>
          <a:prstGeom prst="roundRect">
            <a:avLst>
              <a:gd name="adj" fmla="val 164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3"/>
          <p:cNvSpPr/>
          <p:nvPr/>
        </p:nvSpPr>
        <p:spPr>
          <a:xfrm>
            <a:off x="6595875" y="2825342"/>
            <a:ext cx="2173800" cy="387000"/>
          </a:xfrm>
          <a:prstGeom prst="roundRect">
            <a:avLst>
              <a:gd name="adj" fmla="val 164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txBox="1"/>
          <p:nvPr/>
        </p:nvSpPr>
        <p:spPr>
          <a:xfrm>
            <a:off x="6807604" y="2819464"/>
            <a:ext cx="1740300" cy="208200"/>
          </a:xfrm>
          <a:prstGeom prst="rect">
            <a:avLst/>
          </a:prstGeom>
          <a:noFill/>
          <a:ln>
            <a:noFill/>
          </a:ln>
        </p:spPr>
        <p:txBody>
          <a:bodyPr spcFirstLastPara="1" wrap="square" lIns="0" tIns="91425" rIns="0" bIns="91425" anchor="t" anchorCtr="0">
            <a:noAutofit/>
          </a:bodyPr>
          <a:lstStyle/>
          <a:p>
            <a:pPr marL="0" lvl="0" indent="0" algn="ctr" rtl="0">
              <a:lnSpc>
                <a:spcPct val="100000"/>
              </a:lnSpc>
              <a:spcBef>
                <a:spcPts val="0"/>
              </a:spcBef>
              <a:spcAft>
                <a:spcPts val="0"/>
              </a:spcAft>
              <a:buNone/>
            </a:pPr>
            <a:r>
              <a:rPr lang="en" b="1">
                <a:solidFill>
                  <a:schemeClr val="lt1"/>
                </a:solidFill>
                <a:latin typeface="Raleway"/>
                <a:ea typeface="Raleway"/>
                <a:cs typeface="Raleway"/>
                <a:sym typeface="Raleway"/>
              </a:rPr>
              <a:t>Alcohol</a:t>
            </a:r>
            <a:endParaRPr b="1">
              <a:solidFill>
                <a:schemeClr val="lt1"/>
              </a:solidFill>
              <a:latin typeface="Raleway"/>
              <a:ea typeface="Raleway"/>
              <a:cs typeface="Raleway"/>
              <a:sym typeface="Raleway"/>
            </a:endParaRPr>
          </a:p>
        </p:txBody>
      </p:sp>
      <p:sp>
        <p:nvSpPr>
          <p:cNvPr id="314" name="Google Shape;314;p13"/>
          <p:cNvSpPr txBox="1"/>
          <p:nvPr/>
        </p:nvSpPr>
        <p:spPr>
          <a:xfrm>
            <a:off x="7044788" y="3667275"/>
            <a:ext cx="1266000" cy="692700"/>
          </a:xfrm>
          <a:prstGeom prst="rect">
            <a:avLst/>
          </a:prstGeom>
          <a:noFill/>
          <a:ln>
            <a:noFill/>
          </a:ln>
        </p:spPr>
        <p:txBody>
          <a:bodyPr spcFirstLastPara="1" wrap="square" lIns="91425" tIns="0" rIns="91425" bIns="0" anchor="t" anchorCtr="0">
            <a:spAutoFit/>
          </a:bodyPr>
          <a:lstStyle/>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Instagram</a:t>
            </a:r>
            <a:endParaRPr sz="900" b="1">
              <a:solidFill>
                <a:schemeClr val="lt1"/>
              </a:solidFill>
              <a:latin typeface="Lato"/>
              <a:ea typeface="Lato"/>
              <a:cs typeface="Lato"/>
              <a:sym typeface="Lato"/>
            </a:endParaRPr>
          </a:p>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Facebook</a:t>
            </a:r>
            <a:endParaRPr sz="900" b="1">
              <a:solidFill>
                <a:schemeClr val="lt1"/>
              </a:solidFill>
              <a:latin typeface="Lato"/>
              <a:ea typeface="Lato"/>
              <a:cs typeface="Lato"/>
              <a:sym typeface="Lato"/>
            </a:endParaRPr>
          </a:p>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YouTube </a:t>
            </a:r>
            <a:endParaRPr sz="900" b="1">
              <a:solidFill>
                <a:schemeClr val="lt1"/>
              </a:solidFill>
              <a:latin typeface="Lato"/>
              <a:ea typeface="Lato"/>
              <a:cs typeface="Lato"/>
              <a:sym typeface="Lato"/>
            </a:endParaRPr>
          </a:p>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Twitter</a:t>
            </a:r>
            <a:endParaRPr sz="900" b="1">
              <a:solidFill>
                <a:schemeClr val="lt1"/>
              </a:solidFill>
              <a:latin typeface="Lato"/>
              <a:ea typeface="Lato"/>
              <a:cs typeface="Lato"/>
              <a:sym typeface="Lato"/>
            </a:endParaRPr>
          </a:p>
          <a:p>
            <a:pPr marL="457200" lvl="0" indent="-285750" algn="l" rtl="0">
              <a:spcBef>
                <a:spcPts val="0"/>
              </a:spcBef>
              <a:spcAft>
                <a:spcPts val="0"/>
              </a:spcAft>
              <a:buClr>
                <a:schemeClr val="lt1"/>
              </a:buClr>
              <a:buSzPts val="900"/>
              <a:buFont typeface="Lato"/>
              <a:buAutoNum type="arabicPeriod"/>
            </a:pPr>
            <a:r>
              <a:rPr lang="en" sz="900" b="1">
                <a:solidFill>
                  <a:schemeClr val="lt1"/>
                </a:solidFill>
                <a:latin typeface="Lato"/>
                <a:ea typeface="Lato"/>
                <a:cs typeface="Lato"/>
                <a:sym typeface="Lato"/>
              </a:rPr>
              <a:t>Pinterest</a:t>
            </a:r>
            <a:endParaRPr sz="900" b="1">
              <a:solidFill>
                <a:schemeClr val="lt1"/>
              </a:solidFill>
              <a:latin typeface="Lato"/>
              <a:ea typeface="Lato"/>
              <a:cs typeface="Lato"/>
              <a:sym typeface="Lato"/>
            </a:endParaRPr>
          </a:p>
        </p:txBody>
      </p:sp>
      <p:pic>
        <p:nvPicPr>
          <p:cNvPr id="315" name="Google Shape;315;p13"/>
          <p:cNvPicPr preferRelativeResize="0"/>
          <p:nvPr/>
        </p:nvPicPr>
        <p:blipFill>
          <a:blip r:embed="rId6">
            <a:alphaModFix/>
          </a:blip>
          <a:stretch>
            <a:fillRect/>
          </a:stretch>
        </p:blipFill>
        <p:spPr>
          <a:xfrm>
            <a:off x="7192709" y="1582026"/>
            <a:ext cx="207807" cy="201727"/>
          </a:xfrm>
          <a:prstGeom prst="rect">
            <a:avLst/>
          </a:prstGeom>
          <a:noFill/>
          <a:ln>
            <a:noFill/>
          </a:ln>
        </p:spPr>
      </p:pic>
      <p:pic>
        <p:nvPicPr>
          <p:cNvPr id="316" name="Google Shape;316;p13"/>
          <p:cNvPicPr preferRelativeResize="0"/>
          <p:nvPr/>
        </p:nvPicPr>
        <p:blipFill rotWithShape="1">
          <a:blip r:embed="rId5">
            <a:alphaModFix/>
          </a:blip>
          <a:srcRect/>
          <a:stretch/>
        </p:blipFill>
        <p:spPr>
          <a:xfrm>
            <a:off x="4506855" y="3342663"/>
            <a:ext cx="582748" cy="130325"/>
          </a:xfrm>
          <a:prstGeom prst="rect">
            <a:avLst/>
          </a:prstGeom>
          <a:noFill/>
          <a:ln>
            <a:noFill/>
          </a:ln>
        </p:spPr>
      </p:pic>
      <p:pic>
        <p:nvPicPr>
          <p:cNvPr id="317" name="Google Shape;317;p13"/>
          <p:cNvPicPr preferRelativeResize="0"/>
          <p:nvPr/>
        </p:nvPicPr>
        <p:blipFill>
          <a:blip r:embed="rId7">
            <a:alphaModFix/>
          </a:blip>
          <a:stretch>
            <a:fillRect/>
          </a:stretch>
        </p:blipFill>
        <p:spPr>
          <a:xfrm>
            <a:off x="5348963" y="3324888"/>
            <a:ext cx="631141" cy="165900"/>
          </a:xfrm>
          <a:prstGeom prst="rect">
            <a:avLst/>
          </a:prstGeom>
          <a:noFill/>
          <a:ln>
            <a:noFill/>
          </a:ln>
        </p:spPr>
      </p:pic>
      <p:sp>
        <p:nvSpPr>
          <p:cNvPr id="318" name="Google Shape;318;p13"/>
          <p:cNvSpPr txBox="1"/>
          <p:nvPr/>
        </p:nvSpPr>
        <p:spPr>
          <a:xfrm>
            <a:off x="7572515" y="3242025"/>
            <a:ext cx="170400" cy="338700"/>
          </a:xfrm>
          <a:prstGeom prst="rect">
            <a:avLst/>
          </a:prstGeom>
          <a:noFill/>
          <a:ln>
            <a:noFill/>
          </a:ln>
        </p:spPr>
        <p:txBody>
          <a:bodyPr spcFirstLastPara="1" wrap="square" lIns="0" tIns="91425" rIns="0" bIns="91425" anchor="t" anchorCtr="0">
            <a:spAutoFit/>
          </a:bodyPr>
          <a:lstStyle/>
          <a:p>
            <a:pPr marL="0" lvl="0" indent="0" algn="ctr" rtl="0">
              <a:spcBef>
                <a:spcPts val="0"/>
              </a:spcBef>
              <a:spcAft>
                <a:spcPts val="1000"/>
              </a:spcAft>
              <a:buNone/>
            </a:pPr>
            <a:r>
              <a:rPr lang="en" sz="1000" b="1">
                <a:solidFill>
                  <a:schemeClr val="lt1"/>
                </a:solidFill>
                <a:latin typeface="Lato"/>
                <a:ea typeface="Lato"/>
                <a:cs typeface="Lato"/>
                <a:sym typeface="Lato"/>
              </a:rPr>
              <a:t>x</a:t>
            </a:r>
            <a:endParaRPr sz="1000">
              <a:solidFill>
                <a:schemeClr val="lt1"/>
              </a:solidFill>
              <a:latin typeface="Lato"/>
              <a:ea typeface="Lato"/>
              <a:cs typeface="Lato"/>
              <a:sym typeface="Lato"/>
            </a:endParaRPr>
          </a:p>
        </p:txBody>
      </p:sp>
      <p:pic>
        <p:nvPicPr>
          <p:cNvPr id="319" name="Google Shape;319;p13"/>
          <p:cNvPicPr preferRelativeResize="0"/>
          <p:nvPr/>
        </p:nvPicPr>
        <p:blipFill>
          <a:blip r:embed="rId8">
            <a:alphaModFix/>
          </a:blip>
          <a:stretch>
            <a:fillRect/>
          </a:stretch>
        </p:blipFill>
        <p:spPr>
          <a:xfrm>
            <a:off x="7290152" y="3309510"/>
            <a:ext cx="207800" cy="207699"/>
          </a:xfrm>
          <a:prstGeom prst="rect">
            <a:avLst/>
          </a:prstGeom>
          <a:noFill/>
          <a:ln>
            <a:noFill/>
          </a:ln>
        </p:spPr>
      </p:pic>
      <p:pic>
        <p:nvPicPr>
          <p:cNvPr id="320" name="Google Shape;320;p13"/>
          <p:cNvPicPr preferRelativeResize="0"/>
          <p:nvPr/>
        </p:nvPicPr>
        <p:blipFill>
          <a:blip r:embed="rId9">
            <a:alphaModFix/>
          </a:blip>
          <a:stretch>
            <a:fillRect/>
          </a:stretch>
        </p:blipFill>
        <p:spPr>
          <a:xfrm>
            <a:off x="7817500" y="3298683"/>
            <a:ext cx="257900" cy="225391"/>
          </a:xfrm>
          <a:prstGeom prst="rect">
            <a:avLst/>
          </a:prstGeom>
          <a:noFill/>
          <a:ln>
            <a:noFill/>
          </a:ln>
        </p:spPr>
      </p:pic>
      <p:grpSp>
        <p:nvGrpSpPr>
          <p:cNvPr id="321" name="Google Shape;321;p13"/>
          <p:cNvGrpSpPr/>
          <p:nvPr/>
        </p:nvGrpSpPr>
        <p:grpSpPr>
          <a:xfrm>
            <a:off x="8524709" y="4690796"/>
            <a:ext cx="257903" cy="201741"/>
            <a:chOff x="816675" y="2911100"/>
            <a:chExt cx="257903" cy="255304"/>
          </a:xfrm>
        </p:grpSpPr>
        <p:sp>
          <p:nvSpPr>
            <p:cNvPr id="322" name="Google Shape;322;p13"/>
            <p:cNvSpPr/>
            <p:nvPr/>
          </p:nvSpPr>
          <p:spPr>
            <a:xfrm>
              <a:off x="826478" y="2916204"/>
              <a:ext cx="248100" cy="250200"/>
            </a:xfrm>
            <a:prstGeom prst="roundRect">
              <a:avLst>
                <a:gd name="adj" fmla="val 2331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3"/>
            <p:cNvSpPr/>
            <p:nvPr/>
          </p:nvSpPr>
          <p:spPr>
            <a:xfrm>
              <a:off x="816675" y="2911100"/>
              <a:ext cx="250800" cy="237600"/>
            </a:xfrm>
            <a:prstGeom prst="roundRect">
              <a:avLst>
                <a:gd name="adj" fmla="val 23315"/>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13"/>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SzPts val="770"/>
              <a:buNone/>
            </a:pPr>
            <a:fld id="{00000000-1234-1234-1234-123412341234}" type="slidenum">
              <a:rPr lang="en" sz="900" b="1">
                <a:solidFill>
                  <a:schemeClr val="accent1"/>
                </a:solidFill>
                <a:latin typeface="Lato"/>
                <a:ea typeface="Lato"/>
                <a:cs typeface="Lato"/>
                <a:sym typeface="Lato"/>
              </a:rPr>
              <a:t>10</a:t>
            </a:fld>
            <a:endParaRPr sz="900" b="1">
              <a:solidFill>
                <a:schemeClr val="accent1"/>
              </a:solidFill>
              <a:latin typeface="Lato"/>
              <a:ea typeface="Lato"/>
              <a:cs typeface="Lato"/>
              <a:sym typeface="Lato"/>
            </a:endParaRPr>
          </a:p>
        </p:txBody>
      </p:sp>
      <p:pic>
        <p:nvPicPr>
          <p:cNvPr id="325" name="Google Shape;325;p13"/>
          <p:cNvPicPr preferRelativeResize="0"/>
          <p:nvPr/>
        </p:nvPicPr>
        <p:blipFill rotWithShape="1">
          <a:blip r:embed="rId10">
            <a:alphaModFix/>
          </a:blip>
          <a:srcRect l="25310" r="40491" b="23348"/>
          <a:stretch/>
        </p:blipFill>
        <p:spPr>
          <a:xfrm>
            <a:off x="2264081" y="2715450"/>
            <a:ext cx="1477200" cy="1730700"/>
          </a:xfrm>
          <a:prstGeom prst="roundRect">
            <a:avLst>
              <a:gd name="adj" fmla="val 2569"/>
            </a:avLst>
          </a:prstGeom>
          <a:noFill/>
          <a:ln>
            <a:noFill/>
          </a:ln>
        </p:spPr>
      </p:pic>
      <p:sp>
        <p:nvSpPr>
          <p:cNvPr id="326" name="Google Shape;326;p13"/>
          <p:cNvSpPr/>
          <p:nvPr/>
        </p:nvSpPr>
        <p:spPr>
          <a:xfrm>
            <a:off x="601500" y="2754975"/>
            <a:ext cx="1878300" cy="387000"/>
          </a:xfrm>
          <a:prstGeom prst="roundRect">
            <a:avLst>
              <a:gd name="adj" fmla="val 3858"/>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15.8% Purchase Intent Rate </a:t>
            </a:r>
            <a:r>
              <a:rPr lang="en" sz="900">
                <a:solidFill>
                  <a:schemeClr val="lt1"/>
                </a:solidFill>
                <a:latin typeface="Lato"/>
                <a:ea typeface="Lato"/>
                <a:cs typeface="Lato"/>
                <a:sym typeface="Lato"/>
              </a:rPr>
              <a:t>through Google.</a:t>
            </a:r>
            <a:endParaRPr sz="900">
              <a:solidFill>
                <a:schemeClr val="lt1"/>
              </a:solidFill>
              <a:latin typeface="Lato"/>
              <a:ea typeface="Lato"/>
              <a:cs typeface="Lato"/>
              <a:sym typeface="Lato"/>
            </a:endParaRPr>
          </a:p>
        </p:txBody>
      </p:sp>
      <p:sp>
        <p:nvSpPr>
          <p:cNvPr id="327" name="Google Shape;327;p13"/>
          <p:cNvSpPr/>
          <p:nvPr/>
        </p:nvSpPr>
        <p:spPr>
          <a:xfrm>
            <a:off x="601500" y="3209000"/>
            <a:ext cx="1878300" cy="548400"/>
          </a:xfrm>
          <a:prstGeom prst="roundRect">
            <a:avLst>
              <a:gd name="adj" fmla="val 3858"/>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3x Higher Purchase Intent Rate </a:t>
            </a:r>
            <a:r>
              <a:rPr lang="en" sz="900">
                <a:solidFill>
                  <a:schemeClr val="lt1"/>
                </a:solidFill>
                <a:latin typeface="Lato"/>
                <a:ea typeface="Lato"/>
                <a:cs typeface="Lato"/>
                <a:sym typeface="Lato"/>
              </a:rPr>
              <a:t>on Google than the category average Purchase Intent Rate. </a:t>
            </a:r>
            <a:endParaRPr sz="900">
              <a:solidFill>
                <a:schemeClr val="lt1"/>
              </a:solidFill>
              <a:latin typeface="Lato"/>
              <a:ea typeface="Lato"/>
              <a:cs typeface="Lato"/>
              <a:sym typeface="Lato"/>
            </a:endParaRPr>
          </a:p>
        </p:txBody>
      </p:sp>
      <p:sp>
        <p:nvSpPr>
          <p:cNvPr id="328" name="Google Shape;328;p13"/>
          <p:cNvSpPr/>
          <p:nvPr/>
        </p:nvSpPr>
        <p:spPr>
          <a:xfrm>
            <a:off x="601500" y="3824425"/>
            <a:ext cx="1878300" cy="491700"/>
          </a:xfrm>
          <a:prstGeom prst="roundRect">
            <a:avLst>
              <a:gd name="adj" fmla="val 3858"/>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+14% </a:t>
            </a:r>
            <a:r>
              <a:rPr lang="en" sz="900">
                <a:solidFill>
                  <a:schemeClr val="lt1"/>
                </a:solidFill>
                <a:latin typeface="Lato"/>
                <a:ea typeface="Lato"/>
                <a:cs typeface="Lato"/>
                <a:sym typeface="Lato"/>
              </a:rPr>
              <a:t>Increase in Purchase Intent Rate for the healthcare brand.</a:t>
            </a:r>
            <a:endParaRPr sz="900" b="1">
              <a:solidFill>
                <a:schemeClr val="lt1"/>
              </a:solidFill>
              <a:latin typeface="Lato"/>
              <a:ea typeface="Lato"/>
              <a:cs typeface="Lato"/>
              <a:sym typeface="Lato"/>
            </a:endParaRPr>
          </a:p>
        </p:txBody>
      </p:sp>
      <p:sp>
        <p:nvSpPr>
          <p:cNvPr id="329" name="Google Shape;329;p13"/>
          <p:cNvSpPr/>
          <p:nvPr/>
        </p:nvSpPr>
        <p:spPr>
          <a:xfrm>
            <a:off x="1479425" y="1764075"/>
            <a:ext cx="1221300" cy="196800"/>
          </a:xfrm>
          <a:prstGeom prst="roundRect">
            <a:avLst>
              <a:gd name="adj"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Brand Success Story</a:t>
            </a:r>
            <a:endParaRPr sz="900" b="1">
              <a:solidFill>
                <a:schemeClr val="l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33"/>
        <p:cNvGrpSpPr/>
        <p:nvPr/>
      </p:nvGrpSpPr>
      <p:grpSpPr>
        <a:xfrm>
          <a:off x="0" y="0"/>
          <a:ext cx="0" cy="0"/>
          <a:chOff x="0" y="0"/>
          <a:chExt cx="0" cy="0"/>
        </a:xfrm>
      </p:grpSpPr>
      <p:pic>
        <p:nvPicPr>
          <p:cNvPr id="334" name="Google Shape;334;p14"/>
          <p:cNvPicPr preferRelativeResize="0"/>
          <p:nvPr/>
        </p:nvPicPr>
        <p:blipFill rotWithShape="1">
          <a:blip r:embed="rId3">
            <a:alphaModFix amt="55000"/>
          </a:blip>
          <a:srcRect l="46195" t="891" r="5090"/>
          <a:stretch/>
        </p:blipFill>
        <p:spPr>
          <a:xfrm>
            <a:off x="4649201" y="-3600"/>
            <a:ext cx="4494802" cy="5143499"/>
          </a:xfrm>
          <a:prstGeom prst="rect">
            <a:avLst/>
          </a:prstGeom>
          <a:noFill/>
          <a:ln>
            <a:noFill/>
          </a:ln>
        </p:spPr>
      </p:pic>
      <p:cxnSp>
        <p:nvCxnSpPr>
          <p:cNvPr id="335" name="Google Shape;335;p14"/>
          <p:cNvCxnSpPr/>
          <p:nvPr/>
        </p:nvCxnSpPr>
        <p:spPr>
          <a:xfrm>
            <a:off x="6705076" y="0"/>
            <a:ext cx="0" cy="5136300"/>
          </a:xfrm>
          <a:prstGeom prst="straightConnector1">
            <a:avLst/>
          </a:prstGeom>
          <a:noFill/>
          <a:ln w="9525" cap="flat" cmpd="sng">
            <a:solidFill>
              <a:schemeClr val="accent1"/>
            </a:solidFill>
            <a:prstDash val="solid"/>
            <a:round/>
            <a:headEnd type="none" w="med" len="med"/>
            <a:tailEnd type="none" w="med" len="med"/>
          </a:ln>
        </p:spPr>
      </p:cxnSp>
      <p:grpSp>
        <p:nvGrpSpPr>
          <p:cNvPr id="336" name="Google Shape;336;p14"/>
          <p:cNvGrpSpPr/>
          <p:nvPr/>
        </p:nvGrpSpPr>
        <p:grpSpPr>
          <a:xfrm>
            <a:off x="6552388" y="4521307"/>
            <a:ext cx="305378" cy="305378"/>
            <a:chOff x="9623187" y="612577"/>
            <a:chExt cx="499800" cy="499800"/>
          </a:xfrm>
        </p:grpSpPr>
        <p:sp>
          <p:nvSpPr>
            <p:cNvPr id="337" name="Google Shape;337;p14"/>
            <p:cNvSpPr/>
            <p:nvPr/>
          </p:nvSpPr>
          <p:spPr>
            <a:xfrm>
              <a:off x="9693975" y="688025"/>
              <a:ext cx="358200" cy="348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rot="2700000">
              <a:off x="9694048" y="688105"/>
              <a:ext cx="358079" cy="348745"/>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4"/>
          <p:cNvGrpSpPr/>
          <p:nvPr/>
        </p:nvGrpSpPr>
        <p:grpSpPr>
          <a:xfrm>
            <a:off x="6552388" y="213282"/>
            <a:ext cx="305378" cy="305378"/>
            <a:chOff x="9623187" y="612577"/>
            <a:chExt cx="499800" cy="499800"/>
          </a:xfrm>
        </p:grpSpPr>
        <p:sp>
          <p:nvSpPr>
            <p:cNvPr id="340" name="Google Shape;340;p14"/>
            <p:cNvSpPr/>
            <p:nvPr/>
          </p:nvSpPr>
          <p:spPr>
            <a:xfrm>
              <a:off x="9693975" y="688025"/>
              <a:ext cx="358200" cy="348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rot="2700000">
              <a:off x="9694048" y="688105"/>
              <a:ext cx="358079" cy="348745"/>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342;p14"/>
          <p:cNvSpPr txBox="1"/>
          <p:nvPr/>
        </p:nvSpPr>
        <p:spPr>
          <a:xfrm>
            <a:off x="495900" y="29770"/>
            <a:ext cx="3136200" cy="692700"/>
          </a:xfrm>
          <a:prstGeom prst="rect">
            <a:avLst/>
          </a:prstGeom>
          <a:noFill/>
          <a:ln>
            <a:noFill/>
          </a:ln>
        </p:spPr>
        <p:txBody>
          <a:bodyPr spcFirstLastPara="1" wrap="square" lIns="0" tIns="91425" rIns="0" bIns="91425" anchor="t" anchorCtr="0">
            <a:noAutofit/>
          </a:bodyPr>
          <a:lstStyle/>
          <a:p>
            <a:pPr marL="0" lvl="0" indent="0" algn="l" rtl="0">
              <a:lnSpc>
                <a:spcPct val="100000"/>
              </a:lnSpc>
              <a:spcBef>
                <a:spcPts val="2000"/>
              </a:spcBef>
              <a:spcAft>
                <a:spcPts val="600"/>
              </a:spcAft>
              <a:buNone/>
            </a:pPr>
            <a:r>
              <a:rPr lang="en" sz="2400" b="1" dirty="0">
                <a:solidFill>
                  <a:schemeClr val="lt1"/>
                </a:solidFill>
                <a:latin typeface="Raleway"/>
                <a:ea typeface="Raleway"/>
                <a:cs typeface="Raleway"/>
                <a:sym typeface="Raleway"/>
              </a:rPr>
              <a:t>Drive Profitability and Reduce Costs</a:t>
            </a:r>
            <a:endParaRPr sz="1800" b="1" dirty="0">
              <a:solidFill>
                <a:schemeClr val="lt1"/>
              </a:solidFill>
              <a:latin typeface="Raleway"/>
              <a:ea typeface="Raleway"/>
              <a:cs typeface="Raleway"/>
              <a:sym typeface="Raleway"/>
            </a:endParaRPr>
          </a:p>
        </p:txBody>
      </p:sp>
      <p:sp>
        <p:nvSpPr>
          <p:cNvPr id="343" name="Google Shape;343;p14"/>
          <p:cNvSpPr txBox="1"/>
          <p:nvPr/>
        </p:nvSpPr>
        <p:spPr>
          <a:xfrm>
            <a:off x="495900" y="1525453"/>
            <a:ext cx="3788100" cy="6927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1000"/>
              </a:spcBef>
              <a:spcAft>
                <a:spcPts val="0"/>
              </a:spcAft>
              <a:buNone/>
            </a:pPr>
            <a:r>
              <a:rPr lang="en" sz="1100">
                <a:solidFill>
                  <a:schemeClr val="lt1"/>
                </a:solidFill>
                <a:latin typeface="Lato"/>
                <a:ea typeface="Lato"/>
                <a:cs typeface="Lato"/>
                <a:sym typeface="Lato"/>
              </a:rPr>
              <a:t>Across eCommerce, shoppers are most likely to buy on Sunday at 2 PM ET. However, this varies across categories. Be aware of when and where to reach your consumers to put your media in front of them when they’re most likely to shop.</a:t>
            </a:r>
            <a:endParaRPr sz="1100">
              <a:solidFill>
                <a:schemeClr val="lt1"/>
              </a:solidFill>
              <a:latin typeface="Lato"/>
              <a:ea typeface="Lato"/>
              <a:cs typeface="Lato"/>
              <a:sym typeface="Lato"/>
            </a:endParaRPr>
          </a:p>
        </p:txBody>
      </p:sp>
      <p:sp>
        <p:nvSpPr>
          <p:cNvPr id="344" name="Google Shape;344;p14"/>
          <p:cNvSpPr/>
          <p:nvPr/>
        </p:nvSpPr>
        <p:spPr>
          <a:xfrm>
            <a:off x="811075" y="4708700"/>
            <a:ext cx="1545900" cy="1659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700" b="1">
                <a:solidFill>
                  <a:schemeClr val="lt1"/>
                </a:solidFill>
                <a:latin typeface="Lato"/>
                <a:ea typeface="Lato"/>
                <a:cs typeface="Lato"/>
                <a:sym typeface="Lato"/>
              </a:rPr>
              <a:t>Improve Marketing Effectiveness</a:t>
            </a:r>
            <a:endParaRPr sz="700" b="1">
              <a:solidFill>
                <a:schemeClr val="lt1"/>
              </a:solidFill>
              <a:latin typeface="Lato"/>
              <a:ea typeface="Lato"/>
              <a:cs typeface="Lato"/>
              <a:sym typeface="Lato"/>
            </a:endParaRPr>
          </a:p>
        </p:txBody>
      </p:sp>
      <p:sp>
        <p:nvSpPr>
          <p:cNvPr id="345" name="Google Shape;345;p14"/>
          <p:cNvSpPr/>
          <p:nvPr/>
        </p:nvSpPr>
        <p:spPr>
          <a:xfrm>
            <a:off x="495900" y="1220825"/>
            <a:ext cx="3136200" cy="3990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0" rIns="0" bIns="164575" anchor="ctr" anchorCtr="0">
            <a:noAutofit/>
          </a:bodyPr>
          <a:lstStyle/>
          <a:p>
            <a:pPr marL="0" lvl="0" indent="0" algn="ctr" rtl="0">
              <a:spcBef>
                <a:spcPts val="2000"/>
              </a:spcBef>
              <a:spcAft>
                <a:spcPts val="600"/>
              </a:spcAft>
              <a:buNone/>
            </a:pPr>
            <a:r>
              <a:rPr lang="en" b="1">
                <a:solidFill>
                  <a:schemeClr val="lt1"/>
                </a:solidFill>
                <a:latin typeface="Raleway"/>
                <a:ea typeface="Raleway"/>
                <a:cs typeface="Raleway"/>
                <a:sym typeface="Raleway"/>
              </a:rPr>
              <a:t>Improve Marketing Effectiveness</a:t>
            </a:r>
            <a:endParaRPr b="1">
              <a:solidFill>
                <a:schemeClr val="lt1"/>
              </a:solidFill>
              <a:latin typeface="Lato"/>
              <a:ea typeface="Lato"/>
              <a:cs typeface="Lato"/>
              <a:sym typeface="Lato"/>
            </a:endParaRPr>
          </a:p>
        </p:txBody>
      </p:sp>
      <p:sp>
        <p:nvSpPr>
          <p:cNvPr id="346" name="Google Shape;346;p14"/>
          <p:cNvSpPr/>
          <p:nvPr/>
        </p:nvSpPr>
        <p:spPr>
          <a:xfrm>
            <a:off x="496000" y="2571750"/>
            <a:ext cx="3744900" cy="921900"/>
          </a:xfrm>
          <a:prstGeom prst="roundRect">
            <a:avLst>
              <a:gd name="adj" fmla="val 1340"/>
            </a:avLst>
          </a:prstGeom>
          <a:no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347" name="Google Shape;347;p14"/>
          <p:cNvSpPr/>
          <p:nvPr/>
        </p:nvSpPr>
        <p:spPr>
          <a:xfrm>
            <a:off x="496000" y="2571750"/>
            <a:ext cx="2307000" cy="921900"/>
          </a:xfrm>
          <a:prstGeom prst="roundRect">
            <a:avLst>
              <a:gd name="adj" fmla="val 1340"/>
            </a:avLst>
          </a:prstGeom>
          <a:solidFill>
            <a:schemeClr val="accent1"/>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348" name="Google Shape;348;p14"/>
          <p:cNvSpPr txBox="1"/>
          <p:nvPr/>
        </p:nvSpPr>
        <p:spPr>
          <a:xfrm>
            <a:off x="707114" y="2750212"/>
            <a:ext cx="1884900" cy="554100"/>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1000"/>
              </a:spcAft>
              <a:buNone/>
            </a:pPr>
            <a:r>
              <a:rPr lang="en" sz="1200" b="1">
                <a:solidFill>
                  <a:schemeClr val="lt1"/>
                </a:solidFill>
                <a:latin typeface="Lato"/>
                <a:ea typeface="Lato"/>
                <a:cs typeface="Lato"/>
                <a:sym typeface="Lato"/>
              </a:rPr>
              <a:t>Top Days of The Week, by Purchase Intent Rate</a:t>
            </a:r>
            <a:br>
              <a:rPr lang="en" sz="1200" b="1">
                <a:solidFill>
                  <a:schemeClr val="lt1"/>
                </a:solidFill>
                <a:latin typeface="Lato"/>
                <a:ea typeface="Lato"/>
                <a:cs typeface="Lato"/>
                <a:sym typeface="Lato"/>
              </a:rPr>
            </a:br>
            <a:r>
              <a:rPr lang="en" sz="1200" b="1">
                <a:solidFill>
                  <a:schemeClr val="lt1"/>
                </a:solidFill>
                <a:latin typeface="Lato"/>
                <a:ea typeface="Lato"/>
                <a:cs typeface="Lato"/>
                <a:sym typeface="Lato"/>
              </a:rPr>
              <a:t>(All Categories)</a:t>
            </a:r>
            <a:endParaRPr sz="1500">
              <a:solidFill>
                <a:schemeClr val="lt1"/>
              </a:solidFill>
            </a:endParaRPr>
          </a:p>
        </p:txBody>
      </p:sp>
      <p:sp>
        <p:nvSpPr>
          <p:cNvPr id="349" name="Google Shape;349;p14"/>
          <p:cNvSpPr txBox="1"/>
          <p:nvPr/>
        </p:nvSpPr>
        <p:spPr>
          <a:xfrm>
            <a:off x="2931896" y="2642511"/>
            <a:ext cx="1309200" cy="769500"/>
          </a:xfrm>
          <a:prstGeom prst="rect">
            <a:avLst/>
          </a:prstGeom>
          <a:noFill/>
          <a:ln>
            <a:noFill/>
          </a:ln>
        </p:spPr>
        <p:txBody>
          <a:bodyPr spcFirstLastPara="1" wrap="square" lIns="91425" tIns="0" rIns="91425" bIns="0" anchor="t" anchorCtr="0">
            <a:spAutoFit/>
          </a:bodyPr>
          <a:lstStyle/>
          <a:p>
            <a:pPr marL="27432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Sunday </a:t>
            </a:r>
            <a:endParaRPr sz="1000" b="1">
              <a:solidFill>
                <a:schemeClr val="lt1"/>
              </a:solidFill>
              <a:latin typeface="Lato"/>
              <a:ea typeface="Lato"/>
              <a:cs typeface="Lato"/>
              <a:sym typeface="Lato"/>
            </a:endParaRPr>
          </a:p>
          <a:p>
            <a:pPr marL="27432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Tuesday</a:t>
            </a:r>
            <a:endParaRPr sz="1000" b="1">
              <a:solidFill>
                <a:schemeClr val="lt1"/>
              </a:solidFill>
              <a:latin typeface="Lato"/>
              <a:ea typeface="Lato"/>
              <a:cs typeface="Lato"/>
              <a:sym typeface="Lato"/>
            </a:endParaRPr>
          </a:p>
          <a:p>
            <a:pPr marL="27432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Wednesday</a:t>
            </a:r>
            <a:endParaRPr sz="1000" b="1">
              <a:solidFill>
                <a:schemeClr val="lt1"/>
              </a:solidFill>
              <a:latin typeface="Lato"/>
              <a:ea typeface="Lato"/>
              <a:cs typeface="Lato"/>
              <a:sym typeface="Lato"/>
            </a:endParaRPr>
          </a:p>
          <a:p>
            <a:pPr marL="27432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Thursday</a:t>
            </a:r>
            <a:endParaRPr sz="1000" b="1">
              <a:solidFill>
                <a:schemeClr val="lt1"/>
              </a:solidFill>
              <a:latin typeface="Lato"/>
              <a:ea typeface="Lato"/>
              <a:cs typeface="Lato"/>
              <a:sym typeface="Lato"/>
            </a:endParaRPr>
          </a:p>
          <a:p>
            <a:pPr marL="27432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Monday</a:t>
            </a:r>
            <a:endParaRPr sz="1000" b="1">
              <a:solidFill>
                <a:schemeClr val="lt1"/>
              </a:solidFill>
              <a:latin typeface="Lato"/>
              <a:ea typeface="Lato"/>
              <a:cs typeface="Lato"/>
              <a:sym typeface="Lato"/>
            </a:endParaRPr>
          </a:p>
        </p:txBody>
      </p:sp>
      <p:sp>
        <p:nvSpPr>
          <p:cNvPr id="350" name="Google Shape;350;p14"/>
          <p:cNvSpPr/>
          <p:nvPr/>
        </p:nvSpPr>
        <p:spPr>
          <a:xfrm>
            <a:off x="496000" y="3599400"/>
            <a:ext cx="3744900" cy="921900"/>
          </a:xfrm>
          <a:prstGeom prst="roundRect">
            <a:avLst>
              <a:gd name="adj" fmla="val 1340"/>
            </a:avLst>
          </a:prstGeom>
          <a:no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351" name="Google Shape;351;p14"/>
          <p:cNvSpPr/>
          <p:nvPr/>
        </p:nvSpPr>
        <p:spPr>
          <a:xfrm>
            <a:off x="496075" y="3596150"/>
            <a:ext cx="2307000" cy="917100"/>
          </a:xfrm>
          <a:prstGeom prst="roundRect">
            <a:avLst>
              <a:gd name="adj" fmla="val 1340"/>
            </a:avLst>
          </a:prstGeom>
          <a:solidFill>
            <a:schemeClr val="accent1"/>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352" name="Google Shape;352;p14"/>
          <p:cNvSpPr txBox="1"/>
          <p:nvPr/>
        </p:nvSpPr>
        <p:spPr>
          <a:xfrm>
            <a:off x="755850" y="3783300"/>
            <a:ext cx="1545900" cy="554100"/>
          </a:xfrm>
          <a:prstGeom prst="rect">
            <a:avLst/>
          </a:prstGeom>
          <a:noFill/>
          <a:ln>
            <a:noFill/>
          </a:ln>
        </p:spPr>
        <p:txBody>
          <a:bodyPr spcFirstLastPara="1" wrap="square" lIns="0" tIns="0" rIns="91425" bIns="0" anchor="t" anchorCtr="0">
            <a:spAutoFit/>
          </a:bodyPr>
          <a:lstStyle/>
          <a:p>
            <a:pPr marL="0" lvl="0" indent="0" algn="l" rtl="0">
              <a:spcBef>
                <a:spcPts val="0"/>
              </a:spcBef>
              <a:spcAft>
                <a:spcPts val="1000"/>
              </a:spcAft>
              <a:buNone/>
            </a:pPr>
            <a:r>
              <a:rPr lang="en" sz="1200" b="1">
                <a:solidFill>
                  <a:schemeClr val="lt1"/>
                </a:solidFill>
                <a:latin typeface="Lato"/>
                <a:ea typeface="Lato"/>
                <a:cs typeface="Lato"/>
                <a:sym typeface="Lato"/>
              </a:rPr>
              <a:t>Top Times of Day, by Purchase Intent Rate</a:t>
            </a:r>
            <a:br>
              <a:rPr lang="en" sz="1200" b="1">
                <a:solidFill>
                  <a:schemeClr val="lt1"/>
                </a:solidFill>
                <a:latin typeface="Lato"/>
                <a:ea typeface="Lato"/>
                <a:cs typeface="Lato"/>
                <a:sym typeface="Lato"/>
              </a:rPr>
            </a:br>
            <a:r>
              <a:rPr lang="en" sz="1200" b="1">
                <a:solidFill>
                  <a:schemeClr val="lt1"/>
                </a:solidFill>
                <a:latin typeface="Lato"/>
                <a:ea typeface="Lato"/>
                <a:cs typeface="Lato"/>
                <a:sym typeface="Lato"/>
              </a:rPr>
              <a:t>(All Categories, EST)</a:t>
            </a:r>
            <a:endParaRPr sz="1500">
              <a:solidFill>
                <a:schemeClr val="lt1"/>
              </a:solidFill>
            </a:endParaRPr>
          </a:p>
        </p:txBody>
      </p:sp>
      <p:sp>
        <p:nvSpPr>
          <p:cNvPr id="353" name="Google Shape;353;p14"/>
          <p:cNvSpPr txBox="1"/>
          <p:nvPr/>
        </p:nvSpPr>
        <p:spPr>
          <a:xfrm>
            <a:off x="2931896" y="3675597"/>
            <a:ext cx="1309200" cy="769500"/>
          </a:xfrm>
          <a:prstGeom prst="rect">
            <a:avLst/>
          </a:prstGeom>
          <a:noFill/>
          <a:ln>
            <a:noFill/>
          </a:ln>
        </p:spPr>
        <p:txBody>
          <a:bodyPr spcFirstLastPara="1" wrap="square" lIns="91425" tIns="0" rIns="91425" bIns="0" anchor="t" anchorCtr="0">
            <a:spAutoFit/>
          </a:bodyPr>
          <a:lstStyle/>
          <a:p>
            <a:pPr marL="27432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2 PM </a:t>
            </a:r>
            <a:endParaRPr sz="1000" b="1">
              <a:solidFill>
                <a:schemeClr val="lt1"/>
              </a:solidFill>
              <a:latin typeface="Lato"/>
              <a:ea typeface="Lato"/>
              <a:cs typeface="Lato"/>
              <a:sym typeface="Lato"/>
            </a:endParaRPr>
          </a:p>
          <a:p>
            <a:pPr marL="27432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1 PM</a:t>
            </a:r>
            <a:endParaRPr sz="1000" b="1">
              <a:solidFill>
                <a:schemeClr val="lt1"/>
              </a:solidFill>
              <a:latin typeface="Lato"/>
              <a:ea typeface="Lato"/>
              <a:cs typeface="Lato"/>
              <a:sym typeface="Lato"/>
            </a:endParaRPr>
          </a:p>
          <a:p>
            <a:pPr marL="27432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5 PM</a:t>
            </a:r>
            <a:endParaRPr sz="1000" b="1">
              <a:solidFill>
                <a:schemeClr val="lt1"/>
              </a:solidFill>
              <a:latin typeface="Lato"/>
              <a:ea typeface="Lato"/>
              <a:cs typeface="Lato"/>
              <a:sym typeface="Lato"/>
            </a:endParaRPr>
          </a:p>
          <a:p>
            <a:pPr marL="27432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7 PM </a:t>
            </a:r>
            <a:endParaRPr sz="1000" b="1">
              <a:solidFill>
                <a:schemeClr val="lt1"/>
              </a:solidFill>
              <a:latin typeface="Lato"/>
              <a:ea typeface="Lato"/>
              <a:cs typeface="Lato"/>
              <a:sym typeface="Lato"/>
            </a:endParaRPr>
          </a:p>
          <a:p>
            <a:pPr marL="27432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8 PM</a:t>
            </a:r>
            <a:endParaRPr sz="1000" b="1">
              <a:solidFill>
                <a:schemeClr val="lt1"/>
              </a:solidFill>
              <a:latin typeface="Lato"/>
              <a:ea typeface="Lato"/>
              <a:cs typeface="Lato"/>
              <a:sym typeface="Lato"/>
            </a:endParaRPr>
          </a:p>
        </p:txBody>
      </p:sp>
      <p:grpSp>
        <p:nvGrpSpPr>
          <p:cNvPr id="354" name="Google Shape;354;p14"/>
          <p:cNvGrpSpPr/>
          <p:nvPr/>
        </p:nvGrpSpPr>
        <p:grpSpPr>
          <a:xfrm>
            <a:off x="8524709" y="4690796"/>
            <a:ext cx="257903" cy="201741"/>
            <a:chOff x="816675" y="2911100"/>
            <a:chExt cx="257903" cy="255304"/>
          </a:xfrm>
        </p:grpSpPr>
        <p:sp>
          <p:nvSpPr>
            <p:cNvPr id="355" name="Google Shape;355;p14"/>
            <p:cNvSpPr/>
            <p:nvPr/>
          </p:nvSpPr>
          <p:spPr>
            <a:xfrm>
              <a:off x="826478" y="2916204"/>
              <a:ext cx="248100" cy="250200"/>
            </a:xfrm>
            <a:prstGeom prst="roundRect">
              <a:avLst>
                <a:gd name="adj" fmla="val 2331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816675" y="2911100"/>
              <a:ext cx="250800" cy="237600"/>
            </a:xfrm>
            <a:prstGeom prst="roundRect">
              <a:avLst>
                <a:gd name="adj" fmla="val 23315"/>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14"/>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SzPts val="770"/>
              <a:buNone/>
            </a:pPr>
            <a:fld id="{00000000-1234-1234-1234-123412341234}" type="slidenum">
              <a:rPr lang="en" sz="900" b="1">
                <a:solidFill>
                  <a:schemeClr val="accent1"/>
                </a:solidFill>
                <a:latin typeface="Lato"/>
                <a:ea typeface="Lato"/>
                <a:cs typeface="Lato"/>
                <a:sym typeface="Lato"/>
              </a:rPr>
              <a:t>11</a:t>
            </a:fld>
            <a:endParaRPr sz="900" b="1">
              <a:solidFill>
                <a:schemeClr val="accent1"/>
              </a:solidFill>
              <a:latin typeface="Lato"/>
              <a:ea typeface="Lato"/>
              <a:cs typeface="Lato"/>
              <a:sym typeface="Lato"/>
            </a:endParaRPr>
          </a:p>
        </p:txBody>
      </p:sp>
      <p:grpSp>
        <p:nvGrpSpPr>
          <p:cNvPr id="358" name="Google Shape;358;p14"/>
          <p:cNvGrpSpPr/>
          <p:nvPr/>
        </p:nvGrpSpPr>
        <p:grpSpPr>
          <a:xfrm>
            <a:off x="4627725" y="727625"/>
            <a:ext cx="4192009" cy="3521486"/>
            <a:chOff x="4627725" y="479537"/>
            <a:chExt cx="4192009" cy="3521486"/>
          </a:xfrm>
        </p:grpSpPr>
        <p:sp>
          <p:nvSpPr>
            <p:cNvPr id="359" name="Google Shape;359;p14"/>
            <p:cNvSpPr/>
            <p:nvPr/>
          </p:nvSpPr>
          <p:spPr>
            <a:xfrm>
              <a:off x="4627725" y="560300"/>
              <a:ext cx="4154700" cy="3440700"/>
            </a:xfrm>
            <a:prstGeom prst="roundRect">
              <a:avLst>
                <a:gd name="adj" fmla="val 1340"/>
              </a:avLst>
            </a:prstGeom>
            <a:solidFill>
              <a:schemeClr val="lt2"/>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360" name="Google Shape;360;p14"/>
            <p:cNvSpPr txBox="1"/>
            <p:nvPr/>
          </p:nvSpPr>
          <p:spPr>
            <a:xfrm>
              <a:off x="4832625" y="479537"/>
              <a:ext cx="3744900" cy="692700"/>
            </a:xfrm>
            <a:prstGeom prst="rect">
              <a:avLst/>
            </a:prstGeom>
            <a:noFill/>
            <a:ln>
              <a:noFill/>
            </a:ln>
          </p:spPr>
          <p:txBody>
            <a:bodyPr spcFirstLastPara="1" wrap="square" lIns="91425" tIns="91425" rIns="91425" bIns="91425" anchor="t" anchorCtr="0">
              <a:spAutoFit/>
            </a:bodyPr>
            <a:lstStyle/>
            <a:p>
              <a:pPr marL="0" lvl="0" indent="0" algn="l" rtl="0">
                <a:spcBef>
                  <a:spcPts val="2000"/>
                </a:spcBef>
                <a:spcAft>
                  <a:spcPts val="600"/>
                </a:spcAft>
                <a:buNone/>
              </a:pPr>
              <a:r>
                <a:rPr lang="en" sz="1100" b="1" dirty="0">
                  <a:solidFill>
                    <a:schemeClr val="lt1"/>
                  </a:solidFill>
                  <a:latin typeface="Raleway"/>
                  <a:ea typeface="Raleway"/>
                  <a:cs typeface="Raleway"/>
                  <a:sym typeface="Raleway"/>
                </a:rPr>
                <a:t>Sabra drove higher purchase intent than competitors and improved media efficiency by leveraging MikMak Insights to make campaign optimizations</a:t>
              </a:r>
              <a:endParaRPr sz="1100" b="1" dirty="0">
                <a:solidFill>
                  <a:schemeClr val="lt1"/>
                </a:solidFill>
                <a:latin typeface="Raleway"/>
                <a:ea typeface="Raleway"/>
                <a:cs typeface="Raleway"/>
                <a:sym typeface="Raleway"/>
              </a:endParaRPr>
            </a:p>
          </p:txBody>
        </p:sp>
        <p:sp>
          <p:nvSpPr>
            <p:cNvPr id="361" name="Google Shape;361;p14"/>
            <p:cNvSpPr/>
            <p:nvPr/>
          </p:nvSpPr>
          <p:spPr>
            <a:xfrm>
              <a:off x="4911675" y="1485625"/>
              <a:ext cx="1720800" cy="554100"/>
            </a:xfrm>
            <a:prstGeom prst="roundRect">
              <a:avLst>
                <a:gd name="adj" fmla="val 3858"/>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2x Increase in Purchase Intent Rate </a:t>
              </a:r>
              <a:r>
                <a:rPr lang="en" sz="900">
                  <a:solidFill>
                    <a:schemeClr val="lt1"/>
                  </a:solidFill>
                  <a:latin typeface="Lato"/>
                  <a:ea typeface="Lato"/>
                  <a:cs typeface="Lato"/>
                  <a:sym typeface="Lato"/>
                </a:rPr>
                <a:t>after switching campaign objectives</a:t>
              </a:r>
              <a:endParaRPr sz="900">
                <a:solidFill>
                  <a:schemeClr val="lt1"/>
                </a:solidFill>
                <a:latin typeface="Lato"/>
                <a:ea typeface="Lato"/>
                <a:cs typeface="Lato"/>
                <a:sym typeface="Lato"/>
              </a:endParaRPr>
            </a:p>
          </p:txBody>
        </p:sp>
        <p:sp>
          <p:nvSpPr>
            <p:cNvPr id="362" name="Google Shape;362;p14"/>
            <p:cNvSpPr/>
            <p:nvPr/>
          </p:nvSpPr>
          <p:spPr>
            <a:xfrm>
              <a:off x="4911675" y="2126986"/>
              <a:ext cx="1720800" cy="554100"/>
            </a:xfrm>
            <a:prstGeom prst="roundRect">
              <a:avLst>
                <a:gd name="adj" fmla="val 3858"/>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+86% Increase in Purchase Intent Rate </a:t>
              </a:r>
              <a:r>
                <a:rPr lang="en" sz="900">
                  <a:solidFill>
                    <a:schemeClr val="lt1"/>
                  </a:solidFill>
                  <a:latin typeface="Lato"/>
                  <a:ea typeface="Lato"/>
                  <a:cs typeface="Lato"/>
                  <a:sym typeface="Lato"/>
                </a:rPr>
                <a:t>after updating campaign creative</a:t>
              </a:r>
              <a:endParaRPr sz="900">
                <a:solidFill>
                  <a:schemeClr val="lt1"/>
                </a:solidFill>
                <a:latin typeface="Lato"/>
                <a:ea typeface="Lato"/>
                <a:cs typeface="Lato"/>
                <a:sym typeface="Lato"/>
              </a:endParaRPr>
            </a:p>
          </p:txBody>
        </p:sp>
        <p:sp>
          <p:nvSpPr>
            <p:cNvPr id="363" name="Google Shape;363;p14"/>
            <p:cNvSpPr/>
            <p:nvPr/>
          </p:nvSpPr>
          <p:spPr>
            <a:xfrm>
              <a:off x="4911700" y="2768350"/>
              <a:ext cx="1720800" cy="554100"/>
            </a:xfrm>
            <a:prstGeom prst="roundRect">
              <a:avLst>
                <a:gd name="adj" fmla="val 3858"/>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+50% Higher Purchase Intent Rate </a:t>
              </a:r>
              <a:r>
                <a:rPr lang="en" sz="900">
                  <a:solidFill>
                    <a:schemeClr val="lt1"/>
                  </a:solidFill>
                  <a:latin typeface="Lato"/>
                  <a:ea typeface="Lato"/>
                  <a:cs typeface="Lato"/>
                  <a:sym typeface="Lato"/>
                </a:rPr>
                <a:t>than the Grocery vertical on Facebook/Instagram</a:t>
              </a:r>
              <a:endParaRPr sz="900">
                <a:solidFill>
                  <a:schemeClr val="lt1"/>
                </a:solidFill>
                <a:latin typeface="Lato"/>
                <a:ea typeface="Lato"/>
                <a:cs typeface="Lato"/>
                <a:sym typeface="Lato"/>
              </a:endParaRPr>
            </a:p>
          </p:txBody>
        </p:sp>
        <p:sp>
          <p:nvSpPr>
            <p:cNvPr id="364" name="Google Shape;364;p14"/>
            <p:cNvSpPr/>
            <p:nvPr/>
          </p:nvSpPr>
          <p:spPr>
            <a:xfrm>
              <a:off x="6094425" y="481500"/>
              <a:ext cx="1221300" cy="196800"/>
            </a:xfrm>
            <a:prstGeom prst="roundRect">
              <a:avLst>
                <a:gd name="adj"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Brand Success Story</a:t>
              </a:r>
              <a:endParaRPr sz="900" b="1">
                <a:solidFill>
                  <a:schemeClr val="lt1"/>
                </a:solidFill>
                <a:latin typeface="Lato"/>
                <a:ea typeface="Lato"/>
                <a:cs typeface="Lato"/>
                <a:sym typeface="Lato"/>
              </a:endParaRPr>
            </a:p>
          </p:txBody>
        </p:sp>
        <p:sp>
          <p:nvSpPr>
            <p:cNvPr id="365" name="Google Shape;365;p14">
              <a:hlinkClick r:id="rId4"/>
            </p:cNvPr>
            <p:cNvSpPr/>
            <p:nvPr/>
          </p:nvSpPr>
          <p:spPr>
            <a:xfrm>
              <a:off x="4911625" y="3493650"/>
              <a:ext cx="1720800" cy="305400"/>
            </a:xfrm>
            <a:prstGeom prst="roundRect">
              <a:avLst>
                <a:gd name="adj" fmla="val 50000"/>
              </a:avLst>
            </a:prstGeom>
            <a:solidFill>
              <a:schemeClr val="lt1"/>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900" b="1">
                  <a:solidFill>
                    <a:schemeClr val="hlink"/>
                  </a:solidFill>
                  <a:uFill>
                    <a:noFill/>
                  </a:uFill>
                  <a:latin typeface="Lato"/>
                  <a:ea typeface="Lato"/>
                  <a:cs typeface="Lato"/>
                  <a:sym typeface="Lato"/>
                  <a:hlinkClick r:id="rId4"/>
                </a:rPr>
                <a:t>READ FULL CASE STUDY</a:t>
              </a:r>
              <a:endParaRPr sz="900" b="1">
                <a:solidFill>
                  <a:schemeClr val="accent1"/>
                </a:solidFill>
                <a:latin typeface="Lato"/>
                <a:ea typeface="Lato"/>
                <a:cs typeface="Lato"/>
                <a:sym typeface="Lato"/>
              </a:endParaRPr>
            </a:p>
          </p:txBody>
        </p:sp>
        <p:grpSp>
          <p:nvGrpSpPr>
            <p:cNvPr id="366" name="Google Shape;366;p14"/>
            <p:cNvGrpSpPr/>
            <p:nvPr/>
          </p:nvGrpSpPr>
          <p:grpSpPr>
            <a:xfrm>
              <a:off x="7082288" y="1499775"/>
              <a:ext cx="1737446" cy="2501248"/>
              <a:chOff x="6922505" y="1812217"/>
              <a:chExt cx="1793400" cy="2581800"/>
            </a:xfrm>
          </p:grpSpPr>
          <p:pic>
            <p:nvPicPr>
              <p:cNvPr id="367" name="Google Shape;367;p14"/>
              <p:cNvPicPr preferRelativeResize="0"/>
              <p:nvPr/>
            </p:nvPicPr>
            <p:blipFill rotWithShape="1">
              <a:blip r:embed="rId5">
                <a:alphaModFix/>
              </a:blip>
              <a:srcRect t="91515"/>
              <a:stretch/>
            </p:blipFill>
            <p:spPr>
              <a:xfrm>
                <a:off x="7244956" y="3348260"/>
                <a:ext cx="759946" cy="142780"/>
              </a:xfrm>
              <a:prstGeom prst="rect">
                <a:avLst/>
              </a:prstGeom>
              <a:noFill/>
              <a:ln>
                <a:noFill/>
              </a:ln>
            </p:spPr>
          </p:pic>
          <p:pic>
            <p:nvPicPr>
              <p:cNvPr id="368" name="Google Shape;368;p14"/>
              <p:cNvPicPr preferRelativeResize="0"/>
              <p:nvPr/>
            </p:nvPicPr>
            <p:blipFill rotWithShape="1">
              <a:blip r:embed="rId5">
                <a:alphaModFix/>
              </a:blip>
              <a:srcRect b="89927"/>
              <a:stretch/>
            </p:blipFill>
            <p:spPr>
              <a:xfrm>
                <a:off x="7237013" y="1878556"/>
                <a:ext cx="767891" cy="176938"/>
              </a:xfrm>
              <a:prstGeom prst="rect">
                <a:avLst/>
              </a:prstGeom>
              <a:noFill/>
              <a:ln>
                <a:noFill/>
              </a:ln>
            </p:spPr>
          </p:pic>
          <p:pic>
            <p:nvPicPr>
              <p:cNvPr id="369" name="Google Shape;369;p14"/>
              <p:cNvPicPr preferRelativeResize="0"/>
              <p:nvPr/>
            </p:nvPicPr>
            <p:blipFill rotWithShape="1">
              <a:blip r:embed="rId6">
                <a:alphaModFix/>
              </a:blip>
              <a:srcRect l="8566" t="5639" r="4815" b="4416"/>
              <a:stretch/>
            </p:blipFill>
            <p:spPr>
              <a:xfrm>
                <a:off x="7237013" y="2055493"/>
                <a:ext cx="767890" cy="1292767"/>
              </a:xfrm>
              <a:prstGeom prst="rect">
                <a:avLst/>
              </a:prstGeom>
              <a:noFill/>
              <a:ln>
                <a:noFill/>
              </a:ln>
            </p:spPr>
          </p:pic>
          <p:pic>
            <p:nvPicPr>
              <p:cNvPr id="370" name="Google Shape;370;p14"/>
              <p:cNvPicPr preferRelativeResize="0"/>
              <p:nvPr/>
            </p:nvPicPr>
            <p:blipFill rotWithShape="1">
              <a:blip r:embed="rId7">
                <a:alphaModFix/>
              </a:blip>
              <a:srcRect l="-960" r="1901" b="-240"/>
              <a:stretch/>
            </p:blipFill>
            <p:spPr>
              <a:xfrm rot="29700">
                <a:off x="6933722" y="1819818"/>
                <a:ext cx="1770966" cy="2566599"/>
              </a:xfrm>
              <a:prstGeom prst="roundRect">
                <a:avLst>
                  <a:gd name="adj" fmla="val 5147"/>
                </a:avLst>
              </a:prstGeom>
              <a:noFill/>
              <a:ln>
                <a:noFill/>
              </a:ln>
            </p:spPr>
          </p:pic>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74"/>
        <p:cNvGrpSpPr/>
        <p:nvPr/>
      </p:nvGrpSpPr>
      <p:grpSpPr>
        <a:xfrm>
          <a:off x="0" y="0"/>
          <a:ext cx="0" cy="0"/>
          <a:chOff x="0" y="0"/>
          <a:chExt cx="0" cy="0"/>
        </a:xfrm>
      </p:grpSpPr>
      <p:pic>
        <p:nvPicPr>
          <p:cNvPr id="375" name="Google Shape;375;p15"/>
          <p:cNvPicPr preferRelativeResize="0"/>
          <p:nvPr/>
        </p:nvPicPr>
        <p:blipFill rotWithShape="1">
          <a:blip r:embed="rId3">
            <a:alphaModFix/>
          </a:blip>
          <a:srcRect/>
          <a:stretch/>
        </p:blipFill>
        <p:spPr>
          <a:xfrm flipH="1">
            <a:off x="0" y="0"/>
            <a:ext cx="9144003" cy="5143501"/>
          </a:xfrm>
          <a:prstGeom prst="rect">
            <a:avLst/>
          </a:prstGeom>
          <a:noFill/>
          <a:ln>
            <a:noFill/>
          </a:ln>
        </p:spPr>
      </p:pic>
      <p:sp>
        <p:nvSpPr>
          <p:cNvPr id="376" name="Google Shape;376;p15"/>
          <p:cNvSpPr/>
          <p:nvPr/>
        </p:nvSpPr>
        <p:spPr>
          <a:xfrm>
            <a:off x="811075" y="4708700"/>
            <a:ext cx="1545900" cy="1659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700" b="1">
                <a:solidFill>
                  <a:schemeClr val="lt1"/>
                </a:solidFill>
                <a:latin typeface="Lato"/>
                <a:ea typeface="Lato"/>
                <a:cs typeface="Lato"/>
                <a:sym typeface="Lato"/>
              </a:rPr>
              <a:t>Improve Marketing Effectiveness</a:t>
            </a:r>
            <a:endParaRPr sz="700" b="1">
              <a:solidFill>
                <a:schemeClr val="lt1"/>
              </a:solidFill>
              <a:latin typeface="Lato"/>
              <a:ea typeface="Lato"/>
              <a:cs typeface="Lato"/>
              <a:sym typeface="Lato"/>
            </a:endParaRPr>
          </a:p>
        </p:txBody>
      </p:sp>
      <p:sp>
        <p:nvSpPr>
          <p:cNvPr id="377" name="Google Shape;377;p15"/>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sp>
        <p:nvSpPr>
          <p:cNvPr id="378" name="Google Shape;378;p15"/>
          <p:cNvSpPr/>
          <p:nvPr/>
        </p:nvSpPr>
        <p:spPr>
          <a:xfrm>
            <a:off x="991425" y="1501300"/>
            <a:ext cx="1686000" cy="1269300"/>
          </a:xfrm>
          <a:prstGeom prst="roundRect">
            <a:avLst>
              <a:gd name="adj" fmla="val 1648"/>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a:off x="980538" y="673375"/>
            <a:ext cx="1689600" cy="749100"/>
          </a:xfrm>
          <a:prstGeom prst="roundRect">
            <a:avLst>
              <a:gd name="adj" fmla="val 164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txBox="1"/>
          <p:nvPr/>
        </p:nvSpPr>
        <p:spPr>
          <a:xfrm>
            <a:off x="1001538" y="755275"/>
            <a:ext cx="1647600" cy="399000"/>
          </a:xfrm>
          <a:prstGeom prst="rect">
            <a:avLst/>
          </a:prstGeom>
          <a:noFill/>
          <a:ln>
            <a:noFill/>
          </a:ln>
        </p:spPr>
        <p:txBody>
          <a:bodyPr spcFirstLastPara="1" wrap="square" lIns="0" tIns="91425" rIns="0" bIns="91425" anchor="t" anchorCtr="0">
            <a:noAutofit/>
          </a:bodyPr>
          <a:lstStyle/>
          <a:p>
            <a:pPr marL="0" lvl="0" indent="0" algn="ctr" rtl="0">
              <a:lnSpc>
                <a:spcPct val="100000"/>
              </a:lnSpc>
              <a:spcBef>
                <a:spcPts val="0"/>
              </a:spcBef>
              <a:spcAft>
                <a:spcPts val="0"/>
              </a:spcAft>
              <a:buNone/>
            </a:pPr>
            <a:r>
              <a:rPr lang="en" sz="1500" b="1">
                <a:solidFill>
                  <a:schemeClr val="lt1"/>
                </a:solidFill>
                <a:latin typeface="Raleway"/>
                <a:ea typeface="Raleway"/>
                <a:cs typeface="Raleway"/>
                <a:sym typeface="Raleway"/>
              </a:rPr>
              <a:t>Toys &amp; Gaming</a:t>
            </a:r>
            <a:endParaRPr sz="1500" b="1">
              <a:solidFill>
                <a:schemeClr val="lt1"/>
              </a:solidFill>
              <a:latin typeface="Raleway"/>
              <a:ea typeface="Raleway"/>
              <a:cs typeface="Raleway"/>
              <a:sym typeface="Raleway"/>
            </a:endParaRPr>
          </a:p>
          <a:p>
            <a:pPr marL="0" lvl="0" indent="0" algn="ctr" rtl="0">
              <a:lnSpc>
                <a:spcPct val="100000"/>
              </a:lnSpc>
              <a:spcBef>
                <a:spcPts val="0"/>
              </a:spcBef>
              <a:spcAft>
                <a:spcPts val="0"/>
              </a:spcAft>
              <a:buNone/>
            </a:pPr>
            <a:r>
              <a:rPr lang="en" sz="1100">
                <a:solidFill>
                  <a:schemeClr val="lt1"/>
                </a:solidFill>
                <a:latin typeface="Raleway"/>
                <a:ea typeface="Raleway"/>
                <a:cs typeface="Raleway"/>
                <a:sym typeface="Raleway"/>
              </a:rPr>
              <a:t>by Purchase Intent Rate</a:t>
            </a:r>
            <a:endParaRPr sz="1100">
              <a:solidFill>
                <a:schemeClr val="lt1"/>
              </a:solidFill>
              <a:latin typeface="Raleway"/>
              <a:ea typeface="Raleway"/>
              <a:cs typeface="Raleway"/>
              <a:sym typeface="Raleway"/>
            </a:endParaRPr>
          </a:p>
        </p:txBody>
      </p:sp>
      <p:sp>
        <p:nvSpPr>
          <p:cNvPr id="381" name="Google Shape;381;p15"/>
          <p:cNvSpPr txBox="1"/>
          <p:nvPr/>
        </p:nvSpPr>
        <p:spPr>
          <a:xfrm>
            <a:off x="1140975" y="1872525"/>
            <a:ext cx="1386900" cy="769500"/>
          </a:xfrm>
          <a:prstGeom prst="rect">
            <a:avLst/>
          </a:prstGeom>
          <a:noFill/>
          <a:ln>
            <a:noFill/>
          </a:ln>
        </p:spPr>
        <p:txBody>
          <a:bodyPr spcFirstLastPara="1" wrap="square" lIns="91425" tIns="0" rIns="91425" bIns="0" anchor="t" anchorCtr="0">
            <a:spAutoFit/>
          </a:bodyPr>
          <a:lstStyle/>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Sunday </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Saturday</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Monday</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Tuesday</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Wednesday </a:t>
            </a:r>
            <a:endParaRPr sz="1000" b="1">
              <a:solidFill>
                <a:schemeClr val="lt1"/>
              </a:solidFill>
              <a:latin typeface="Lato"/>
              <a:ea typeface="Lato"/>
              <a:cs typeface="Lato"/>
              <a:sym typeface="Lato"/>
            </a:endParaRPr>
          </a:p>
        </p:txBody>
      </p:sp>
      <p:sp>
        <p:nvSpPr>
          <p:cNvPr id="382" name="Google Shape;382;p15"/>
          <p:cNvSpPr txBox="1"/>
          <p:nvPr/>
        </p:nvSpPr>
        <p:spPr>
          <a:xfrm>
            <a:off x="995083" y="1617462"/>
            <a:ext cx="1686000" cy="169200"/>
          </a:xfrm>
          <a:prstGeom prst="rect">
            <a:avLst/>
          </a:prstGeom>
          <a:noFill/>
          <a:ln>
            <a:noFill/>
          </a:ln>
        </p:spPr>
        <p:txBody>
          <a:bodyPr spcFirstLastPara="1" wrap="square" lIns="0" tIns="0" rIns="91425" bIns="0" anchor="t" anchorCtr="0">
            <a:spAutoFit/>
          </a:bodyPr>
          <a:lstStyle/>
          <a:p>
            <a:pPr marL="0" lvl="0" indent="0" algn="ctr" rtl="0">
              <a:spcBef>
                <a:spcPts val="0"/>
              </a:spcBef>
              <a:spcAft>
                <a:spcPts val="1000"/>
              </a:spcAft>
              <a:buNone/>
            </a:pPr>
            <a:r>
              <a:rPr lang="en" sz="1100" b="1">
                <a:solidFill>
                  <a:schemeClr val="lt1"/>
                </a:solidFill>
                <a:latin typeface="Lato"/>
                <a:ea typeface="Lato"/>
                <a:cs typeface="Lato"/>
                <a:sym typeface="Lato"/>
              </a:rPr>
              <a:t>Top Days of The Week</a:t>
            </a:r>
            <a:endParaRPr sz="1100">
              <a:solidFill>
                <a:schemeClr val="lt1"/>
              </a:solidFill>
            </a:endParaRPr>
          </a:p>
        </p:txBody>
      </p:sp>
      <p:sp>
        <p:nvSpPr>
          <p:cNvPr id="383" name="Google Shape;383;p15"/>
          <p:cNvSpPr/>
          <p:nvPr/>
        </p:nvSpPr>
        <p:spPr>
          <a:xfrm>
            <a:off x="991425" y="2856884"/>
            <a:ext cx="1686000" cy="1269300"/>
          </a:xfrm>
          <a:prstGeom prst="roundRect">
            <a:avLst>
              <a:gd name="adj" fmla="val 1648"/>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5"/>
          <p:cNvSpPr txBox="1"/>
          <p:nvPr/>
        </p:nvSpPr>
        <p:spPr>
          <a:xfrm>
            <a:off x="1192958" y="3224475"/>
            <a:ext cx="1282800" cy="769500"/>
          </a:xfrm>
          <a:prstGeom prst="rect">
            <a:avLst/>
          </a:prstGeom>
          <a:noFill/>
          <a:ln>
            <a:noFill/>
          </a:ln>
        </p:spPr>
        <p:txBody>
          <a:bodyPr spcFirstLastPara="1" wrap="square" lIns="91425" tIns="0" rIns="91425" bIns="0" anchor="t" anchorCtr="0">
            <a:spAutoFit/>
          </a:bodyPr>
          <a:lstStyle/>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5 PM </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4 PM </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6 PM </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1 PM</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10 AM </a:t>
            </a:r>
            <a:endParaRPr sz="1000" b="1">
              <a:solidFill>
                <a:schemeClr val="lt1"/>
              </a:solidFill>
              <a:latin typeface="Lato"/>
              <a:ea typeface="Lato"/>
              <a:cs typeface="Lato"/>
              <a:sym typeface="Lato"/>
            </a:endParaRPr>
          </a:p>
        </p:txBody>
      </p:sp>
      <p:sp>
        <p:nvSpPr>
          <p:cNvPr id="385" name="Google Shape;385;p15"/>
          <p:cNvSpPr txBox="1"/>
          <p:nvPr/>
        </p:nvSpPr>
        <p:spPr>
          <a:xfrm>
            <a:off x="995083" y="2989100"/>
            <a:ext cx="1686000" cy="169200"/>
          </a:xfrm>
          <a:prstGeom prst="rect">
            <a:avLst/>
          </a:prstGeom>
          <a:noFill/>
          <a:ln>
            <a:noFill/>
          </a:ln>
        </p:spPr>
        <p:txBody>
          <a:bodyPr spcFirstLastPara="1" wrap="square" lIns="0" tIns="0" rIns="91425" bIns="0" anchor="t" anchorCtr="0">
            <a:spAutoFit/>
          </a:bodyPr>
          <a:lstStyle/>
          <a:p>
            <a:pPr marL="0" lvl="0" indent="0" algn="ctr" rtl="0">
              <a:spcBef>
                <a:spcPts val="0"/>
              </a:spcBef>
              <a:spcAft>
                <a:spcPts val="1000"/>
              </a:spcAft>
              <a:buNone/>
            </a:pPr>
            <a:r>
              <a:rPr lang="en" sz="1100" b="1">
                <a:solidFill>
                  <a:schemeClr val="lt1"/>
                </a:solidFill>
                <a:latin typeface="Lato"/>
                <a:ea typeface="Lato"/>
                <a:cs typeface="Lato"/>
                <a:sym typeface="Lato"/>
              </a:rPr>
              <a:t>Top Times of Day (EST)</a:t>
            </a:r>
            <a:endParaRPr sz="1100">
              <a:solidFill>
                <a:schemeClr val="lt1"/>
              </a:solidFill>
            </a:endParaRPr>
          </a:p>
        </p:txBody>
      </p:sp>
      <p:sp>
        <p:nvSpPr>
          <p:cNvPr id="386" name="Google Shape;386;p15"/>
          <p:cNvSpPr/>
          <p:nvPr/>
        </p:nvSpPr>
        <p:spPr>
          <a:xfrm>
            <a:off x="2815125" y="1501300"/>
            <a:ext cx="1682400" cy="1269300"/>
          </a:xfrm>
          <a:prstGeom prst="roundRect">
            <a:avLst>
              <a:gd name="adj" fmla="val 1648"/>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5"/>
          <p:cNvSpPr/>
          <p:nvPr/>
        </p:nvSpPr>
        <p:spPr>
          <a:xfrm>
            <a:off x="2811626" y="673375"/>
            <a:ext cx="1689600" cy="749100"/>
          </a:xfrm>
          <a:prstGeom prst="roundRect">
            <a:avLst>
              <a:gd name="adj" fmla="val 164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5"/>
          <p:cNvSpPr txBox="1"/>
          <p:nvPr/>
        </p:nvSpPr>
        <p:spPr>
          <a:xfrm>
            <a:off x="2832626" y="755275"/>
            <a:ext cx="1647600" cy="399000"/>
          </a:xfrm>
          <a:prstGeom prst="rect">
            <a:avLst/>
          </a:prstGeom>
          <a:noFill/>
          <a:ln>
            <a:noFill/>
          </a:ln>
        </p:spPr>
        <p:txBody>
          <a:bodyPr spcFirstLastPara="1" wrap="square" lIns="0" tIns="91425" rIns="0" bIns="91425" anchor="t" anchorCtr="0">
            <a:noAutofit/>
          </a:bodyPr>
          <a:lstStyle/>
          <a:p>
            <a:pPr marL="0" lvl="0" indent="0" algn="ctr" rtl="0">
              <a:lnSpc>
                <a:spcPct val="100000"/>
              </a:lnSpc>
              <a:spcBef>
                <a:spcPts val="0"/>
              </a:spcBef>
              <a:spcAft>
                <a:spcPts val="0"/>
              </a:spcAft>
              <a:buNone/>
            </a:pPr>
            <a:r>
              <a:rPr lang="en" sz="1500" b="1">
                <a:solidFill>
                  <a:schemeClr val="lt1"/>
                </a:solidFill>
                <a:latin typeface="Raleway"/>
                <a:ea typeface="Raleway"/>
                <a:cs typeface="Raleway"/>
                <a:sym typeface="Raleway"/>
              </a:rPr>
              <a:t>Grocery</a:t>
            </a:r>
            <a:endParaRPr sz="1500" b="1">
              <a:solidFill>
                <a:schemeClr val="lt1"/>
              </a:solidFill>
              <a:latin typeface="Raleway"/>
              <a:ea typeface="Raleway"/>
              <a:cs typeface="Raleway"/>
              <a:sym typeface="Raleway"/>
            </a:endParaRPr>
          </a:p>
          <a:p>
            <a:pPr marL="0" lvl="0" indent="0" algn="ctr" rtl="0">
              <a:lnSpc>
                <a:spcPct val="100000"/>
              </a:lnSpc>
              <a:spcBef>
                <a:spcPts val="0"/>
              </a:spcBef>
              <a:spcAft>
                <a:spcPts val="0"/>
              </a:spcAft>
              <a:buNone/>
            </a:pPr>
            <a:r>
              <a:rPr lang="en" sz="1100">
                <a:solidFill>
                  <a:schemeClr val="lt1"/>
                </a:solidFill>
                <a:latin typeface="Raleway"/>
                <a:ea typeface="Raleway"/>
                <a:cs typeface="Raleway"/>
                <a:sym typeface="Raleway"/>
              </a:rPr>
              <a:t>by Purchase Intent Rate</a:t>
            </a:r>
            <a:endParaRPr sz="1100">
              <a:solidFill>
                <a:schemeClr val="lt1"/>
              </a:solidFill>
              <a:latin typeface="Raleway"/>
              <a:ea typeface="Raleway"/>
              <a:cs typeface="Raleway"/>
              <a:sym typeface="Raleway"/>
            </a:endParaRPr>
          </a:p>
        </p:txBody>
      </p:sp>
      <p:sp>
        <p:nvSpPr>
          <p:cNvPr id="389" name="Google Shape;389;p15"/>
          <p:cNvSpPr txBox="1"/>
          <p:nvPr/>
        </p:nvSpPr>
        <p:spPr>
          <a:xfrm>
            <a:off x="2962875" y="1852825"/>
            <a:ext cx="1386900" cy="769500"/>
          </a:xfrm>
          <a:prstGeom prst="rect">
            <a:avLst/>
          </a:prstGeom>
          <a:noFill/>
          <a:ln>
            <a:noFill/>
          </a:ln>
        </p:spPr>
        <p:txBody>
          <a:bodyPr spcFirstLastPara="1" wrap="square" lIns="91425" tIns="0" rIns="91425" bIns="0" anchor="t" anchorCtr="0">
            <a:spAutoFit/>
          </a:bodyPr>
          <a:lstStyle/>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Tuesday </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Wednesday</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Thursday</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Monday</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Saturday</a:t>
            </a:r>
            <a:endParaRPr sz="1000" b="1">
              <a:solidFill>
                <a:schemeClr val="lt1"/>
              </a:solidFill>
              <a:latin typeface="Lato"/>
              <a:ea typeface="Lato"/>
              <a:cs typeface="Lato"/>
              <a:sym typeface="Lato"/>
            </a:endParaRPr>
          </a:p>
        </p:txBody>
      </p:sp>
      <p:sp>
        <p:nvSpPr>
          <p:cNvPr id="390" name="Google Shape;390;p15"/>
          <p:cNvSpPr txBox="1"/>
          <p:nvPr/>
        </p:nvSpPr>
        <p:spPr>
          <a:xfrm>
            <a:off x="2818776" y="1617462"/>
            <a:ext cx="1682400" cy="169200"/>
          </a:xfrm>
          <a:prstGeom prst="rect">
            <a:avLst/>
          </a:prstGeom>
          <a:noFill/>
          <a:ln>
            <a:noFill/>
          </a:ln>
        </p:spPr>
        <p:txBody>
          <a:bodyPr spcFirstLastPara="1" wrap="square" lIns="0" tIns="0" rIns="91425" bIns="0" anchor="t" anchorCtr="0">
            <a:spAutoFit/>
          </a:bodyPr>
          <a:lstStyle/>
          <a:p>
            <a:pPr marL="0" lvl="0" indent="0" algn="ctr" rtl="0">
              <a:spcBef>
                <a:spcPts val="0"/>
              </a:spcBef>
              <a:spcAft>
                <a:spcPts val="1000"/>
              </a:spcAft>
              <a:buNone/>
            </a:pPr>
            <a:r>
              <a:rPr lang="en" sz="1100" b="1">
                <a:solidFill>
                  <a:schemeClr val="lt1"/>
                </a:solidFill>
                <a:latin typeface="Lato"/>
                <a:ea typeface="Lato"/>
                <a:cs typeface="Lato"/>
                <a:sym typeface="Lato"/>
              </a:rPr>
              <a:t>Top Days of The Week</a:t>
            </a:r>
            <a:endParaRPr sz="1100">
              <a:solidFill>
                <a:schemeClr val="lt1"/>
              </a:solidFill>
            </a:endParaRPr>
          </a:p>
        </p:txBody>
      </p:sp>
      <p:sp>
        <p:nvSpPr>
          <p:cNvPr id="391" name="Google Shape;391;p15"/>
          <p:cNvSpPr/>
          <p:nvPr/>
        </p:nvSpPr>
        <p:spPr>
          <a:xfrm>
            <a:off x="2815125" y="2856884"/>
            <a:ext cx="1682400" cy="1269300"/>
          </a:xfrm>
          <a:prstGeom prst="roundRect">
            <a:avLst>
              <a:gd name="adj" fmla="val 1648"/>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5"/>
          <p:cNvSpPr txBox="1"/>
          <p:nvPr/>
        </p:nvSpPr>
        <p:spPr>
          <a:xfrm>
            <a:off x="3016240" y="3224475"/>
            <a:ext cx="1280100" cy="769500"/>
          </a:xfrm>
          <a:prstGeom prst="rect">
            <a:avLst/>
          </a:prstGeom>
          <a:noFill/>
          <a:ln>
            <a:noFill/>
          </a:ln>
        </p:spPr>
        <p:txBody>
          <a:bodyPr spcFirstLastPara="1" wrap="square" lIns="91425" tIns="0" rIns="91425" bIns="0" anchor="t" anchorCtr="0">
            <a:spAutoFit/>
          </a:bodyPr>
          <a:lstStyle/>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1 PM </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12 PM </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2 PM</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3 PM</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4 PM</a:t>
            </a:r>
            <a:endParaRPr sz="1000" b="1">
              <a:solidFill>
                <a:schemeClr val="lt1"/>
              </a:solidFill>
              <a:latin typeface="Lato"/>
              <a:ea typeface="Lato"/>
              <a:cs typeface="Lato"/>
              <a:sym typeface="Lato"/>
            </a:endParaRPr>
          </a:p>
        </p:txBody>
      </p:sp>
      <p:sp>
        <p:nvSpPr>
          <p:cNvPr id="393" name="Google Shape;393;p15"/>
          <p:cNvSpPr txBox="1"/>
          <p:nvPr/>
        </p:nvSpPr>
        <p:spPr>
          <a:xfrm>
            <a:off x="2818776" y="2989100"/>
            <a:ext cx="1682400" cy="169200"/>
          </a:xfrm>
          <a:prstGeom prst="rect">
            <a:avLst/>
          </a:prstGeom>
          <a:noFill/>
          <a:ln>
            <a:noFill/>
          </a:ln>
        </p:spPr>
        <p:txBody>
          <a:bodyPr spcFirstLastPara="1" wrap="square" lIns="0" tIns="0" rIns="91425" bIns="0" anchor="t" anchorCtr="0">
            <a:spAutoFit/>
          </a:bodyPr>
          <a:lstStyle/>
          <a:p>
            <a:pPr marL="0" lvl="0" indent="0" algn="ctr" rtl="0">
              <a:spcBef>
                <a:spcPts val="0"/>
              </a:spcBef>
              <a:spcAft>
                <a:spcPts val="1000"/>
              </a:spcAft>
              <a:buNone/>
            </a:pPr>
            <a:r>
              <a:rPr lang="en" sz="1100" b="1">
                <a:solidFill>
                  <a:schemeClr val="lt1"/>
                </a:solidFill>
                <a:latin typeface="Lato"/>
                <a:ea typeface="Lato"/>
                <a:cs typeface="Lato"/>
                <a:sym typeface="Lato"/>
              </a:rPr>
              <a:t>Top Times of Day (EST)</a:t>
            </a:r>
            <a:endParaRPr sz="1100">
              <a:solidFill>
                <a:schemeClr val="lt1"/>
              </a:solidFill>
            </a:endParaRPr>
          </a:p>
        </p:txBody>
      </p:sp>
      <p:sp>
        <p:nvSpPr>
          <p:cNvPr id="394" name="Google Shape;394;p15"/>
          <p:cNvSpPr/>
          <p:nvPr/>
        </p:nvSpPr>
        <p:spPr>
          <a:xfrm>
            <a:off x="4642724" y="1501300"/>
            <a:ext cx="1686000" cy="1269300"/>
          </a:xfrm>
          <a:prstGeom prst="roundRect">
            <a:avLst>
              <a:gd name="adj" fmla="val 1648"/>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5"/>
          <p:cNvSpPr/>
          <p:nvPr/>
        </p:nvSpPr>
        <p:spPr>
          <a:xfrm>
            <a:off x="4642715" y="673375"/>
            <a:ext cx="1689600" cy="749100"/>
          </a:xfrm>
          <a:prstGeom prst="roundRect">
            <a:avLst>
              <a:gd name="adj" fmla="val 164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5"/>
          <p:cNvSpPr txBox="1"/>
          <p:nvPr/>
        </p:nvSpPr>
        <p:spPr>
          <a:xfrm>
            <a:off x="4663715" y="755275"/>
            <a:ext cx="1647600" cy="399000"/>
          </a:xfrm>
          <a:prstGeom prst="rect">
            <a:avLst/>
          </a:prstGeom>
          <a:noFill/>
          <a:ln>
            <a:noFill/>
          </a:ln>
        </p:spPr>
        <p:txBody>
          <a:bodyPr spcFirstLastPara="1" wrap="square" lIns="0" tIns="91425" rIns="0" bIns="91425" anchor="t" anchorCtr="0">
            <a:noAutofit/>
          </a:bodyPr>
          <a:lstStyle/>
          <a:p>
            <a:pPr marL="0" lvl="0" indent="0" algn="ctr" rtl="0">
              <a:lnSpc>
                <a:spcPct val="100000"/>
              </a:lnSpc>
              <a:spcBef>
                <a:spcPts val="0"/>
              </a:spcBef>
              <a:spcAft>
                <a:spcPts val="0"/>
              </a:spcAft>
              <a:buNone/>
            </a:pPr>
            <a:r>
              <a:rPr lang="en" sz="1500" b="1">
                <a:solidFill>
                  <a:schemeClr val="lt1"/>
                </a:solidFill>
                <a:latin typeface="Raleway"/>
                <a:ea typeface="Raleway"/>
                <a:cs typeface="Raleway"/>
                <a:sym typeface="Raleway"/>
              </a:rPr>
              <a:t>Beauty</a:t>
            </a:r>
            <a:endParaRPr sz="1500" b="1">
              <a:solidFill>
                <a:schemeClr val="lt1"/>
              </a:solidFill>
              <a:latin typeface="Raleway"/>
              <a:ea typeface="Raleway"/>
              <a:cs typeface="Raleway"/>
              <a:sym typeface="Raleway"/>
            </a:endParaRPr>
          </a:p>
          <a:p>
            <a:pPr marL="0" lvl="0" indent="0" algn="ctr" rtl="0">
              <a:lnSpc>
                <a:spcPct val="100000"/>
              </a:lnSpc>
              <a:spcBef>
                <a:spcPts val="0"/>
              </a:spcBef>
              <a:spcAft>
                <a:spcPts val="0"/>
              </a:spcAft>
              <a:buNone/>
            </a:pPr>
            <a:r>
              <a:rPr lang="en" sz="1100">
                <a:solidFill>
                  <a:schemeClr val="lt1"/>
                </a:solidFill>
                <a:latin typeface="Raleway"/>
                <a:ea typeface="Raleway"/>
                <a:cs typeface="Raleway"/>
                <a:sym typeface="Raleway"/>
              </a:rPr>
              <a:t>by Purchase Intent Rate</a:t>
            </a:r>
            <a:endParaRPr sz="1100">
              <a:solidFill>
                <a:schemeClr val="lt1"/>
              </a:solidFill>
              <a:latin typeface="Raleway"/>
              <a:ea typeface="Raleway"/>
              <a:cs typeface="Raleway"/>
              <a:sym typeface="Raleway"/>
            </a:endParaRPr>
          </a:p>
        </p:txBody>
      </p:sp>
      <p:sp>
        <p:nvSpPr>
          <p:cNvPr id="397" name="Google Shape;397;p15"/>
          <p:cNvSpPr txBox="1"/>
          <p:nvPr/>
        </p:nvSpPr>
        <p:spPr>
          <a:xfrm>
            <a:off x="4763774" y="1852825"/>
            <a:ext cx="1443900" cy="769500"/>
          </a:xfrm>
          <a:prstGeom prst="rect">
            <a:avLst/>
          </a:prstGeom>
          <a:noFill/>
          <a:ln>
            <a:noFill/>
          </a:ln>
        </p:spPr>
        <p:txBody>
          <a:bodyPr spcFirstLastPara="1" wrap="square" lIns="91425" tIns="0" rIns="91425" bIns="0" anchor="t" anchorCtr="0">
            <a:spAutoFit/>
          </a:bodyPr>
          <a:lstStyle/>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Thursday</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Sunday</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Wednesday</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Tuesday</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Monday</a:t>
            </a:r>
            <a:endParaRPr sz="1000" b="1">
              <a:solidFill>
                <a:schemeClr val="lt1"/>
              </a:solidFill>
              <a:latin typeface="Lato"/>
              <a:ea typeface="Lato"/>
              <a:cs typeface="Lato"/>
              <a:sym typeface="Lato"/>
            </a:endParaRPr>
          </a:p>
        </p:txBody>
      </p:sp>
      <p:sp>
        <p:nvSpPr>
          <p:cNvPr id="398" name="Google Shape;398;p15"/>
          <p:cNvSpPr txBox="1"/>
          <p:nvPr/>
        </p:nvSpPr>
        <p:spPr>
          <a:xfrm>
            <a:off x="4646383" y="1617462"/>
            <a:ext cx="1686000" cy="169200"/>
          </a:xfrm>
          <a:prstGeom prst="rect">
            <a:avLst/>
          </a:prstGeom>
          <a:noFill/>
          <a:ln>
            <a:noFill/>
          </a:ln>
        </p:spPr>
        <p:txBody>
          <a:bodyPr spcFirstLastPara="1" wrap="square" lIns="0" tIns="0" rIns="91425" bIns="0" anchor="t" anchorCtr="0">
            <a:spAutoFit/>
          </a:bodyPr>
          <a:lstStyle/>
          <a:p>
            <a:pPr marL="0" lvl="0" indent="0" algn="ctr" rtl="0">
              <a:spcBef>
                <a:spcPts val="0"/>
              </a:spcBef>
              <a:spcAft>
                <a:spcPts val="1000"/>
              </a:spcAft>
              <a:buNone/>
            </a:pPr>
            <a:r>
              <a:rPr lang="en" sz="1100" b="1">
                <a:solidFill>
                  <a:schemeClr val="lt1"/>
                </a:solidFill>
                <a:latin typeface="Lato"/>
                <a:ea typeface="Lato"/>
                <a:cs typeface="Lato"/>
                <a:sym typeface="Lato"/>
              </a:rPr>
              <a:t>Top Days of The Week</a:t>
            </a:r>
            <a:endParaRPr sz="1100">
              <a:solidFill>
                <a:schemeClr val="lt1"/>
              </a:solidFill>
            </a:endParaRPr>
          </a:p>
        </p:txBody>
      </p:sp>
      <p:sp>
        <p:nvSpPr>
          <p:cNvPr id="399" name="Google Shape;399;p15"/>
          <p:cNvSpPr/>
          <p:nvPr/>
        </p:nvSpPr>
        <p:spPr>
          <a:xfrm>
            <a:off x="4642725" y="2856884"/>
            <a:ext cx="1686000" cy="1269300"/>
          </a:xfrm>
          <a:prstGeom prst="roundRect">
            <a:avLst>
              <a:gd name="adj" fmla="val 1648"/>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txBox="1"/>
          <p:nvPr/>
        </p:nvSpPr>
        <p:spPr>
          <a:xfrm>
            <a:off x="4844252" y="3224475"/>
            <a:ext cx="1282800" cy="769500"/>
          </a:xfrm>
          <a:prstGeom prst="rect">
            <a:avLst/>
          </a:prstGeom>
          <a:noFill/>
          <a:ln>
            <a:noFill/>
          </a:ln>
        </p:spPr>
        <p:txBody>
          <a:bodyPr spcFirstLastPara="1" wrap="square" lIns="91425" tIns="0" rIns="91425" bIns="0" anchor="t" anchorCtr="0">
            <a:spAutoFit/>
          </a:bodyPr>
          <a:lstStyle/>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5 PM</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2 PM</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1 PM </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8 PM </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4 PM</a:t>
            </a:r>
            <a:endParaRPr sz="1000" b="1">
              <a:solidFill>
                <a:schemeClr val="lt1"/>
              </a:solidFill>
              <a:latin typeface="Lato"/>
              <a:ea typeface="Lato"/>
              <a:cs typeface="Lato"/>
              <a:sym typeface="Lato"/>
            </a:endParaRPr>
          </a:p>
        </p:txBody>
      </p:sp>
      <p:sp>
        <p:nvSpPr>
          <p:cNvPr id="401" name="Google Shape;401;p15"/>
          <p:cNvSpPr txBox="1"/>
          <p:nvPr/>
        </p:nvSpPr>
        <p:spPr>
          <a:xfrm>
            <a:off x="4646383" y="2989100"/>
            <a:ext cx="1686000" cy="169200"/>
          </a:xfrm>
          <a:prstGeom prst="rect">
            <a:avLst/>
          </a:prstGeom>
          <a:noFill/>
          <a:ln>
            <a:noFill/>
          </a:ln>
        </p:spPr>
        <p:txBody>
          <a:bodyPr spcFirstLastPara="1" wrap="square" lIns="0" tIns="0" rIns="91425" bIns="0" anchor="t" anchorCtr="0">
            <a:spAutoFit/>
          </a:bodyPr>
          <a:lstStyle/>
          <a:p>
            <a:pPr marL="0" lvl="0" indent="0" algn="ctr" rtl="0">
              <a:spcBef>
                <a:spcPts val="0"/>
              </a:spcBef>
              <a:spcAft>
                <a:spcPts val="1000"/>
              </a:spcAft>
              <a:buNone/>
            </a:pPr>
            <a:r>
              <a:rPr lang="en" sz="1100" b="1">
                <a:solidFill>
                  <a:schemeClr val="lt1"/>
                </a:solidFill>
                <a:latin typeface="Lato"/>
                <a:ea typeface="Lato"/>
                <a:cs typeface="Lato"/>
                <a:sym typeface="Lato"/>
              </a:rPr>
              <a:t>Top Times of Day (EST)</a:t>
            </a:r>
            <a:endParaRPr sz="1100">
              <a:solidFill>
                <a:schemeClr val="lt1"/>
              </a:solidFill>
            </a:endParaRPr>
          </a:p>
        </p:txBody>
      </p:sp>
      <p:sp>
        <p:nvSpPr>
          <p:cNvPr id="402" name="Google Shape;402;p15"/>
          <p:cNvSpPr/>
          <p:nvPr/>
        </p:nvSpPr>
        <p:spPr>
          <a:xfrm>
            <a:off x="6473850" y="1501300"/>
            <a:ext cx="1686000" cy="1269300"/>
          </a:xfrm>
          <a:prstGeom prst="roundRect">
            <a:avLst>
              <a:gd name="adj" fmla="val 1648"/>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6473856" y="673375"/>
            <a:ext cx="1689600" cy="749100"/>
          </a:xfrm>
          <a:prstGeom prst="roundRect">
            <a:avLst>
              <a:gd name="adj" fmla="val 164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txBox="1"/>
          <p:nvPr/>
        </p:nvSpPr>
        <p:spPr>
          <a:xfrm>
            <a:off x="6494856" y="755275"/>
            <a:ext cx="1647600" cy="399000"/>
          </a:xfrm>
          <a:prstGeom prst="rect">
            <a:avLst/>
          </a:prstGeom>
          <a:noFill/>
          <a:ln>
            <a:noFill/>
          </a:ln>
        </p:spPr>
        <p:txBody>
          <a:bodyPr spcFirstLastPara="1" wrap="square" lIns="0" tIns="91425" rIns="0" bIns="91425" anchor="t" anchorCtr="0">
            <a:noAutofit/>
          </a:bodyPr>
          <a:lstStyle/>
          <a:p>
            <a:pPr marL="0" lvl="0" indent="0" algn="ctr" rtl="0">
              <a:lnSpc>
                <a:spcPct val="100000"/>
              </a:lnSpc>
              <a:spcBef>
                <a:spcPts val="0"/>
              </a:spcBef>
              <a:spcAft>
                <a:spcPts val="0"/>
              </a:spcAft>
              <a:buNone/>
            </a:pPr>
            <a:r>
              <a:rPr lang="en" sz="1500" b="1">
                <a:solidFill>
                  <a:schemeClr val="lt1"/>
                </a:solidFill>
                <a:latin typeface="Raleway"/>
                <a:ea typeface="Raleway"/>
                <a:cs typeface="Raleway"/>
                <a:sym typeface="Raleway"/>
              </a:rPr>
              <a:t>Alcohol</a:t>
            </a:r>
            <a:endParaRPr sz="1500" b="1">
              <a:solidFill>
                <a:schemeClr val="lt1"/>
              </a:solidFill>
              <a:latin typeface="Raleway"/>
              <a:ea typeface="Raleway"/>
              <a:cs typeface="Raleway"/>
              <a:sym typeface="Raleway"/>
            </a:endParaRPr>
          </a:p>
          <a:p>
            <a:pPr marL="0" lvl="0" indent="0" algn="ctr" rtl="0">
              <a:lnSpc>
                <a:spcPct val="100000"/>
              </a:lnSpc>
              <a:spcBef>
                <a:spcPts val="0"/>
              </a:spcBef>
              <a:spcAft>
                <a:spcPts val="0"/>
              </a:spcAft>
              <a:buNone/>
            </a:pPr>
            <a:r>
              <a:rPr lang="en" sz="1100">
                <a:solidFill>
                  <a:schemeClr val="lt1"/>
                </a:solidFill>
                <a:latin typeface="Raleway"/>
                <a:ea typeface="Raleway"/>
                <a:cs typeface="Raleway"/>
                <a:sym typeface="Raleway"/>
              </a:rPr>
              <a:t>by Purchase Intent Rate</a:t>
            </a:r>
            <a:endParaRPr sz="1100">
              <a:solidFill>
                <a:schemeClr val="lt1"/>
              </a:solidFill>
              <a:latin typeface="Raleway"/>
              <a:ea typeface="Raleway"/>
              <a:cs typeface="Raleway"/>
              <a:sym typeface="Raleway"/>
            </a:endParaRPr>
          </a:p>
        </p:txBody>
      </p:sp>
      <p:sp>
        <p:nvSpPr>
          <p:cNvPr id="405" name="Google Shape;405;p15"/>
          <p:cNvSpPr txBox="1"/>
          <p:nvPr/>
        </p:nvSpPr>
        <p:spPr>
          <a:xfrm>
            <a:off x="6594900" y="1852825"/>
            <a:ext cx="1443900" cy="769500"/>
          </a:xfrm>
          <a:prstGeom prst="rect">
            <a:avLst/>
          </a:prstGeom>
          <a:noFill/>
          <a:ln>
            <a:noFill/>
          </a:ln>
        </p:spPr>
        <p:txBody>
          <a:bodyPr spcFirstLastPara="1" wrap="square" lIns="91425" tIns="0" rIns="91425" bIns="0" anchor="t" anchorCtr="0">
            <a:spAutoFit/>
          </a:bodyPr>
          <a:lstStyle/>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Thursday</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Wednesday</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Tuesday</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Friday</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Monday</a:t>
            </a:r>
            <a:endParaRPr sz="1000" b="1">
              <a:solidFill>
                <a:schemeClr val="lt1"/>
              </a:solidFill>
              <a:latin typeface="Lato"/>
              <a:ea typeface="Lato"/>
              <a:cs typeface="Lato"/>
              <a:sym typeface="Lato"/>
            </a:endParaRPr>
          </a:p>
        </p:txBody>
      </p:sp>
      <p:sp>
        <p:nvSpPr>
          <p:cNvPr id="406" name="Google Shape;406;p15"/>
          <p:cNvSpPr txBox="1"/>
          <p:nvPr/>
        </p:nvSpPr>
        <p:spPr>
          <a:xfrm>
            <a:off x="6477508" y="1617462"/>
            <a:ext cx="1686000" cy="169200"/>
          </a:xfrm>
          <a:prstGeom prst="rect">
            <a:avLst/>
          </a:prstGeom>
          <a:noFill/>
          <a:ln>
            <a:noFill/>
          </a:ln>
        </p:spPr>
        <p:txBody>
          <a:bodyPr spcFirstLastPara="1" wrap="square" lIns="0" tIns="0" rIns="91425" bIns="0" anchor="t" anchorCtr="0">
            <a:spAutoFit/>
          </a:bodyPr>
          <a:lstStyle/>
          <a:p>
            <a:pPr marL="0" lvl="0" indent="0" algn="ctr" rtl="0">
              <a:spcBef>
                <a:spcPts val="0"/>
              </a:spcBef>
              <a:spcAft>
                <a:spcPts val="1000"/>
              </a:spcAft>
              <a:buNone/>
            </a:pPr>
            <a:r>
              <a:rPr lang="en" sz="1100" b="1">
                <a:solidFill>
                  <a:schemeClr val="lt1"/>
                </a:solidFill>
                <a:latin typeface="Lato"/>
                <a:ea typeface="Lato"/>
                <a:cs typeface="Lato"/>
                <a:sym typeface="Lato"/>
              </a:rPr>
              <a:t>Top Days of The Week</a:t>
            </a:r>
            <a:endParaRPr sz="1100">
              <a:solidFill>
                <a:schemeClr val="lt1"/>
              </a:solidFill>
            </a:endParaRPr>
          </a:p>
        </p:txBody>
      </p:sp>
      <p:sp>
        <p:nvSpPr>
          <p:cNvPr id="407" name="Google Shape;407;p15"/>
          <p:cNvSpPr/>
          <p:nvPr/>
        </p:nvSpPr>
        <p:spPr>
          <a:xfrm>
            <a:off x="6473850" y="2856884"/>
            <a:ext cx="1686000" cy="1269300"/>
          </a:xfrm>
          <a:prstGeom prst="roundRect">
            <a:avLst>
              <a:gd name="adj" fmla="val 1648"/>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txBox="1"/>
          <p:nvPr/>
        </p:nvSpPr>
        <p:spPr>
          <a:xfrm>
            <a:off x="6675383" y="3209775"/>
            <a:ext cx="1282800" cy="769500"/>
          </a:xfrm>
          <a:prstGeom prst="rect">
            <a:avLst/>
          </a:prstGeom>
          <a:noFill/>
          <a:ln>
            <a:noFill/>
          </a:ln>
        </p:spPr>
        <p:txBody>
          <a:bodyPr spcFirstLastPara="1" wrap="square" lIns="91425" tIns="0" rIns="91425" bIns="0" anchor="t" anchorCtr="0">
            <a:spAutoFit/>
          </a:bodyPr>
          <a:lstStyle/>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7 PM </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6 PM </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8 PM </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5 PM </a:t>
            </a:r>
            <a:endParaRPr sz="1000" b="1">
              <a:solidFill>
                <a:schemeClr val="lt1"/>
              </a:solidFill>
              <a:latin typeface="Lato"/>
              <a:ea typeface="Lato"/>
              <a:cs typeface="Lato"/>
              <a:sym typeface="Lato"/>
            </a:endParaRPr>
          </a:p>
          <a:p>
            <a:pPr marL="457200" lvl="0" indent="-292100" algn="l" rtl="0">
              <a:spcBef>
                <a:spcPts val="0"/>
              </a:spcBef>
              <a:spcAft>
                <a:spcPts val="0"/>
              </a:spcAft>
              <a:buClr>
                <a:schemeClr val="lt1"/>
              </a:buClr>
              <a:buSzPts val="1000"/>
              <a:buFont typeface="Lato"/>
              <a:buAutoNum type="arabicPeriod"/>
            </a:pPr>
            <a:r>
              <a:rPr lang="en" sz="1000" b="1">
                <a:solidFill>
                  <a:schemeClr val="lt1"/>
                </a:solidFill>
                <a:latin typeface="Lato"/>
                <a:ea typeface="Lato"/>
                <a:cs typeface="Lato"/>
                <a:sym typeface="Lato"/>
              </a:rPr>
              <a:t>2 PM</a:t>
            </a:r>
            <a:endParaRPr sz="1000" b="1">
              <a:solidFill>
                <a:schemeClr val="lt1"/>
              </a:solidFill>
              <a:latin typeface="Lato"/>
              <a:ea typeface="Lato"/>
              <a:cs typeface="Lato"/>
              <a:sym typeface="Lato"/>
            </a:endParaRPr>
          </a:p>
        </p:txBody>
      </p:sp>
      <p:sp>
        <p:nvSpPr>
          <p:cNvPr id="409" name="Google Shape;409;p15"/>
          <p:cNvSpPr txBox="1"/>
          <p:nvPr/>
        </p:nvSpPr>
        <p:spPr>
          <a:xfrm>
            <a:off x="6477508" y="2974400"/>
            <a:ext cx="1686000" cy="169200"/>
          </a:xfrm>
          <a:prstGeom prst="rect">
            <a:avLst/>
          </a:prstGeom>
          <a:noFill/>
          <a:ln>
            <a:noFill/>
          </a:ln>
        </p:spPr>
        <p:txBody>
          <a:bodyPr spcFirstLastPara="1" wrap="square" lIns="0" tIns="0" rIns="91425" bIns="0" anchor="t" anchorCtr="0">
            <a:spAutoFit/>
          </a:bodyPr>
          <a:lstStyle/>
          <a:p>
            <a:pPr marL="0" lvl="0" indent="0" algn="ctr" rtl="0">
              <a:spcBef>
                <a:spcPts val="0"/>
              </a:spcBef>
              <a:spcAft>
                <a:spcPts val="1000"/>
              </a:spcAft>
              <a:buNone/>
            </a:pPr>
            <a:r>
              <a:rPr lang="en" sz="1100" b="1">
                <a:solidFill>
                  <a:schemeClr val="lt1"/>
                </a:solidFill>
                <a:latin typeface="Lato"/>
                <a:ea typeface="Lato"/>
                <a:cs typeface="Lato"/>
                <a:sym typeface="Lato"/>
              </a:rPr>
              <a:t>Top Times of Day (EST)</a:t>
            </a:r>
            <a:endParaRPr sz="11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13"/>
        <p:cNvGrpSpPr/>
        <p:nvPr/>
      </p:nvGrpSpPr>
      <p:grpSpPr>
        <a:xfrm>
          <a:off x="0" y="0"/>
          <a:ext cx="0" cy="0"/>
          <a:chOff x="0" y="0"/>
          <a:chExt cx="0" cy="0"/>
        </a:xfrm>
      </p:grpSpPr>
      <p:cxnSp>
        <p:nvCxnSpPr>
          <p:cNvPr id="414" name="Google Shape;414;p16"/>
          <p:cNvCxnSpPr/>
          <p:nvPr/>
        </p:nvCxnSpPr>
        <p:spPr>
          <a:xfrm>
            <a:off x="6071150" y="3600"/>
            <a:ext cx="0" cy="5136300"/>
          </a:xfrm>
          <a:prstGeom prst="straightConnector1">
            <a:avLst/>
          </a:prstGeom>
          <a:noFill/>
          <a:ln w="9525" cap="flat" cmpd="sng">
            <a:solidFill>
              <a:schemeClr val="accent1"/>
            </a:solidFill>
            <a:prstDash val="solid"/>
            <a:round/>
            <a:headEnd type="none" w="med" len="med"/>
            <a:tailEnd type="none" w="med" len="med"/>
          </a:ln>
        </p:spPr>
      </p:cxnSp>
      <p:sp>
        <p:nvSpPr>
          <p:cNvPr id="415" name="Google Shape;415;p16"/>
          <p:cNvSpPr/>
          <p:nvPr/>
        </p:nvSpPr>
        <p:spPr>
          <a:xfrm>
            <a:off x="8438775" y="4677850"/>
            <a:ext cx="472800" cy="28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6"/>
          <p:cNvSpPr txBox="1"/>
          <p:nvPr/>
        </p:nvSpPr>
        <p:spPr>
          <a:xfrm>
            <a:off x="460075" y="1774414"/>
            <a:ext cx="2562600" cy="11103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1000"/>
              </a:spcBef>
              <a:spcAft>
                <a:spcPts val="0"/>
              </a:spcAft>
              <a:buNone/>
            </a:pPr>
            <a:r>
              <a:rPr lang="en" sz="1000">
                <a:solidFill>
                  <a:schemeClr val="lt1"/>
                </a:solidFill>
                <a:latin typeface="Lato"/>
                <a:ea typeface="Lato"/>
                <a:cs typeface="Lato"/>
                <a:sym typeface="Lato"/>
              </a:rPr>
              <a:t>Using a variety of media types can help your brand reach omnichannel shoppers. Given that Facebook and Instagram remain top social channels for eCommerce this season, Disruptive Digital, alongside MikMak, put together some best practices for Meta.</a:t>
            </a:r>
            <a:endParaRPr sz="1000">
              <a:solidFill>
                <a:schemeClr val="lt1"/>
              </a:solidFill>
              <a:latin typeface="Lato"/>
              <a:ea typeface="Lato"/>
              <a:cs typeface="Lato"/>
              <a:sym typeface="Lato"/>
            </a:endParaRPr>
          </a:p>
        </p:txBody>
      </p:sp>
      <p:sp>
        <p:nvSpPr>
          <p:cNvPr id="417" name="Google Shape;417;p16"/>
          <p:cNvSpPr txBox="1"/>
          <p:nvPr/>
        </p:nvSpPr>
        <p:spPr>
          <a:xfrm>
            <a:off x="460075" y="684761"/>
            <a:ext cx="2562600" cy="892800"/>
          </a:xfrm>
          <a:prstGeom prst="rect">
            <a:avLst/>
          </a:prstGeom>
          <a:noFill/>
          <a:ln>
            <a:noFill/>
          </a:ln>
        </p:spPr>
        <p:txBody>
          <a:bodyPr spcFirstLastPara="1" wrap="square" lIns="0" tIns="91425" rIns="0" bIns="91425" anchor="t" anchorCtr="0">
            <a:noAutofit/>
          </a:bodyPr>
          <a:lstStyle/>
          <a:p>
            <a:pPr marL="0" lvl="0" indent="0" algn="l" rtl="0">
              <a:lnSpc>
                <a:spcPct val="100000"/>
              </a:lnSpc>
              <a:spcBef>
                <a:spcPts val="2000"/>
              </a:spcBef>
              <a:spcAft>
                <a:spcPts val="600"/>
              </a:spcAft>
              <a:buNone/>
            </a:pPr>
            <a:r>
              <a:rPr lang="en" sz="1800" b="1" dirty="0">
                <a:solidFill>
                  <a:schemeClr val="lt1"/>
                </a:solidFill>
                <a:latin typeface="Raleway"/>
                <a:ea typeface="Raleway"/>
                <a:cs typeface="Raleway"/>
                <a:sym typeface="Raleway"/>
              </a:rPr>
              <a:t>Creative Best Practices to Improve Marketing Effectiveness</a:t>
            </a:r>
            <a:endParaRPr sz="1800" b="1" dirty="0">
              <a:solidFill>
                <a:schemeClr val="lt1"/>
              </a:solidFill>
              <a:latin typeface="Raleway"/>
              <a:ea typeface="Raleway"/>
              <a:cs typeface="Raleway"/>
              <a:sym typeface="Raleway"/>
            </a:endParaRPr>
          </a:p>
        </p:txBody>
      </p:sp>
      <p:sp>
        <p:nvSpPr>
          <p:cNvPr id="418" name="Google Shape;418;p16"/>
          <p:cNvSpPr/>
          <p:nvPr/>
        </p:nvSpPr>
        <p:spPr>
          <a:xfrm>
            <a:off x="811075" y="4708700"/>
            <a:ext cx="1545900" cy="1659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700" b="1">
                <a:solidFill>
                  <a:schemeClr val="lt1"/>
                </a:solidFill>
                <a:latin typeface="Lato"/>
                <a:ea typeface="Lato"/>
                <a:cs typeface="Lato"/>
                <a:sym typeface="Lato"/>
              </a:rPr>
              <a:t>Improve Marketing Effectiveness</a:t>
            </a:r>
            <a:endParaRPr sz="700" b="1">
              <a:solidFill>
                <a:schemeClr val="lt1"/>
              </a:solidFill>
              <a:latin typeface="Lato"/>
              <a:ea typeface="Lato"/>
              <a:cs typeface="Lato"/>
              <a:sym typeface="Lato"/>
            </a:endParaRPr>
          </a:p>
        </p:txBody>
      </p:sp>
      <p:pic>
        <p:nvPicPr>
          <p:cNvPr id="419" name="Google Shape;419;p16"/>
          <p:cNvPicPr preferRelativeResize="0"/>
          <p:nvPr/>
        </p:nvPicPr>
        <p:blipFill rotWithShape="1">
          <a:blip r:embed="rId3">
            <a:alphaModFix/>
          </a:blip>
          <a:srcRect l="28514" t="84258" r="43460"/>
          <a:stretch/>
        </p:blipFill>
        <p:spPr>
          <a:xfrm rot="10800000" flipH="1">
            <a:off x="159450" y="0"/>
            <a:ext cx="2562601" cy="809649"/>
          </a:xfrm>
          <a:prstGeom prst="rect">
            <a:avLst/>
          </a:prstGeom>
          <a:noFill/>
          <a:ln>
            <a:noFill/>
          </a:ln>
        </p:spPr>
      </p:pic>
      <p:sp>
        <p:nvSpPr>
          <p:cNvPr id="420" name="Google Shape;420;p16"/>
          <p:cNvSpPr/>
          <p:nvPr/>
        </p:nvSpPr>
        <p:spPr>
          <a:xfrm>
            <a:off x="460075" y="3206225"/>
            <a:ext cx="2427000" cy="1213800"/>
          </a:xfrm>
          <a:prstGeom prst="roundRect">
            <a:avLst>
              <a:gd name="adj" fmla="val 6949"/>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a:hlinkClick r:id="rId4"/>
          </p:cNvPr>
          <p:cNvSpPr/>
          <p:nvPr/>
        </p:nvSpPr>
        <p:spPr>
          <a:xfrm>
            <a:off x="1027142" y="3948463"/>
            <a:ext cx="1274400" cy="305400"/>
          </a:xfrm>
          <a:prstGeom prst="roundRect">
            <a:avLst>
              <a:gd name="adj" fmla="val 50000"/>
            </a:avLst>
          </a:prstGeom>
          <a:solidFill>
            <a:schemeClr val="lt1"/>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900" b="1">
                <a:solidFill>
                  <a:schemeClr val="hlink"/>
                </a:solidFill>
                <a:uFill>
                  <a:noFill/>
                </a:uFill>
                <a:latin typeface="Lato"/>
                <a:ea typeface="Lato"/>
                <a:cs typeface="Lato"/>
                <a:sym typeface="Lato"/>
                <a:hlinkClick r:id="rId4"/>
              </a:rPr>
              <a:t>DOWNLOAD NOW</a:t>
            </a:r>
            <a:endParaRPr sz="900" b="1">
              <a:solidFill>
                <a:schemeClr val="accent1"/>
              </a:solidFill>
              <a:latin typeface="Lato"/>
              <a:ea typeface="Lato"/>
              <a:cs typeface="Lato"/>
              <a:sym typeface="Lato"/>
            </a:endParaRPr>
          </a:p>
        </p:txBody>
      </p:sp>
      <p:sp>
        <p:nvSpPr>
          <p:cNvPr id="422" name="Google Shape;422;p16"/>
          <p:cNvSpPr txBox="1"/>
          <p:nvPr/>
        </p:nvSpPr>
        <p:spPr>
          <a:xfrm>
            <a:off x="667825" y="3275725"/>
            <a:ext cx="2011500" cy="597900"/>
          </a:xfrm>
          <a:prstGeom prst="rect">
            <a:avLst/>
          </a:prstGeom>
          <a:noFill/>
          <a:ln>
            <a:noFill/>
          </a:ln>
        </p:spPr>
        <p:txBody>
          <a:bodyPr spcFirstLastPara="1" wrap="square" lIns="0" tIns="91425" rIns="91425" bIns="91425" anchor="t" anchorCtr="0">
            <a:noAutofit/>
          </a:bodyPr>
          <a:lstStyle/>
          <a:p>
            <a:pPr marL="0" lvl="0" indent="0" algn="ctr" rtl="0">
              <a:lnSpc>
                <a:spcPct val="100000"/>
              </a:lnSpc>
              <a:spcBef>
                <a:spcPts val="1000"/>
              </a:spcBef>
              <a:spcAft>
                <a:spcPts val="0"/>
              </a:spcAft>
              <a:buNone/>
            </a:pPr>
            <a:r>
              <a:rPr lang="en" sz="1000" b="1">
                <a:solidFill>
                  <a:schemeClr val="lt1"/>
                </a:solidFill>
                <a:latin typeface="Lato"/>
                <a:ea typeface="Lato"/>
                <a:cs typeface="Lato"/>
                <a:sym typeface="Lato"/>
              </a:rPr>
              <a:t>Read More on How to Drive Omnichannel Sales on Meta from Disruptive Digital</a:t>
            </a:r>
            <a:endParaRPr sz="1000" b="1">
              <a:solidFill>
                <a:schemeClr val="lt1"/>
              </a:solidFill>
              <a:latin typeface="Lato"/>
              <a:ea typeface="Lato"/>
              <a:cs typeface="Lato"/>
              <a:sym typeface="Lato"/>
            </a:endParaRPr>
          </a:p>
        </p:txBody>
      </p:sp>
      <p:sp>
        <p:nvSpPr>
          <p:cNvPr id="423" name="Google Shape;423;p16"/>
          <p:cNvSpPr/>
          <p:nvPr/>
        </p:nvSpPr>
        <p:spPr>
          <a:xfrm>
            <a:off x="3331100" y="485925"/>
            <a:ext cx="5480100" cy="1357800"/>
          </a:xfrm>
          <a:prstGeom prst="roundRect">
            <a:avLst>
              <a:gd name="adj" fmla="val 1340"/>
            </a:avLst>
          </a:prstGeom>
          <a:solidFill>
            <a:schemeClr val="lt2"/>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424" name="Google Shape;424;p16"/>
          <p:cNvSpPr/>
          <p:nvPr/>
        </p:nvSpPr>
        <p:spPr>
          <a:xfrm>
            <a:off x="7764174" y="483725"/>
            <a:ext cx="1046975" cy="1357800"/>
          </a:xfrm>
          <a:prstGeom prst="roundRect">
            <a:avLst>
              <a:gd name="adj" fmla="val 1340"/>
            </a:avLst>
          </a:prstGeom>
          <a:solidFill>
            <a:schemeClr val="accent1"/>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425" name="Google Shape;425;p16"/>
          <p:cNvSpPr txBox="1"/>
          <p:nvPr/>
        </p:nvSpPr>
        <p:spPr>
          <a:xfrm>
            <a:off x="3535439" y="541813"/>
            <a:ext cx="3815700" cy="276900"/>
          </a:xfrm>
          <a:prstGeom prst="rect">
            <a:avLst/>
          </a:prstGeom>
          <a:noFill/>
          <a:ln>
            <a:noFill/>
          </a:ln>
        </p:spPr>
        <p:txBody>
          <a:bodyPr spcFirstLastPara="1" wrap="square" lIns="0" tIns="91425" rIns="91425" bIns="0" anchor="t" anchorCtr="0">
            <a:spAutoFit/>
          </a:bodyPr>
          <a:lstStyle/>
          <a:p>
            <a:pPr marL="0" lvl="0" indent="0" algn="l" rtl="0">
              <a:spcBef>
                <a:spcPts val="0"/>
              </a:spcBef>
              <a:spcAft>
                <a:spcPts val="1000"/>
              </a:spcAft>
              <a:buNone/>
            </a:pPr>
            <a:r>
              <a:rPr lang="en" sz="1200" b="1">
                <a:solidFill>
                  <a:schemeClr val="lt1"/>
                </a:solidFill>
                <a:latin typeface="Lato"/>
                <a:ea typeface="Lato"/>
                <a:cs typeface="Lato"/>
                <a:sym typeface="Lato"/>
              </a:rPr>
              <a:t>1.  Feed-Based Video Ads</a:t>
            </a:r>
            <a:endParaRPr sz="1500">
              <a:solidFill>
                <a:schemeClr val="lt1"/>
              </a:solidFill>
            </a:endParaRPr>
          </a:p>
        </p:txBody>
      </p:sp>
      <p:sp>
        <p:nvSpPr>
          <p:cNvPr id="426" name="Google Shape;426;p16"/>
          <p:cNvSpPr txBox="1"/>
          <p:nvPr/>
        </p:nvSpPr>
        <p:spPr>
          <a:xfrm>
            <a:off x="3535425" y="803663"/>
            <a:ext cx="4115400" cy="849000"/>
          </a:xfrm>
          <a:prstGeom prst="rect">
            <a:avLst/>
          </a:prstGeom>
          <a:noFill/>
          <a:ln>
            <a:noFill/>
          </a:ln>
        </p:spPr>
        <p:txBody>
          <a:bodyPr spcFirstLastPara="1" wrap="square" lIns="0" tIns="91425" rIns="91425" bIns="0" anchor="t" anchorCtr="0">
            <a:spAutoFit/>
          </a:bodyPr>
          <a:lstStyle/>
          <a:p>
            <a:pPr marL="0" lvl="0" indent="0" algn="l" rtl="0">
              <a:spcBef>
                <a:spcPts val="0"/>
              </a:spcBef>
              <a:spcAft>
                <a:spcPts val="0"/>
              </a:spcAft>
              <a:buNone/>
            </a:pPr>
            <a:r>
              <a:rPr lang="en" sz="900">
                <a:solidFill>
                  <a:schemeClr val="lt1"/>
                </a:solidFill>
                <a:latin typeface="Lato"/>
                <a:ea typeface="Lato"/>
                <a:cs typeface="Lato"/>
                <a:sym typeface="Lato"/>
              </a:rPr>
              <a:t>Design with sound off in mind.</a:t>
            </a:r>
            <a:endParaRPr sz="900">
              <a:solidFill>
                <a:schemeClr val="lt1"/>
              </a:solidFill>
              <a:latin typeface="Lato"/>
              <a:ea typeface="Lato"/>
              <a:cs typeface="Lato"/>
              <a:sym typeface="Lato"/>
            </a:endParaRPr>
          </a:p>
          <a:p>
            <a:pPr marL="365760" lvl="0" indent="-285750" algn="l" rtl="0">
              <a:spcBef>
                <a:spcPts val="500"/>
              </a:spcBef>
              <a:spcAft>
                <a:spcPts val="0"/>
              </a:spcAft>
              <a:buClr>
                <a:schemeClr val="lt1"/>
              </a:buClr>
              <a:buSzPts val="900"/>
              <a:buFont typeface="Lato"/>
              <a:buChar char="●"/>
            </a:pPr>
            <a:r>
              <a:rPr lang="en" sz="900">
                <a:solidFill>
                  <a:schemeClr val="lt1"/>
                </a:solidFill>
                <a:latin typeface="Lato"/>
                <a:ea typeface="Lato"/>
                <a:cs typeface="Lato"/>
                <a:sym typeface="Lato"/>
              </a:rPr>
              <a:t>Capture attention within the first few seconds</a:t>
            </a:r>
            <a:endParaRPr sz="900">
              <a:solidFill>
                <a:schemeClr val="lt1"/>
              </a:solidFill>
              <a:latin typeface="Lato"/>
              <a:ea typeface="Lato"/>
              <a:cs typeface="Lato"/>
              <a:sym typeface="Lato"/>
            </a:endParaRPr>
          </a:p>
          <a:p>
            <a:pPr marL="365760" lvl="0" indent="-285750" algn="l" rtl="0">
              <a:spcBef>
                <a:spcPts val="0"/>
              </a:spcBef>
              <a:spcAft>
                <a:spcPts val="0"/>
              </a:spcAft>
              <a:buClr>
                <a:schemeClr val="lt1"/>
              </a:buClr>
              <a:buSzPts val="900"/>
              <a:buFont typeface="Lato"/>
              <a:buChar char="●"/>
            </a:pPr>
            <a:r>
              <a:rPr lang="en" sz="900">
                <a:solidFill>
                  <a:schemeClr val="lt1"/>
                </a:solidFill>
                <a:latin typeface="Lato"/>
                <a:ea typeface="Lato"/>
                <a:cs typeface="Lato"/>
                <a:sym typeface="Lato"/>
              </a:rPr>
              <a:t>Showcase your brand early and consistently throughout the video</a:t>
            </a:r>
            <a:endParaRPr sz="900">
              <a:solidFill>
                <a:schemeClr val="lt1"/>
              </a:solidFill>
              <a:latin typeface="Lato"/>
              <a:ea typeface="Lato"/>
              <a:cs typeface="Lato"/>
              <a:sym typeface="Lato"/>
            </a:endParaRPr>
          </a:p>
          <a:p>
            <a:pPr marL="365760" lvl="0" indent="-285750" algn="l" rtl="0">
              <a:spcBef>
                <a:spcPts val="0"/>
              </a:spcBef>
              <a:spcAft>
                <a:spcPts val="0"/>
              </a:spcAft>
              <a:buClr>
                <a:schemeClr val="lt1"/>
              </a:buClr>
              <a:buSzPts val="900"/>
              <a:buFont typeface="Lato"/>
              <a:buChar char="●"/>
            </a:pPr>
            <a:r>
              <a:rPr lang="en" sz="900">
                <a:solidFill>
                  <a:schemeClr val="lt1"/>
                </a:solidFill>
                <a:latin typeface="Lato"/>
                <a:ea typeface="Lato"/>
                <a:cs typeface="Lato"/>
                <a:sym typeface="Lato"/>
              </a:rPr>
              <a:t>Optimize for the 4:5 aspect ratio to maximize screen real estate</a:t>
            </a:r>
            <a:endParaRPr sz="900">
              <a:solidFill>
                <a:schemeClr val="lt1"/>
              </a:solidFill>
              <a:latin typeface="Lato"/>
              <a:ea typeface="Lato"/>
              <a:cs typeface="Lato"/>
              <a:sym typeface="Lato"/>
            </a:endParaRPr>
          </a:p>
          <a:p>
            <a:pPr marL="365760" lvl="0" indent="-285750" algn="l" rtl="0">
              <a:spcBef>
                <a:spcPts val="0"/>
              </a:spcBef>
              <a:spcAft>
                <a:spcPts val="0"/>
              </a:spcAft>
              <a:buClr>
                <a:schemeClr val="lt1"/>
              </a:buClr>
              <a:buSzPts val="900"/>
              <a:buFont typeface="Lato"/>
              <a:buChar char="●"/>
            </a:pPr>
            <a:r>
              <a:rPr lang="en" sz="900">
                <a:solidFill>
                  <a:schemeClr val="lt1"/>
                </a:solidFill>
                <a:latin typeface="Lato"/>
                <a:ea typeface="Lato"/>
                <a:cs typeface="Lato"/>
                <a:sym typeface="Lato"/>
              </a:rPr>
              <a:t>Experiment and try new approaches to engage viewers effectively</a:t>
            </a:r>
            <a:endParaRPr sz="900">
              <a:solidFill>
                <a:schemeClr val="lt1"/>
              </a:solidFill>
              <a:latin typeface="Lato"/>
              <a:ea typeface="Lato"/>
              <a:cs typeface="Lato"/>
              <a:sym typeface="Lato"/>
            </a:endParaRPr>
          </a:p>
        </p:txBody>
      </p:sp>
      <p:grpSp>
        <p:nvGrpSpPr>
          <p:cNvPr id="427" name="Google Shape;427;p16"/>
          <p:cNvGrpSpPr/>
          <p:nvPr/>
        </p:nvGrpSpPr>
        <p:grpSpPr>
          <a:xfrm>
            <a:off x="7808197" y="543246"/>
            <a:ext cx="1037551" cy="1300474"/>
            <a:chOff x="8911925" y="463721"/>
            <a:chExt cx="1037551" cy="1300474"/>
          </a:xfrm>
        </p:grpSpPr>
        <p:pic>
          <p:nvPicPr>
            <p:cNvPr id="428" name="Google Shape;428;p16"/>
            <p:cNvPicPr preferRelativeResize="0"/>
            <p:nvPr/>
          </p:nvPicPr>
          <p:blipFill rotWithShape="1">
            <a:blip r:embed="rId5">
              <a:alphaModFix/>
            </a:blip>
            <a:srcRect l="27405" r="27169" b="27703"/>
            <a:stretch/>
          </p:blipFill>
          <p:spPr>
            <a:xfrm>
              <a:off x="9060975" y="580523"/>
              <a:ext cx="742400" cy="1181475"/>
            </a:xfrm>
            <a:prstGeom prst="rect">
              <a:avLst/>
            </a:prstGeom>
            <a:noFill/>
            <a:ln>
              <a:noFill/>
            </a:ln>
          </p:spPr>
        </p:pic>
        <p:pic>
          <p:nvPicPr>
            <p:cNvPr id="429" name="Google Shape;429;p16"/>
            <p:cNvPicPr preferRelativeResize="0"/>
            <p:nvPr/>
          </p:nvPicPr>
          <p:blipFill rotWithShape="1">
            <a:blip r:embed="rId6">
              <a:alphaModFix/>
            </a:blip>
            <a:srcRect b="29498"/>
            <a:stretch/>
          </p:blipFill>
          <p:spPr>
            <a:xfrm>
              <a:off x="8911925" y="463721"/>
              <a:ext cx="1037551" cy="1300474"/>
            </a:xfrm>
            <a:prstGeom prst="rect">
              <a:avLst/>
            </a:prstGeom>
            <a:noFill/>
            <a:ln>
              <a:noFill/>
            </a:ln>
          </p:spPr>
        </p:pic>
      </p:grpSp>
      <p:sp>
        <p:nvSpPr>
          <p:cNvPr id="430" name="Google Shape;430;p16"/>
          <p:cNvSpPr/>
          <p:nvPr/>
        </p:nvSpPr>
        <p:spPr>
          <a:xfrm>
            <a:off x="3331100" y="1954475"/>
            <a:ext cx="5480100" cy="1251600"/>
          </a:xfrm>
          <a:prstGeom prst="roundRect">
            <a:avLst>
              <a:gd name="adj" fmla="val 1340"/>
            </a:avLst>
          </a:prstGeom>
          <a:solidFill>
            <a:schemeClr val="lt2"/>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431" name="Google Shape;431;p16"/>
          <p:cNvSpPr txBox="1"/>
          <p:nvPr/>
        </p:nvSpPr>
        <p:spPr>
          <a:xfrm>
            <a:off x="3535439" y="2010363"/>
            <a:ext cx="3815700" cy="276900"/>
          </a:xfrm>
          <a:prstGeom prst="rect">
            <a:avLst/>
          </a:prstGeom>
          <a:noFill/>
          <a:ln>
            <a:noFill/>
          </a:ln>
        </p:spPr>
        <p:txBody>
          <a:bodyPr spcFirstLastPara="1" wrap="square" lIns="0" tIns="91425" rIns="91425" bIns="0" anchor="t" anchorCtr="0">
            <a:spAutoFit/>
          </a:bodyPr>
          <a:lstStyle/>
          <a:p>
            <a:pPr marL="0" lvl="0" indent="0" algn="l" rtl="0">
              <a:spcBef>
                <a:spcPts val="0"/>
              </a:spcBef>
              <a:spcAft>
                <a:spcPts val="1000"/>
              </a:spcAft>
              <a:buNone/>
            </a:pPr>
            <a:r>
              <a:rPr lang="en" sz="1200" b="1">
                <a:solidFill>
                  <a:schemeClr val="lt1"/>
                </a:solidFill>
                <a:latin typeface="Lato"/>
                <a:ea typeface="Lato"/>
                <a:cs typeface="Lato"/>
                <a:sym typeface="Lato"/>
              </a:rPr>
              <a:t>2.  Reels (and Story)</a:t>
            </a:r>
            <a:endParaRPr sz="1500">
              <a:solidFill>
                <a:schemeClr val="lt1"/>
              </a:solidFill>
            </a:endParaRPr>
          </a:p>
        </p:txBody>
      </p:sp>
      <p:sp>
        <p:nvSpPr>
          <p:cNvPr id="432" name="Google Shape;432;p16"/>
          <p:cNvSpPr txBox="1"/>
          <p:nvPr/>
        </p:nvSpPr>
        <p:spPr>
          <a:xfrm>
            <a:off x="3535425" y="2288725"/>
            <a:ext cx="4194150" cy="646316"/>
          </a:xfrm>
          <a:prstGeom prst="rect">
            <a:avLst/>
          </a:prstGeom>
          <a:noFill/>
          <a:ln>
            <a:noFill/>
          </a:ln>
        </p:spPr>
        <p:txBody>
          <a:bodyPr spcFirstLastPara="1" wrap="square" lIns="0" tIns="91425" rIns="91425" bIns="0" anchor="t" anchorCtr="0">
            <a:spAutoFit/>
          </a:bodyPr>
          <a:lstStyle/>
          <a:p>
            <a:pPr marL="365760" lvl="0" indent="-285750" algn="l" rtl="0">
              <a:spcBef>
                <a:spcPts val="0"/>
              </a:spcBef>
              <a:spcAft>
                <a:spcPts val="0"/>
              </a:spcAft>
              <a:buClr>
                <a:schemeClr val="lt1"/>
              </a:buClr>
              <a:buSzPts val="900"/>
              <a:buFont typeface="Lato"/>
              <a:buChar char="●"/>
            </a:pPr>
            <a:r>
              <a:rPr lang="en" sz="900" dirty="0">
                <a:solidFill>
                  <a:schemeClr val="lt1"/>
                </a:solidFill>
                <a:latin typeface="Lato"/>
                <a:ea typeface="Lato"/>
                <a:cs typeface="Lato"/>
                <a:sym typeface="Lato"/>
              </a:rPr>
              <a:t>Keep it simple and highlight a single benefit or product</a:t>
            </a:r>
            <a:endParaRPr sz="900" dirty="0">
              <a:solidFill>
                <a:schemeClr val="lt1"/>
              </a:solidFill>
              <a:latin typeface="Lato"/>
              <a:ea typeface="Lato"/>
              <a:cs typeface="Lato"/>
              <a:sym typeface="Lato"/>
            </a:endParaRPr>
          </a:p>
          <a:p>
            <a:pPr marL="365760" lvl="0" indent="-285750" algn="l" rtl="0">
              <a:spcBef>
                <a:spcPts val="0"/>
              </a:spcBef>
              <a:spcAft>
                <a:spcPts val="0"/>
              </a:spcAft>
              <a:buClr>
                <a:schemeClr val="lt1"/>
              </a:buClr>
              <a:buSzPts val="900"/>
              <a:buFont typeface="Lato"/>
              <a:buChar char="●"/>
            </a:pPr>
            <a:r>
              <a:rPr lang="en" sz="900" dirty="0">
                <a:solidFill>
                  <a:schemeClr val="lt1"/>
                </a:solidFill>
                <a:latin typeface="Lato"/>
                <a:ea typeface="Lato"/>
                <a:cs typeface="Lato"/>
                <a:sym typeface="Lato"/>
              </a:rPr>
              <a:t>Try unconventional angles or perspectives to make your content stand out</a:t>
            </a:r>
            <a:endParaRPr sz="900" dirty="0">
              <a:solidFill>
                <a:schemeClr val="lt1"/>
              </a:solidFill>
              <a:latin typeface="Lato"/>
              <a:ea typeface="Lato"/>
              <a:cs typeface="Lato"/>
              <a:sym typeface="Lato"/>
            </a:endParaRPr>
          </a:p>
          <a:p>
            <a:pPr marL="365760" lvl="0" indent="-285750" algn="l" rtl="0">
              <a:spcBef>
                <a:spcPts val="0"/>
              </a:spcBef>
              <a:spcAft>
                <a:spcPts val="0"/>
              </a:spcAft>
              <a:buClr>
                <a:schemeClr val="lt1"/>
              </a:buClr>
              <a:buSzPts val="900"/>
              <a:buFont typeface="Lato"/>
              <a:buChar char="●"/>
            </a:pPr>
            <a:r>
              <a:rPr lang="en" sz="900" dirty="0">
                <a:solidFill>
                  <a:schemeClr val="lt1"/>
                </a:solidFill>
                <a:latin typeface="Lato"/>
                <a:ea typeface="Lato"/>
                <a:cs typeface="Lato"/>
                <a:sym typeface="Lato"/>
              </a:rPr>
              <a:t>Use varied layouts and interesting compositions </a:t>
            </a:r>
            <a:endParaRPr sz="900" dirty="0">
              <a:solidFill>
                <a:schemeClr val="lt1"/>
              </a:solidFill>
              <a:latin typeface="Lato"/>
              <a:ea typeface="Lato"/>
              <a:cs typeface="Lato"/>
              <a:sym typeface="Lato"/>
            </a:endParaRPr>
          </a:p>
          <a:p>
            <a:pPr marL="365760" lvl="0" indent="-285750" algn="l" rtl="0">
              <a:spcBef>
                <a:spcPts val="0"/>
              </a:spcBef>
              <a:spcAft>
                <a:spcPts val="0"/>
              </a:spcAft>
              <a:buClr>
                <a:schemeClr val="lt1"/>
              </a:buClr>
              <a:buSzPts val="900"/>
              <a:buFont typeface="Lato"/>
              <a:buChar char="●"/>
            </a:pPr>
            <a:r>
              <a:rPr lang="en" sz="900" dirty="0">
                <a:solidFill>
                  <a:schemeClr val="lt1"/>
                </a:solidFill>
                <a:latin typeface="Lato"/>
                <a:ea typeface="Lato"/>
                <a:cs typeface="Lato"/>
                <a:sym typeface="Lato"/>
              </a:rPr>
              <a:t>Create a focal point in the foreground to guide viewers' attention</a:t>
            </a:r>
            <a:endParaRPr sz="900" dirty="0">
              <a:solidFill>
                <a:schemeClr val="lt1"/>
              </a:solidFill>
              <a:latin typeface="Lato"/>
              <a:ea typeface="Lato"/>
              <a:cs typeface="Lato"/>
              <a:sym typeface="Lato"/>
            </a:endParaRPr>
          </a:p>
        </p:txBody>
      </p:sp>
      <p:sp>
        <p:nvSpPr>
          <p:cNvPr id="433" name="Google Shape;433;p16"/>
          <p:cNvSpPr/>
          <p:nvPr/>
        </p:nvSpPr>
        <p:spPr>
          <a:xfrm>
            <a:off x="7764224" y="1959425"/>
            <a:ext cx="1046975" cy="1246500"/>
          </a:xfrm>
          <a:prstGeom prst="roundRect">
            <a:avLst>
              <a:gd name="adj" fmla="val 1340"/>
            </a:avLst>
          </a:prstGeom>
          <a:solidFill>
            <a:schemeClr val="accent1"/>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grpSp>
        <p:nvGrpSpPr>
          <p:cNvPr id="434" name="Google Shape;434;p16"/>
          <p:cNvGrpSpPr/>
          <p:nvPr/>
        </p:nvGrpSpPr>
        <p:grpSpPr>
          <a:xfrm>
            <a:off x="7807847" y="1954478"/>
            <a:ext cx="1037499" cy="1251446"/>
            <a:chOff x="7429842" y="3435367"/>
            <a:chExt cx="1229847" cy="1483459"/>
          </a:xfrm>
        </p:grpSpPr>
        <p:pic>
          <p:nvPicPr>
            <p:cNvPr id="435" name="Google Shape;435;p16"/>
            <p:cNvPicPr preferRelativeResize="0"/>
            <p:nvPr/>
          </p:nvPicPr>
          <p:blipFill rotWithShape="1">
            <a:blip r:embed="rId7">
              <a:alphaModFix/>
            </a:blip>
            <a:srcRect l="27549" r="27324" b="30560"/>
            <a:stretch/>
          </p:blipFill>
          <p:spPr>
            <a:xfrm>
              <a:off x="7608956" y="3564688"/>
              <a:ext cx="879979" cy="1354138"/>
            </a:xfrm>
            <a:prstGeom prst="rect">
              <a:avLst/>
            </a:prstGeom>
            <a:noFill/>
            <a:ln>
              <a:noFill/>
            </a:ln>
          </p:spPr>
        </p:pic>
        <p:pic>
          <p:nvPicPr>
            <p:cNvPr id="436" name="Google Shape;436;p16"/>
            <p:cNvPicPr preferRelativeResize="0"/>
            <p:nvPr/>
          </p:nvPicPr>
          <p:blipFill rotWithShape="1">
            <a:blip r:embed="rId6">
              <a:alphaModFix/>
            </a:blip>
            <a:srcRect b="32418"/>
            <a:stretch/>
          </p:blipFill>
          <p:spPr>
            <a:xfrm>
              <a:off x="7429842" y="3435367"/>
              <a:ext cx="1229847" cy="1477598"/>
            </a:xfrm>
            <a:prstGeom prst="rect">
              <a:avLst/>
            </a:prstGeom>
            <a:noFill/>
            <a:ln>
              <a:noFill/>
            </a:ln>
          </p:spPr>
        </p:pic>
      </p:grpSp>
      <p:sp>
        <p:nvSpPr>
          <p:cNvPr id="437" name="Google Shape;437;p16"/>
          <p:cNvSpPr/>
          <p:nvPr/>
        </p:nvSpPr>
        <p:spPr>
          <a:xfrm>
            <a:off x="3331100" y="3286425"/>
            <a:ext cx="5480100" cy="1251600"/>
          </a:xfrm>
          <a:prstGeom prst="roundRect">
            <a:avLst>
              <a:gd name="adj" fmla="val 1340"/>
            </a:avLst>
          </a:prstGeom>
          <a:solidFill>
            <a:schemeClr val="lt2"/>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438" name="Google Shape;438;p16"/>
          <p:cNvSpPr txBox="1"/>
          <p:nvPr/>
        </p:nvSpPr>
        <p:spPr>
          <a:xfrm>
            <a:off x="3535439" y="3342300"/>
            <a:ext cx="3815700" cy="276900"/>
          </a:xfrm>
          <a:prstGeom prst="rect">
            <a:avLst/>
          </a:prstGeom>
          <a:noFill/>
          <a:ln>
            <a:noFill/>
          </a:ln>
        </p:spPr>
        <p:txBody>
          <a:bodyPr spcFirstLastPara="1" wrap="square" lIns="0" tIns="91425" rIns="91425" bIns="0" anchor="t" anchorCtr="0">
            <a:spAutoFit/>
          </a:bodyPr>
          <a:lstStyle/>
          <a:p>
            <a:pPr marL="0" lvl="0" indent="0" algn="l" rtl="0">
              <a:spcBef>
                <a:spcPts val="0"/>
              </a:spcBef>
              <a:spcAft>
                <a:spcPts val="1000"/>
              </a:spcAft>
              <a:buNone/>
            </a:pPr>
            <a:r>
              <a:rPr lang="en" sz="1200" b="1">
                <a:solidFill>
                  <a:schemeClr val="lt1"/>
                </a:solidFill>
                <a:latin typeface="Lato"/>
                <a:ea typeface="Lato"/>
                <a:cs typeface="Lato"/>
                <a:sym typeface="Lato"/>
              </a:rPr>
              <a:t>3.  Image Ads in the Feed</a:t>
            </a:r>
            <a:endParaRPr sz="1500">
              <a:solidFill>
                <a:schemeClr val="lt1"/>
              </a:solidFill>
            </a:endParaRPr>
          </a:p>
        </p:txBody>
      </p:sp>
      <p:sp>
        <p:nvSpPr>
          <p:cNvPr id="439" name="Google Shape;439;p16"/>
          <p:cNvSpPr txBox="1"/>
          <p:nvPr/>
        </p:nvSpPr>
        <p:spPr>
          <a:xfrm>
            <a:off x="3535425" y="3645738"/>
            <a:ext cx="4115400" cy="646500"/>
          </a:xfrm>
          <a:prstGeom prst="rect">
            <a:avLst/>
          </a:prstGeom>
          <a:noFill/>
          <a:ln>
            <a:noFill/>
          </a:ln>
        </p:spPr>
        <p:txBody>
          <a:bodyPr spcFirstLastPara="1" wrap="square" lIns="0" tIns="91425" rIns="91425" bIns="0" anchor="t" anchorCtr="0">
            <a:spAutoFit/>
          </a:bodyPr>
          <a:lstStyle/>
          <a:p>
            <a:pPr marL="365760" lvl="0" indent="-285750" algn="l" rtl="0">
              <a:spcBef>
                <a:spcPts val="0"/>
              </a:spcBef>
              <a:spcAft>
                <a:spcPts val="0"/>
              </a:spcAft>
              <a:buClr>
                <a:schemeClr val="lt1"/>
              </a:buClr>
              <a:buSzPts val="900"/>
              <a:buFont typeface="Lato"/>
              <a:buChar char="●"/>
            </a:pPr>
            <a:r>
              <a:rPr lang="en" sz="900">
                <a:solidFill>
                  <a:schemeClr val="lt1"/>
                </a:solidFill>
                <a:latin typeface="Lato"/>
                <a:ea typeface="Lato"/>
                <a:cs typeface="Lato"/>
                <a:sym typeface="Lato"/>
              </a:rPr>
              <a:t>Consider the mobile best practices mentioned earlier</a:t>
            </a:r>
            <a:endParaRPr sz="900">
              <a:solidFill>
                <a:schemeClr val="lt1"/>
              </a:solidFill>
              <a:latin typeface="Lato"/>
              <a:ea typeface="Lato"/>
              <a:cs typeface="Lato"/>
              <a:sym typeface="Lato"/>
            </a:endParaRPr>
          </a:p>
          <a:p>
            <a:pPr marL="365760" lvl="0" indent="-285750" algn="l" rtl="0">
              <a:spcBef>
                <a:spcPts val="0"/>
              </a:spcBef>
              <a:spcAft>
                <a:spcPts val="0"/>
              </a:spcAft>
              <a:buClr>
                <a:schemeClr val="lt1"/>
              </a:buClr>
              <a:buSzPts val="900"/>
              <a:buFont typeface="Lato"/>
              <a:buChar char="●"/>
            </a:pPr>
            <a:r>
              <a:rPr lang="en" sz="900">
                <a:solidFill>
                  <a:schemeClr val="lt1"/>
                </a:solidFill>
                <a:latin typeface="Lato"/>
                <a:ea typeface="Lato"/>
                <a:cs typeface="Lato"/>
                <a:sym typeface="Lato"/>
              </a:rPr>
              <a:t>Tailor the messaging to resonate with the target audience's needs</a:t>
            </a:r>
            <a:endParaRPr sz="900">
              <a:solidFill>
                <a:schemeClr val="lt1"/>
              </a:solidFill>
              <a:latin typeface="Lato"/>
              <a:ea typeface="Lato"/>
              <a:cs typeface="Lato"/>
              <a:sym typeface="Lato"/>
            </a:endParaRPr>
          </a:p>
          <a:p>
            <a:pPr marL="365760" lvl="0" indent="-285750" algn="l" rtl="0">
              <a:spcBef>
                <a:spcPts val="0"/>
              </a:spcBef>
              <a:spcAft>
                <a:spcPts val="0"/>
              </a:spcAft>
              <a:buClr>
                <a:schemeClr val="lt1"/>
              </a:buClr>
              <a:buSzPts val="900"/>
              <a:buFont typeface="Lato"/>
              <a:buChar char="●"/>
            </a:pPr>
            <a:r>
              <a:rPr lang="en" sz="900">
                <a:solidFill>
                  <a:schemeClr val="lt1"/>
                </a:solidFill>
                <a:latin typeface="Lato"/>
                <a:ea typeface="Lato"/>
                <a:cs typeface="Lato"/>
                <a:sym typeface="Lato"/>
              </a:rPr>
              <a:t>Focus on your core products that drive the majority of omnichannel sales</a:t>
            </a:r>
            <a:endParaRPr sz="900">
              <a:solidFill>
                <a:schemeClr val="lt1"/>
              </a:solidFill>
              <a:latin typeface="Lato"/>
              <a:ea typeface="Lato"/>
              <a:cs typeface="Lato"/>
              <a:sym typeface="Lato"/>
            </a:endParaRPr>
          </a:p>
          <a:p>
            <a:pPr marL="365760" lvl="0" indent="-285750" algn="l" rtl="0">
              <a:spcBef>
                <a:spcPts val="0"/>
              </a:spcBef>
              <a:spcAft>
                <a:spcPts val="0"/>
              </a:spcAft>
              <a:buClr>
                <a:schemeClr val="lt1"/>
              </a:buClr>
              <a:buSzPts val="900"/>
              <a:buFont typeface="Lato"/>
              <a:buChar char="●"/>
            </a:pPr>
            <a:r>
              <a:rPr lang="en" sz="900">
                <a:solidFill>
                  <a:schemeClr val="lt1"/>
                </a:solidFill>
                <a:latin typeface="Lato"/>
                <a:ea typeface="Lato"/>
                <a:cs typeface="Lato"/>
                <a:sym typeface="Lato"/>
              </a:rPr>
              <a:t>Pay attention to merchandising to enhance the appeal of your ads</a:t>
            </a:r>
            <a:endParaRPr sz="900">
              <a:solidFill>
                <a:schemeClr val="lt1"/>
              </a:solidFill>
              <a:latin typeface="Lato"/>
              <a:ea typeface="Lato"/>
              <a:cs typeface="Lato"/>
              <a:sym typeface="Lato"/>
            </a:endParaRPr>
          </a:p>
        </p:txBody>
      </p:sp>
      <p:sp>
        <p:nvSpPr>
          <p:cNvPr id="440" name="Google Shape;440;p16"/>
          <p:cNvSpPr/>
          <p:nvPr/>
        </p:nvSpPr>
        <p:spPr>
          <a:xfrm>
            <a:off x="7764224" y="3291388"/>
            <a:ext cx="1046975" cy="1246500"/>
          </a:xfrm>
          <a:prstGeom prst="roundRect">
            <a:avLst>
              <a:gd name="adj" fmla="val 1340"/>
            </a:avLst>
          </a:prstGeom>
          <a:solidFill>
            <a:schemeClr val="accent1"/>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grpSp>
        <p:nvGrpSpPr>
          <p:cNvPr id="441" name="Google Shape;441;p16"/>
          <p:cNvGrpSpPr/>
          <p:nvPr/>
        </p:nvGrpSpPr>
        <p:grpSpPr>
          <a:xfrm>
            <a:off x="7811947" y="3292227"/>
            <a:ext cx="1037499" cy="1240699"/>
            <a:chOff x="7429852" y="1931010"/>
            <a:chExt cx="1229847" cy="1470720"/>
          </a:xfrm>
        </p:grpSpPr>
        <p:pic>
          <p:nvPicPr>
            <p:cNvPr id="442" name="Google Shape;442;p16"/>
            <p:cNvPicPr preferRelativeResize="0"/>
            <p:nvPr/>
          </p:nvPicPr>
          <p:blipFill rotWithShape="1">
            <a:blip r:embed="rId8">
              <a:alphaModFix/>
            </a:blip>
            <a:srcRect l="27553" r="26416" b="29517"/>
            <a:stretch/>
          </p:blipFill>
          <p:spPr>
            <a:xfrm>
              <a:off x="7608936" y="2054260"/>
              <a:ext cx="879979" cy="1347469"/>
            </a:xfrm>
            <a:prstGeom prst="rect">
              <a:avLst/>
            </a:prstGeom>
            <a:noFill/>
            <a:ln>
              <a:noFill/>
            </a:ln>
          </p:spPr>
        </p:pic>
        <p:pic>
          <p:nvPicPr>
            <p:cNvPr id="443" name="Google Shape;443;p16"/>
            <p:cNvPicPr preferRelativeResize="0"/>
            <p:nvPr/>
          </p:nvPicPr>
          <p:blipFill rotWithShape="1">
            <a:blip r:embed="rId6">
              <a:alphaModFix/>
            </a:blip>
            <a:srcRect b="32732"/>
            <a:stretch/>
          </p:blipFill>
          <p:spPr>
            <a:xfrm>
              <a:off x="7429852" y="1931010"/>
              <a:ext cx="1229847" cy="1470720"/>
            </a:xfrm>
            <a:prstGeom prst="rect">
              <a:avLst/>
            </a:prstGeom>
            <a:noFill/>
            <a:ln>
              <a:noFill/>
            </a:ln>
          </p:spPr>
        </p:pic>
      </p:grpSp>
      <p:grpSp>
        <p:nvGrpSpPr>
          <p:cNvPr id="444" name="Google Shape;444;p16"/>
          <p:cNvGrpSpPr/>
          <p:nvPr/>
        </p:nvGrpSpPr>
        <p:grpSpPr>
          <a:xfrm>
            <a:off x="5918463" y="4666157"/>
            <a:ext cx="305378" cy="305378"/>
            <a:chOff x="9623187" y="612577"/>
            <a:chExt cx="499800" cy="499800"/>
          </a:xfrm>
        </p:grpSpPr>
        <p:sp>
          <p:nvSpPr>
            <p:cNvPr id="445" name="Google Shape;445;p16"/>
            <p:cNvSpPr/>
            <p:nvPr/>
          </p:nvSpPr>
          <p:spPr>
            <a:xfrm>
              <a:off x="9693975" y="688025"/>
              <a:ext cx="358200" cy="348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6"/>
            <p:cNvSpPr/>
            <p:nvPr/>
          </p:nvSpPr>
          <p:spPr>
            <a:xfrm rot="2700000">
              <a:off x="9694048" y="688105"/>
              <a:ext cx="358079" cy="348745"/>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16"/>
          <p:cNvGrpSpPr/>
          <p:nvPr/>
        </p:nvGrpSpPr>
        <p:grpSpPr>
          <a:xfrm>
            <a:off x="5918463" y="124407"/>
            <a:ext cx="305378" cy="305378"/>
            <a:chOff x="9623187" y="612577"/>
            <a:chExt cx="499800" cy="499800"/>
          </a:xfrm>
        </p:grpSpPr>
        <p:sp>
          <p:nvSpPr>
            <p:cNvPr id="448" name="Google Shape;448;p16"/>
            <p:cNvSpPr/>
            <p:nvPr/>
          </p:nvSpPr>
          <p:spPr>
            <a:xfrm>
              <a:off x="9693975" y="688025"/>
              <a:ext cx="358200" cy="348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6"/>
            <p:cNvSpPr/>
            <p:nvPr/>
          </p:nvSpPr>
          <p:spPr>
            <a:xfrm rot="2700000">
              <a:off x="9694048" y="688105"/>
              <a:ext cx="358079" cy="348745"/>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16"/>
          <p:cNvGrpSpPr/>
          <p:nvPr/>
        </p:nvGrpSpPr>
        <p:grpSpPr>
          <a:xfrm>
            <a:off x="8524709" y="4690796"/>
            <a:ext cx="257903" cy="201741"/>
            <a:chOff x="816675" y="2911100"/>
            <a:chExt cx="257903" cy="255304"/>
          </a:xfrm>
        </p:grpSpPr>
        <p:sp>
          <p:nvSpPr>
            <p:cNvPr id="451" name="Google Shape;451;p16"/>
            <p:cNvSpPr/>
            <p:nvPr/>
          </p:nvSpPr>
          <p:spPr>
            <a:xfrm>
              <a:off x="826478" y="2916204"/>
              <a:ext cx="248100" cy="250200"/>
            </a:xfrm>
            <a:prstGeom prst="roundRect">
              <a:avLst>
                <a:gd name="adj" fmla="val 2331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6"/>
            <p:cNvSpPr/>
            <p:nvPr/>
          </p:nvSpPr>
          <p:spPr>
            <a:xfrm>
              <a:off x="816675" y="2911100"/>
              <a:ext cx="250800" cy="237600"/>
            </a:xfrm>
            <a:prstGeom prst="roundRect">
              <a:avLst>
                <a:gd name="adj" fmla="val 23315"/>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16"/>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SzPts val="770"/>
              <a:buNone/>
            </a:pPr>
            <a:fld id="{00000000-1234-1234-1234-123412341234}" type="slidenum">
              <a:rPr lang="en" sz="900" b="1">
                <a:solidFill>
                  <a:schemeClr val="accent1"/>
                </a:solidFill>
                <a:latin typeface="Lato"/>
                <a:ea typeface="Lato"/>
                <a:cs typeface="Lato"/>
                <a:sym typeface="Lato"/>
              </a:rPr>
              <a:t>13</a:t>
            </a:fld>
            <a:endParaRPr sz="900" b="1">
              <a:solidFill>
                <a:schemeClr val="accent1"/>
              </a:solidFill>
              <a:latin typeface="Lato"/>
              <a:ea typeface="Lato"/>
              <a:cs typeface="Lato"/>
              <a:sym typeface="Lato"/>
            </a:endParaRPr>
          </a:p>
        </p:txBody>
      </p:sp>
      <p:pic>
        <p:nvPicPr>
          <p:cNvPr id="454" name="Google Shape;454;p16"/>
          <p:cNvPicPr preferRelativeResize="0"/>
          <p:nvPr/>
        </p:nvPicPr>
        <p:blipFill rotWithShape="1">
          <a:blip r:embed="rId9">
            <a:alphaModFix amt="33000"/>
          </a:blip>
          <a:srcRect l="73166" t="88857" r="17119" b="139"/>
          <a:stretch/>
        </p:blipFill>
        <p:spPr>
          <a:xfrm rot="10800000">
            <a:off x="7729575" y="-5868"/>
            <a:ext cx="888300" cy="565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58"/>
        <p:cNvGrpSpPr/>
        <p:nvPr/>
      </p:nvGrpSpPr>
      <p:grpSpPr>
        <a:xfrm>
          <a:off x="0" y="0"/>
          <a:ext cx="0" cy="0"/>
          <a:chOff x="0" y="0"/>
          <a:chExt cx="0" cy="0"/>
        </a:xfrm>
      </p:grpSpPr>
      <p:pic>
        <p:nvPicPr>
          <p:cNvPr id="459" name="Google Shape;459;p17"/>
          <p:cNvPicPr preferRelativeResize="0"/>
          <p:nvPr/>
        </p:nvPicPr>
        <p:blipFill rotWithShape="1">
          <a:blip r:embed="rId3">
            <a:alphaModFix/>
          </a:blip>
          <a:srcRect l="72755" t="1671" r="4780" b="83008"/>
          <a:stretch/>
        </p:blipFill>
        <p:spPr>
          <a:xfrm>
            <a:off x="7092025" y="0"/>
            <a:ext cx="2054077" cy="788000"/>
          </a:xfrm>
          <a:prstGeom prst="rect">
            <a:avLst/>
          </a:prstGeom>
          <a:noFill/>
          <a:ln>
            <a:noFill/>
          </a:ln>
        </p:spPr>
      </p:pic>
      <p:cxnSp>
        <p:nvCxnSpPr>
          <p:cNvPr id="460" name="Google Shape;460;p17"/>
          <p:cNvCxnSpPr/>
          <p:nvPr/>
        </p:nvCxnSpPr>
        <p:spPr>
          <a:xfrm>
            <a:off x="6686401" y="0"/>
            <a:ext cx="0" cy="5136300"/>
          </a:xfrm>
          <a:prstGeom prst="straightConnector1">
            <a:avLst/>
          </a:prstGeom>
          <a:noFill/>
          <a:ln w="9525" cap="flat" cmpd="sng">
            <a:solidFill>
              <a:schemeClr val="accent1"/>
            </a:solidFill>
            <a:prstDash val="solid"/>
            <a:round/>
            <a:headEnd type="none" w="med" len="med"/>
            <a:tailEnd type="none" w="med" len="med"/>
          </a:ln>
        </p:spPr>
      </p:cxnSp>
      <p:sp>
        <p:nvSpPr>
          <p:cNvPr id="461" name="Google Shape;461;p17"/>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770"/>
              <a:buFont typeface="Arial"/>
              <a:buNone/>
            </a:pPr>
            <a:fld id="{00000000-1234-1234-1234-123412341234}" type="slidenum">
              <a:rPr lang="en"/>
              <a:t>14</a:t>
            </a:fld>
            <a:endParaRPr/>
          </a:p>
        </p:txBody>
      </p:sp>
      <p:sp>
        <p:nvSpPr>
          <p:cNvPr id="462" name="Google Shape;462;p17"/>
          <p:cNvSpPr/>
          <p:nvPr/>
        </p:nvSpPr>
        <p:spPr>
          <a:xfrm>
            <a:off x="495900" y="447925"/>
            <a:ext cx="2491500" cy="3990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0" rIns="0" bIns="164575" anchor="ctr" anchorCtr="0">
            <a:noAutofit/>
          </a:bodyPr>
          <a:lstStyle/>
          <a:p>
            <a:pPr marL="0" lvl="0" indent="0" algn="ctr" rtl="0">
              <a:spcBef>
                <a:spcPts val="2000"/>
              </a:spcBef>
              <a:spcAft>
                <a:spcPts val="600"/>
              </a:spcAft>
              <a:buNone/>
            </a:pPr>
            <a:r>
              <a:rPr lang="en" b="1">
                <a:solidFill>
                  <a:schemeClr val="lt1"/>
                </a:solidFill>
                <a:latin typeface="Raleway"/>
                <a:ea typeface="Raleway"/>
                <a:cs typeface="Raleway"/>
                <a:sym typeface="Raleway"/>
              </a:rPr>
              <a:t>Collect first-party data</a:t>
            </a:r>
            <a:endParaRPr b="1">
              <a:solidFill>
                <a:schemeClr val="lt1"/>
              </a:solidFill>
              <a:latin typeface="Lato"/>
              <a:ea typeface="Lato"/>
              <a:cs typeface="Lato"/>
              <a:sym typeface="Lato"/>
            </a:endParaRPr>
          </a:p>
        </p:txBody>
      </p:sp>
      <p:sp>
        <p:nvSpPr>
          <p:cNvPr id="463" name="Google Shape;463;p17"/>
          <p:cNvSpPr txBox="1"/>
          <p:nvPr/>
        </p:nvSpPr>
        <p:spPr>
          <a:xfrm>
            <a:off x="495900" y="837784"/>
            <a:ext cx="3737700" cy="31896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1000"/>
              </a:spcBef>
              <a:spcAft>
                <a:spcPts val="0"/>
              </a:spcAft>
              <a:buNone/>
            </a:pPr>
            <a:r>
              <a:rPr lang="en" sz="1100" dirty="0">
                <a:solidFill>
                  <a:schemeClr val="lt1"/>
                </a:solidFill>
                <a:latin typeface="Lato"/>
                <a:ea typeface="Lato"/>
                <a:cs typeface="Lato"/>
                <a:sym typeface="Lato"/>
              </a:rPr>
              <a:t>Having a consolidated view of your consumer data and target audiences can help you reach those who will buy your product with higher performance, at a lower cost.</a:t>
            </a:r>
            <a:endParaRPr sz="1100" dirty="0">
              <a:solidFill>
                <a:schemeClr val="lt1"/>
              </a:solidFill>
              <a:latin typeface="Lato"/>
              <a:ea typeface="Lato"/>
              <a:cs typeface="Lato"/>
              <a:sym typeface="Lato"/>
            </a:endParaRPr>
          </a:p>
          <a:p>
            <a:pPr marL="0" lvl="0" indent="0" algn="l" rtl="0">
              <a:lnSpc>
                <a:spcPct val="100000"/>
              </a:lnSpc>
              <a:spcBef>
                <a:spcPts val="1000"/>
              </a:spcBef>
              <a:spcAft>
                <a:spcPts val="0"/>
              </a:spcAft>
              <a:buNone/>
            </a:pPr>
            <a:r>
              <a:rPr lang="en" b="1" dirty="0">
                <a:solidFill>
                  <a:schemeClr val="lt1"/>
                </a:solidFill>
                <a:latin typeface="Lato"/>
                <a:ea typeface="Lato"/>
                <a:cs typeface="Lato"/>
                <a:sym typeface="Lato"/>
              </a:rPr>
              <a:t>Millennials and Households with one child are more likely to buy</a:t>
            </a:r>
            <a:endParaRPr b="1" dirty="0">
              <a:solidFill>
                <a:schemeClr val="lt1"/>
              </a:solidFill>
              <a:latin typeface="Lato"/>
              <a:ea typeface="Lato"/>
              <a:cs typeface="Lato"/>
              <a:sym typeface="Lato"/>
            </a:endParaRPr>
          </a:p>
          <a:p>
            <a:pPr marL="0" lvl="0" indent="0" algn="l" rtl="0">
              <a:lnSpc>
                <a:spcPct val="100000"/>
              </a:lnSpc>
              <a:spcBef>
                <a:spcPts val="1000"/>
              </a:spcBef>
              <a:spcAft>
                <a:spcPts val="0"/>
              </a:spcAft>
              <a:buNone/>
            </a:pPr>
            <a:r>
              <a:rPr lang="en" sz="1100" dirty="0">
                <a:solidFill>
                  <a:schemeClr val="lt1"/>
                </a:solidFill>
                <a:latin typeface="Lato"/>
                <a:ea typeface="Lato"/>
                <a:cs typeface="Lato"/>
                <a:sym typeface="Lato"/>
              </a:rPr>
              <a:t>Starting in 2025, we anticipate that commerce will experience a large shift as Gen Z approaches 30 years old, only adding to the vitality of consumer data for brands. Brands will be built on top of real-time consumer data that shows how we shop, how we identify, what our needs and wants are, and what causes us to buy or not.</a:t>
            </a:r>
            <a:endParaRPr sz="1100" dirty="0">
              <a:solidFill>
                <a:schemeClr val="lt1"/>
              </a:solidFill>
              <a:latin typeface="Lato"/>
              <a:ea typeface="Lato"/>
              <a:cs typeface="Lato"/>
              <a:sym typeface="Lato"/>
            </a:endParaRPr>
          </a:p>
          <a:p>
            <a:pPr marL="0" lvl="0" indent="0" algn="l" rtl="0">
              <a:lnSpc>
                <a:spcPct val="100000"/>
              </a:lnSpc>
              <a:spcBef>
                <a:spcPts val="1000"/>
              </a:spcBef>
              <a:spcAft>
                <a:spcPts val="0"/>
              </a:spcAft>
              <a:buNone/>
            </a:pPr>
            <a:r>
              <a:rPr lang="en" sz="1100" dirty="0">
                <a:solidFill>
                  <a:schemeClr val="lt1"/>
                </a:solidFill>
                <a:latin typeface="Lato"/>
                <a:ea typeface="Lato"/>
                <a:cs typeface="Lato"/>
                <a:sym typeface="Lato"/>
              </a:rPr>
              <a:t>Right now, we see that one-child households are likely to buy, and that Millenials and Gen Z have the most purchasing power when compared to other generations. Keeping an eye on this level of insights can help you tailor your advertising to audiences that will purchase your product. </a:t>
            </a:r>
            <a:endParaRPr sz="1100" dirty="0">
              <a:solidFill>
                <a:schemeClr val="lt1"/>
              </a:solidFill>
              <a:latin typeface="Lato"/>
              <a:ea typeface="Lato"/>
              <a:cs typeface="Lato"/>
              <a:sym typeface="Lato"/>
            </a:endParaRPr>
          </a:p>
        </p:txBody>
      </p:sp>
      <p:sp>
        <p:nvSpPr>
          <p:cNvPr id="464" name="Google Shape;464;p17"/>
          <p:cNvSpPr/>
          <p:nvPr/>
        </p:nvSpPr>
        <p:spPr>
          <a:xfrm>
            <a:off x="811075" y="4708700"/>
            <a:ext cx="1166100" cy="1659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700" b="1">
                <a:solidFill>
                  <a:schemeClr val="lt1"/>
                </a:solidFill>
                <a:latin typeface="Lato"/>
                <a:ea typeface="Lato"/>
                <a:cs typeface="Lato"/>
                <a:sym typeface="Lato"/>
              </a:rPr>
              <a:t>Collect first-party data</a:t>
            </a:r>
            <a:endParaRPr sz="700" b="1">
              <a:solidFill>
                <a:schemeClr val="lt1"/>
              </a:solidFill>
              <a:latin typeface="Lato"/>
              <a:ea typeface="Lato"/>
              <a:cs typeface="Lato"/>
              <a:sym typeface="Lato"/>
            </a:endParaRPr>
          </a:p>
        </p:txBody>
      </p:sp>
      <p:sp>
        <p:nvSpPr>
          <p:cNvPr id="465" name="Google Shape;465;p17"/>
          <p:cNvSpPr/>
          <p:nvPr/>
        </p:nvSpPr>
        <p:spPr>
          <a:xfrm>
            <a:off x="4613400" y="447925"/>
            <a:ext cx="4146000" cy="1835700"/>
          </a:xfrm>
          <a:prstGeom prst="roundRect">
            <a:avLst>
              <a:gd name="adj" fmla="val 1340"/>
            </a:avLst>
          </a:prstGeom>
          <a:solidFill>
            <a:schemeClr val="lt2"/>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466" name="Google Shape;466;p17"/>
          <p:cNvSpPr txBox="1"/>
          <p:nvPr/>
        </p:nvSpPr>
        <p:spPr>
          <a:xfrm>
            <a:off x="4747025" y="549975"/>
            <a:ext cx="3878100" cy="369300"/>
          </a:xfrm>
          <a:prstGeom prst="rect">
            <a:avLst/>
          </a:prstGeom>
          <a:noFill/>
          <a:ln>
            <a:noFill/>
          </a:ln>
        </p:spPr>
        <p:txBody>
          <a:bodyPr spcFirstLastPara="1" wrap="square" lIns="0" tIns="91425" rIns="91425" bIns="91425" anchor="t" anchorCtr="0">
            <a:spAutoFit/>
          </a:bodyPr>
          <a:lstStyle/>
          <a:p>
            <a:pPr marL="0" lvl="0" indent="0" algn="ctr" rtl="0">
              <a:spcBef>
                <a:spcPts val="0"/>
              </a:spcBef>
              <a:spcAft>
                <a:spcPts val="1000"/>
              </a:spcAft>
              <a:buNone/>
            </a:pPr>
            <a:r>
              <a:rPr lang="en" sz="1200" b="1">
                <a:solidFill>
                  <a:schemeClr val="lt1"/>
                </a:solidFill>
                <a:latin typeface="Lato"/>
                <a:ea typeface="Lato"/>
                <a:cs typeface="Lato"/>
                <a:sym typeface="Lato"/>
              </a:rPr>
              <a:t>Purchase Intent Rates by Household</a:t>
            </a:r>
            <a:endParaRPr sz="1500">
              <a:solidFill>
                <a:schemeClr val="lt1"/>
              </a:solidFill>
            </a:endParaRPr>
          </a:p>
        </p:txBody>
      </p:sp>
      <p:sp>
        <p:nvSpPr>
          <p:cNvPr id="467" name="Google Shape;467;p17"/>
          <p:cNvSpPr/>
          <p:nvPr/>
        </p:nvSpPr>
        <p:spPr>
          <a:xfrm>
            <a:off x="4613400" y="2410775"/>
            <a:ext cx="4146000" cy="1835700"/>
          </a:xfrm>
          <a:prstGeom prst="roundRect">
            <a:avLst>
              <a:gd name="adj" fmla="val 1340"/>
            </a:avLst>
          </a:prstGeom>
          <a:solidFill>
            <a:schemeClr val="lt2"/>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468" name="Google Shape;468;p17"/>
          <p:cNvSpPr txBox="1"/>
          <p:nvPr/>
        </p:nvSpPr>
        <p:spPr>
          <a:xfrm>
            <a:off x="4747025" y="2512825"/>
            <a:ext cx="3878100" cy="369300"/>
          </a:xfrm>
          <a:prstGeom prst="rect">
            <a:avLst/>
          </a:prstGeom>
          <a:noFill/>
          <a:ln>
            <a:noFill/>
          </a:ln>
        </p:spPr>
        <p:txBody>
          <a:bodyPr spcFirstLastPara="1" wrap="square" lIns="0" tIns="91425" rIns="91425" bIns="91425" anchor="t" anchorCtr="0">
            <a:spAutoFit/>
          </a:bodyPr>
          <a:lstStyle/>
          <a:p>
            <a:pPr marL="0" lvl="0" indent="0" algn="ctr" rtl="0">
              <a:spcBef>
                <a:spcPts val="0"/>
              </a:spcBef>
              <a:spcAft>
                <a:spcPts val="1000"/>
              </a:spcAft>
              <a:buNone/>
            </a:pPr>
            <a:r>
              <a:rPr lang="en" sz="1200" b="1">
                <a:solidFill>
                  <a:schemeClr val="lt1"/>
                </a:solidFill>
                <a:latin typeface="Lato"/>
                <a:ea typeface="Lato"/>
                <a:cs typeface="Lato"/>
                <a:sym typeface="Lato"/>
              </a:rPr>
              <a:t>Purchase Intent Rates by Generational Cohort</a:t>
            </a:r>
            <a:endParaRPr sz="1500">
              <a:solidFill>
                <a:schemeClr val="lt1"/>
              </a:solidFill>
            </a:endParaRPr>
          </a:p>
        </p:txBody>
      </p:sp>
      <p:pic>
        <p:nvPicPr>
          <p:cNvPr id="469" name="Google Shape;469;p17"/>
          <p:cNvPicPr preferRelativeResize="0"/>
          <p:nvPr/>
        </p:nvPicPr>
        <p:blipFill rotWithShape="1">
          <a:blip r:embed="rId4">
            <a:alphaModFix/>
          </a:blip>
          <a:srcRect l="28045" t="83785" r="43516"/>
          <a:stretch/>
        </p:blipFill>
        <p:spPr>
          <a:xfrm>
            <a:off x="2894100" y="4309525"/>
            <a:ext cx="2600428" cy="833976"/>
          </a:xfrm>
          <a:prstGeom prst="rect">
            <a:avLst/>
          </a:prstGeom>
          <a:noFill/>
          <a:ln>
            <a:noFill/>
          </a:ln>
        </p:spPr>
      </p:pic>
      <p:grpSp>
        <p:nvGrpSpPr>
          <p:cNvPr id="470" name="Google Shape;470;p17"/>
          <p:cNvGrpSpPr/>
          <p:nvPr/>
        </p:nvGrpSpPr>
        <p:grpSpPr>
          <a:xfrm>
            <a:off x="6472710" y="4475675"/>
            <a:ext cx="427379" cy="427379"/>
            <a:chOff x="9623187" y="612577"/>
            <a:chExt cx="499800" cy="499800"/>
          </a:xfrm>
        </p:grpSpPr>
        <p:sp>
          <p:nvSpPr>
            <p:cNvPr id="471" name="Google Shape;471;p17"/>
            <p:cNvSpPr/>
            <p:nvPr/>
          </p:nvSpPr>
          <p:spPr>
            <a:xfrm>
              <a:off x="9693975" y="688025"/>
              <a:ext cx="358200" cy="348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7"/>
            <p:cNvSpPr/>
            <p:nvPr/>
          </p:nvSpPr>
          <p:spPr>
            <a:xfrm rot="2700000">
              <a:off x="9694048" y="688105"/>
              <a:ext cx="358079" cy="348745"/>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73" name="Google Shape;473;p17"/>
          <p:cNvPicPr preferRelativeResize="0"/>
          <p:nvPr/>
        </p:nvPicPr>
        <p:blipFill>
          <a:blip r:embed="rId5">
            <a:alphaModFix/>
          </a:blip>
          <a:stretch>
            <a:fillRect/>
          </a:stretch>
        </p:blipFill>
        <p:spPr>
          <a:xfrm>
            <a:off x="4779650" y="989325"/>
            <a:ext cx="3831050" cy="1063650"/>
          </a:xfrm>
          <a:prstGeom prst="rect">
            <a:avLst/>
          </a:prstGeom>
          <a:noFill/>
          <a:ln>
            <a:noFill/>
          </a:ln>
        </p:spPr>
      </p:pic>
      <p:sp>
        <p:nvSpPr>
          <p:cNvPr id="474" name="Google Shape;474;p17"/>
          <p:cNvSpPr/>
          <p:nvPr/>
        </p:nvSpPr>
        <p:spPr>
          <a:xfrm>
            <a:off x="7786900" y="919275"/>
            <a:ext cx="823800" cy="208200"/>
          </a:xfrm>
          <a:prstGeom prst="roundRect">
            <a:avLst>
              <a:gd name="adj" fmla="val 16306"/>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Avg: 6.14%</a:t>
            </a:r>
            <a:endParaRPr sz="900" b="1">
              <a:solidFill>
                <a:schemeClr val="lt1"/>
              </a:solidFill>
              <a:latin typeface="Lato"/>
              <a:ea typeface="Lato"/>
              <a:cs typeface="Lato"/>
              <a:sym typeface="Lato"/>
            </a:endParaRPr>
          </a:p>
        </p:txBody>
      </p:sp>
      <p:pic>
        <p:nvPicPr>
          <p:cNvPr id="475" name="Google Shape;475;p17"/>
          <p:cNvPicPr preferRelativeResize="0"/>
          <p:nvPr/>
        </p:nvPicPr>
        <p:blipFill>
          <a:blip r:embed="rId6">
            <a:alphaModFix/>
          </a:blip>
          <a:stretch>
            <a:fillRect/>
          </a:stretch>
        </p:blipFill>
        <p:spPr>
          <a:xfrm rot="10800000">
            <a:off x="8125741" y="1127472"/>
            <a:ext cx="146125" cy="157700"/>
          </a:xfrm>
          <a:prstGeom prst="rect">
            <a:avLst/>
          </a:prstGeom>
          <a:noFill/>
          <a:ln>
            <a:noFill/>
          </a:ln>
        </p:spPr>
      </p:pic>
      <p:pic>
        <p:nvPicPr>
          <p:cNvPr id="476" name="Google Shape;476;p17"/>
          <p:cNvPicPr preferRelativeResize="0"/>
          <p:nvPr/>
        </p:nvPicPr>
        <p:blipFill>
          <a:blip r:embed="rId7">
            <a:alphaModFix/>
          </a:blip>
          <a:stretch>
            <a:fillRect/>
          </a:stretch>
        </p:blipFill>
        <p:spPr>
          <a:xfrm>
            <a:off x="4747025" y="2950676"/>
            <a:ext cx="3878099" cy="107670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80"/>
        <p:cNvGrpSpPr/>
        <p:nvPr/>
      </p:nvGrpSpPr>
      <p:grpSpPr>
        <a:xfrm>
          <a:off x="0" y="0"/>
          <a:ext cx="0" cy="0"/>
          <a:chOff x="0" y="0"/>
          <a:chExt cx="0" cy="0"/>
        </a:xfrm>
      </p:grpSpPr>
      <p:pic>
        <p:nvPicPr>
          <p:cNvPr id="481" name="Google Shape;481;p18"/>
          <p:cNvPicPr preferRelativeResize="0"/>
          <p:nvPr/>
        </p:nvPicPr>
        <p:blipFill>
          <a:blip r:embed="rId3">
            <a:alphaModFix/>
          </a:blip>
          <a:stretch>
            <a:fillRect/>
          </a:stretch>
        </p:blipFill>
        <p:spPr>
          <a:xfrm>
            <a:off x="0" y="6697"/>
            <a:ext cx="9144003" cy="5130107"/>
          </a:xfrm>
          <a:prstGeom prst="rect">
            <a:avLst/>
          </a:prstGeom>
          <a:noFill/>
          <a:ln>
            <a:noFill/>
          </a:ln>
        </p:spPr>
      </p:pic>
      <p:grpSp>
        <p:nvGrpSpPr>
          <p:cNvPr id="482" name="Google Shape;482;p18"/>
          <p:cNvGrpSpPr/>
          <p:nvPr/>
        </p:nvGrpSpPr>
        <p:grpSpPr>
          <a:xfrm>
            <a:off x="0" y="2419057"/>
            <a:ext cx="9148200" cy="305378"/>
            <a:chOff x="0" y="2419057"/>
            <a:chExt cx="9148200" cy="305378"/>
          </a:xfrm>
        </p:grpSpPr>
        <p:cxnSp>
          <p:nvCxnSpPr>
            <p:cNvPr id="483" name="Google Shape;483;p18"/>
            <p:cNvCxnSpPr/>
            <p:nvPr/>
          </p:nvCxnSpPr>
          <p:spPr>
            <a:xfrm>
              <a:off x="0" y="2571750"/>
              <a:ext cx="9148200" cy="0"/>
            </a:xfrm>
            <a:prstGeom prst="straightConnector1">
              <a:avLst/>
            </a:prstGeom>
            <a:noFill/>
            <a:ln w="9525" cap="flat" cmpd="sng">
              <a:solidFill>
                <a:schemeClr val="accent1"/>
              </a:solidFill>
              <a:prstDash val="solid"/>
              <a:round/>
              <a:headEnd type="none" w="med" len="med"/>
              <a:tailEnd type="none" w="med" len="med"/>
            </a:ln>
          </p:spPr>
        </p:cxnSp>
        <p:grpSp>
          <p:nvGrpSpPr>
            <p:cNvPr id="484" name="Google Shape;484;p18"/>
            <p:cNvGrpSpPr/>
            <p:nvPr/>
          </p:nvGrpSpPr>
          <p:grpSpPr>
            <a:xfrm>
              <a:off x="130126" y="2419057"/>
              <a:ext cx="305378" cy="305378"/>
              <a:chOff x="9623187" y="612577"/>
              <a:chExt cx="499800" cy="499800"/>
            </a:xfrm>
          </p:grpSpPr>
          <p:sp>
            <p:nvSpPr>
              <p:cNvPr id="485" name="Google Shape;485;p18"/>
              <p:cNvSpPr/>
              <p:nvPr/>
            </p:nvSpPr>
            <p:spPr>
              <a:xfrm>
                <a:off x="9693975" y="688025"/>
                <a:ext cx="358200" cy="348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8"/>
              <p:cNvSpPr/>
              <p:nvPr/>
            </p:nvSpPr>
            <p:spPr>
              <a:xfrm rot="2700000">
                <a:off x="9694048" y="688105"/>
                <a:ext cx="358079" cy="348745"/>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8"/>
            <p:cNvGrpSpPr/>
            <p:nvPr/>
          </p:nvGrpSpPr>
          <p:grpSpPr>
            <a:xfrm>
              <a:off x="8654851" y="2419057"/>
              <a:ext cx="305378" cy="305378"/>
              <a:chOff x="9623187" y="612577"/>
              <a:chExt cx="499800" cy="499800"/>
            </a:xfrm>
          </p:grpSpPr>
          <p:sp>
            <p:nvSpPr>
              <p:cNvPr id="488" name="Google Shape;488;p18"/>
              <p:cNvSpPr/>
              <p:nvPr/>
            </p:nvSpPr>
            <p:spPr>
              <a:xfrm>
                <a:off x="9693975" y="688025"/>
                <a:ext cx="358200" cy="348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8"/>
              <p:cNvSpPr/>
              <p:nvPr/>
            </p:nvSpPr>
            <p:spPr>
              <a:xfrm rot="2700000">
                <a:off x="9694048" y="688105"/>
                <a:ext cx="358079" cy="348745"/>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0" name="Google Shape;490;p18"/>
          <p:cNvSpPr/>
          <p:nvPr/>
        </p:nvSpPr>
        <p:spPr>
          <a:xfrm>
            <a:off x="4656350" y="622325"/>
            <a:ext cx="3813600" cy="3741300"/>
          </a:xfrm>
          <a:prstGeom prst="roundRect">
            <a:avLst>
              <a:gd name="adj" fmla="val 1340"/>
            </a:avLst>
          </a:prstGeom>
          <a:solidFill>
            <a:schemeClr val="lt2"/>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491" name="Google Shape;491;p18"/>
          <p:cNvSpPr/>
          <p:nvPr/>
        </p:nvSpPr>
        <p:spPr>
          <a:xfrm>
            <a:off x="601725" y="622325"/>
            <a:ext cx="3813600" cy="3741300"/>
          </a:xfrm>
          <a:prstGeom prst="roundRect">
            <a:avLst>
              <a:gd name="adj" fmla="val 1340"/>
            </a:avLst>
          </a:prstGeom>
          <a:solidFill>
            <a:schemeClr val="lt2"/>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pic>
        <p:nvPicPr>
          <p:cNvPr id="492" name="Google Shape;492;p18"/>
          <p:cNvPicPr preferRelativeResize="0"/>
          <p:nvPr/>
        </p:nvPicPr>
        <p:blipFill rotWithShape="1">
          <a:blip r:embed="rId4">
            <a:alphaModFix/>
          </a:blip>
          <a:srcRect l="23370" r="38789"/>
          <a:stretch/>
        </p:blipFill>
        <p:spPr>
          <a:xfrm>
            <a:off x="6600050" y="1780350"/>
            <a:ext cx="1869900" cy="2582100"/>
          </a:xfrm>
          <a:prstGeom prst="roundRect">
            <a:avLst>
              <a:gd name="adj" fmla="val 2574"/>
            </a:avLst>
          </a:prstGeom>
          <a:noFill/>
          <a:ln>
            <a:noFill/>
          </a:ln>
        </p:spPr>
      </p:pic>
      <p:sp>
        <p:nvSpPr>
          <p:cNvPr id="493" name="Google Shape;493;p18"/>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494" name="Google Shape;494;p18"/>
          <p:cNvSpPr txBox="1"/>
          <p:nvPr/>
        </p:nvSpPr>
        <p:spPr>
          <a:xfrm>
            <a:off x="4867375" y="542002"/>
            <a:ext cx="3521400" cy="861900"/>
          </a:xfrm>
          <a:prstGeom prst="rect">
            <a:avLst/>
          </a:prstGeom>
          <a:noFill/>
          <a:ln>
            <a:noFill/>
          </a:ln>
        </p:spPr>
        <p:txBody>
          <a:bodyPr spcFirstLastPara="1" wrap="square" lIns="91425" tIns="91425" rIns="91425" bIns="91425" anchor="t" anchorCtr="0">
            <a:spAutoFit/>
          </a:bodyPr>
          <a:lstStyle/>
          <a:p>
            <a:pPr marL="0" lvl="0" indent="0" algn="l" rtl="0">
              <a:spcBef>
                <a:spcPts val="2000"/>
              </a:spcBef>
              <a:spcAft>
                <a:spcPts val="600"/>
              </a:spcAft>
              <a:buNone/>
            </a:pPr>
            <a:r>
              <a:rPr lang="en" sz="1100" b="1" dirty="0">
                <a:solidFill>
                  <a:schemeClr val="lt1"/>
                </a:solidFill>
                <a:latin typeface="Raleway"/>
                <a:ea typeface="Raleway"/>
                <a:cs typeface="Raleway"/>
                <a:sym typeface="Raleway"/>
              </a:rPr>
              <a:t>Aveeno Baby increased purchase intent by leveraging first-party data from MikMak Commerce to build new audience segments and optimize their media mix</a:t>
            </a:r>
            <a:endParaRPr sz="1100" b="1" dirty="0">
              <a:solidFill>
                <a:schemeClr val="lt1"/>
              </a:solidFill>
              <a:latin typeface="Raleway"/>
              <a:ea typeface="Raleway"/>
              <a:cs typeface="Raleway"/>
              <a:sym typeface="Raleway"/>
            </a:endParaRPr>
          </a:p>
        </p:txBody>
      </p:sp>
      <p:sp>
        <p:nvSpPr>
          <p:cNvPr id="495" name="Google Shape;495;p18"/>
          <p:cNvSpPr txBox="1"/>
          <p:nvPr/>
        </p:nvSpPr>
        <p:spPr>
          <a:xfrm>
            <a:off x="825531" y="517493"/>
            <a:ext cx="3389400" cy="554100"/>
          </a:xfrm>
          <a:prstGeom prst="rect">
            <a:avLst/>
          </a:prstGeom>
          <a:noFill/>
          <a:ln>
            <a:noFill/>
          </a:ln>
        </p:spPr>
        <p:txBody>
          <a:bodyPr spcFirstLastPara="1" wrap="square" lIns="91425" tIns="91425" rIns="91425" bIns="91425" anchor="t" anchorCtr="0">
            <a:spAutoFit/>
          </a:bodyPr>
          <a:lstStyle/>
          <a:p>
            <a:pPr marL="0" lvl="0" indent="0" algn="l" rtl="0">
              <a:spcBef>
                <a:spcPts val="2000"/>
              </a:spcBef>
              <a:spcAft>
                <a:spcPts val="600"/>
              </a:spcAft>
              <a:buNone/>
            </a:pPr>
            <a:r>
              <a:rPr lang="en" sz="1200" b="1" dirty="0">
                <a:solidFill>
                  <a:schemeClr val="lt1"/>
                </a:solidFill>
                <a:latin typeface="Raleway"/>
                <a:ea typeface="Raleway"/>
                <a:cs typeface="Raleway"/>
                <a:sym typeface="Raleway"/>
              </a:rPr>
              <a:t>Top Demographic Cohort Audience</a:t>
            </a:r>
            <a:br>
              <a:rPr lang="en" sz="1200" b="1" dirty="0">
                <a:solidFill>
                  <a:schemeClr val="lt1"/>
                </a:solidFill>
                <a:latin typeface="Raleway"/>
                <a:ea typeface="Raleway"/>
                <a:cs typeface="Raleway"/>
                <a:sym typeface="Raleway"/>
              </a:rPr>
            </a:br>
            <a:r>
              <a:rPr lang="en" sz="1200" b="1" dirty="0">
                <a:solidFill>
                  <a:schemeClr val="lt1"/>
                </a:solidFill>
                <a:latin typeface="Raleway"/>
                <a:ea typeface="Raleway"/>
                <a:cs typeface="Raleway"/>
                <a:sym typeface="Raleway"/>
              </a:rPr>
              <a:t>by Category (by Purchase Intent Rate)</a:t>
            </a:r>
            <a:endParaRPr sz="1200" b="1" dirty="0">
              <a:solidFill>
                <a:schemeClr val="lt1"/>
              </a:solidFill>
              <a:latin typeface="Raleway"/>
              <a:ea typeface="Raleway"/>
              <a:cs typeface="Raleway"/>
              <a:sym typeface="Raleway"/>
            </a:endParaRPr>
          </a:p>
        </p:txBody>
      </p:sp>
      <p:sp>
        <p:nvSpPr>
          <p:cNvPr id="496" name="Google Shape;496;p18"/>
          <p:cNvSpPr/>
          <p:nvPr/>
        </p:nvSpPr>
        <p:spPr>
          <a:xfrm>
            <a:off x="4953775" y="1724075"/>
            <a:ext cx="1780800" cy="585000"/>
          </a:xfrm>
          <a:prstGeom prst="roundRect">
            <a:avLst>
              <a:gd name="adj" fmla="val 3858"/>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1.25x Higher Purchase Intent Rate </a:t>
            </a:r>
            <a:r>
              <a:rPr lang="en" sz="900">
                <a:solidFill>
                  <a:schemeClr val="lt1"/>
                </a:solidFill>
                <a:latin typeface="Lato"/>
                <a:ea typeface="Lato"/>
                <a:cs typeface="Lato"/>
                <a:sym typeface="Lato"/>
              </a:rPr>
              <a:t>for campaigns using MikMak Audiences</a:t>
            </a:r>
            <a:endParaRPr sz="900">
              <a:solidFill>
                <a:schemeClr val="lt1"/>
              </a:solidFill>
              <a:latin typeface="Lato"/>
              <a:ea typeface="Lato"/>
              <a:cs typeface="Lato"/>
              <a:sym typeface="Lato"/>
            </a:endParaRPr>
          </a:p>
        </p:txBody>
      </p:sp>
      <p:sp>
        <p:nvSpPr>
          <p:cNvPr id="497" name="Google Shape;497;p18"/>
          <p:cNvSpPr/>
          <p:nvPr/>
        </p:nvSpPr>
        <p:spPr>
          <a:xfrm>
            <a:off x="4953775" y="2384275"/>
            <a:ext cx="1780800" cy="585000"/>
          </a:xfrm>
          <a:prstGeom prst="roundRect">
            <a:avLst>
              <a:gd name="adj" fmla="val 3858"/>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31% Of Total Purchase Intent Clicks </a:t>
            </a:r>
            <a:r>
              <a:rPr lang="en" sz="900">
                <a:solidFill>
                  <a:schemeClr val="lt1"/>
                </a:solidFill>
                <a:latin typeface="Lato"/>
                <a:ea typeface="Lato"/>
                <a:cs typeface="Lato"/>
                <a:sym typeface="Lato"/>
              </a:rPr>
              <a:t>came from MikMak Audience segments</a:t>
            </a:r>
            <a:endParaRPr sz="900">
              <a:solidFill>
                <a:schemeClr val="lt1"/>
              </a:solidFill>
              <a:latin typeface="Lato"/>
              <a:ea typeface="Lato"/>
              <a:cs typeface="Lato"/>
              <a:sym typeface="Lato"/>
            </a:endParaRPr>
          </a:p>
        </p:txBody>
      </p:sp>
      <p:sp>
        <p:nvSpPr>
          <p:cNvPr id="498" name="Google Shape;498;p18"/>
          <p:cNvSpPr/>
          <p:nvPr/>
        </p:nvSpPr>
        <p:spPr>
          <a:xfrm>
            <a:off x="4953775" y="3044475"/>
            <a:ext cx="1780800" cy="465600"/>
          </a:xfrm>
          <a:prstGeom prst="roundRect">
            <a:avLst>
              <a:gd name="adj" fmla="val 3858"/>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29% </a:t>
            </a:r>
            <a:r>
              <a:rPr lang="en" sz="900">
                <a:solidFill>
                  <a:schemeClr val="lt1"/>
                </a:solidFill>
                <a:latin typeface="Lato"/>
                <a:ea typeface="Lato"/>
                <a:cs typeface="Lato"/>
                <a:sym typeface="Lato"/>
              </a:rPr>
              <a:t>Of consumers</a:t>
            </a:r>
            <a:r>
              <a:rPr lang="en" sz="900" b="1">
                <a:solidFill>
                  <a:schemeClr val="lt1"/>
                </a:solidFill>
                <a:latin typeface="Lato"/>
                <a:ea typeface="Lato"/>
                <a:cs typeface="Lato"/>
                <a:sym typeface="Lato"/>
              </a:rPr>
              <a:t> preferred to shop at Target</a:t>
            </a:r>
            <a:endParaRPr sz="900" b="1">
              <a:solidFill>
                <a:schemeClr val="lt1"/>
              </a:solidFill>
              <a:latin typeface="Lato"/>
              <a:ea typeface="Lato"/>
              <a:cs typeface="Lato"/>
              <a:sym typeface="Lato"/>
            </a:endParaRPr>
          </a:p>
        </p:txBody>
      </p:sp>
      <p:sp>
        <p:nvSpPr>
          <p:cNvPr id="499" name="Google Shape;499;p18"/>
          <p:cNvSpPr/>
          <p:nvPr/>
        </p:nvSpPr>
        <p:spPr>
          <a:xfrm>
            <a:off x="922600" y="1416975"/>
            <a:ext cx="3196500" cy="305400"/>
          </a:xfrm>
          <a:prstGeom prst="roundRect">
            <a:avLst>
              <a:gd name="adj" fmla="val 385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lt1"/>
                </a:solidFill>
                <a:latin typeface="Lato"/>
                <a:ea typeface="Lato"/>
                <a:cs typeface="Lato"/>
                <a:sym typeface="Lato"/>
              </a:rPr>
              <a:t>Alcohol: Baby Boomer</a:t>
            </a:r>
            <a:endParaRPr sz="1100">
              <a:solidFill>
                <a:schemeClr val="lt1"/>
              </a:solidFill>
              <a:latin typeface="Lato"/>
              <a:ea typeface="Lato"/>
              <a:cs typeface="Lato"/>
              <a:sym typeface="Lato"/>
            </a:endParaRPr>
          </a:p>
        </p:txBody>
      </p:sp>
      <p:sp>
        <p:nvSpPr>
          <p:cNvPr id="500" name="Google Shape;500;p18"/>
          <p:cNvSpPr/>
          <p:nvPr/>
        </p:nvSpPr>
        <p:spPr>
          <a:xfrm>
            <a:off x="922600" y="1804780"/>
            <a:ext cx="3196500" cy="305400"/>
          </a:xfrm>
          <a:prstGeom prst="roundRect">
            <a:avLst>
              <a:gd name="adj" fmla="val 385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lt1"/>
                </a:solidFill>
                <a:latin typeface="Lato"/>
                <a:ea typeface="Lato"/>
                <a:cs typeface="Lato"/>
                <a:sym typeface="Lato"/>
              </a:rPr>
              <a:t>Beauty: Gen X</a:t>
            </a:r>
            <a:endParaRPr sz="1100">
              <a:solidFill>
                <a:schemeClr val="lt1"/>
              </a:solidFill>
              <a:latin typeface="Lato"/>
              <a:ea typeface="Lato"/>
              <a:cs typeface="Lato"/>
              <a:sym typeface="Lato"/>
            </a:endParaRPr>
          </a:p>
        </p:txBody>
      </p:sp>
      <p:sp>
        <p:nvSpPr>
          <p:cNvPr id="501" name="Google Shape;501;p18"/>
          <p:cNvSpPr/>
          <p:nvPr/>
        </p:nvSpPr>
        <p:spPr>
          <a:xfrm>
            <a:off x="922600" y="2192584"/>
            <a:ext cx="3196500" cy="305400"/>
          </a:xfrm>
          <a:prstGeom prst="roundRect">
            <a:avLst>
              <a:gd name="adj" fmla="val 385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lt1"/>
                </a:solidFill>
                <a:latin typeface="Lato"/>
                <a:ea typeface="Lato"/>
                <a:cs typeface="Lato"/>
                <a:sym typeface="Lato"/>
              </a:rPr>
              <a:t>Grocery: Millennial</a:t>
            </a:r>
            <a:endParaRPr sz="1100">
              <a:solidFill>
                <a:schemeClr val="lt1"/>
              </a:solidFill>
              <a:latin typeface="Lato"/>
              <a:ea typeface="Lato"/>
              <a:cs typeface="Lato"/>
              <a:sym typeface="Lato"/>
            </a:endParaRPr>
          </a:p>
        </p:txBody>
      </p:sp>
      <p:sp>
        <p:nvSpPr>
          <p:cNvPr id="502" name="Google Shape;502;p18"/>
          <p:cNvSpPr/>
          <p:nvPr/>
        </p:nvSpPr>
        <p:spPr>
          <a:xfrm>
            <a:off x="922600" y="2580389"/>
            <a:ext cx="3196500" cy="305400"/>
          </a:xfrm>
          <a:prstGeom prst="roundRect">
            <a:avLst>
              <a:gd name="adj" fmla="val 385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lt1"/>
                </a:solidFill>
                <a:latin typeface="Lato"/>
                <a:ea typeface="Lato"/>
                <a:cs typeface="Lato"/>
                <a:sym typeface="Lato"/>
              </a:rPr>
              <a:t>Health: Millennial</a:t>
            </a:r>
            <a:endParaRPr sz="1100">
              <a:solidFill>
                <a:schemeClr val="lt1"/>
              </a:solidFill>
              <a:latin typeface="Lato"/>
              <a:ea typeface="Lato"/>
              <a:cs typeface="Lato"/>
              <a:sym typeface="Lato"/>
            </a:endParaRPr>
          </a:p>
        </p:txBody>
      </p:sp>
      <p:sp>
        <p:nvSpPr>
          <p:cNvPr id="503" name="Google Shape;503;p18"/>
          <p:cNvSpPr/>
          <p:nvPr/>
        </p:nvSpPr>
        <p:spPr>
          <a:xfrm>
            <a:off x="922600" y="2968194"/>
            <a:ext cx="3196500" cy="305400"/>
          </a:xfrm>
          <a:prstGeom prst="roundRect">
            <a:avLst>
              <a:gd name="adj" fmla="val 385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lt1"/>
                </a:solidFill>
                <a:latin typeface="Lato"/>
                <a:ea typeface="Lato"/>
                <a:cs typeface="Lato"/>
                <a:sym typeface="Lato"/>
              </a:rPr>
              <a:t>Household Goods: Baby Boomer</a:t>
            </a:r>
            <a:endParaRPr sz="1100">
              <a:solidFill>
                <a:schemeClr val="lt1"/>
              </a:solidFill>
              <a:latin typeface="Lato"/>
              <a:ea typeface="Lato"/>
              <a:cs typeface="Lato"/>
              <a:sym typeface="Lato"/>
            </a:endParaRPr>
          </a:p>
        </p:txBody>
      </p:sp>
      <p:sp>
        <p:nvSpPr>
          <p:cNvPr id="504" name="Google Shape;504;p18"/>
          <p:cNvSpPr/>
          <p:nvPr/>
        </p:nvSpPr>
        <p:spPr>
          <a:xfrm>
            <a:off x="922600" y="3355998"/>
            <a:ext cx="3196500" cy="305400"/>
          </a:xfrm>
          <a:prstGeom prst="roundRect">
            <a:avLst>
              <a:gd name="adj" fmla="val 385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lt1"/>
                </a:solidFill>
                <a:latin typeface="Lato"/>
                <a:ea typeface="Lato"/>
                <a:cs typeface="Lato"/>
                <a:sym typeface="Lato"/>
              </a:rPr>
              <a:t>Personal Care: Baby Boomer</a:t>
            </a:r>
            <a:endParaRPr sz="1100">
              <a:solidFill>
                <a:schemeClr val="lt1"/>
              </a:solidFill>
              <a:latin typeface="Lato"/>
              <a:ea typeface="Lato"/>
              <a:cs typeface="Lato"/>
              <a:sym typeface="Lato"/>
            </a:endParaRPr>
          </a:p>
        </p:txBody>
      </p:sp>
      <p:sp>
        <p:nvSpPr>
          <p:cNvPr id="505" name="Google Shape;505;p18"/>
          <p:cNvSpPr/>
          <p:nvPr/>
        </p:nvSpPr>
        <p:spPr>
          <a:xfrm>
            <a:off x="922600" y="3743803"/>
            <a:ext cx="3196500" cy="305400"/>
          </a:xfrm>
          <a:prstGeom prst="roundRect">
            <a:avLst>
              <a:gd name="adj" fmla="val 385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lt1"/>
                </a:solidFill>
                <a:latin typeface="Lato"/>
                <a:ea typeface="Lato"/>
                <a:cs typeface="Lato"/>
                <a:sym typeface="Lato"/>
              </a:rPr>
              <a:t>Toys: Millennial</a:t>
            </a:r>
            <a:endParaRPr sz="1100">
              <a:solidFill>
                <a:schemeClr val="lt1"/>
              </a:solidFill>
              <a:latin typeface="Lato"/>
              <a:ea typeface="Lato"/>
              <a:cs typeface="Lato"/>
              <a:sym typeface="Lato"/>
            </a:endParaRPr>
          </a:p>
        </p:txBody>
      </p:sp>
      <p:sp>
        <p:nvSpPr>
          <p:cNvPr id="506" name="Google Shape;506;p18"/>
          <p:cNvSpPr/>
          <p:nvPr/>
        </p:nvSpPr>
        <p:spPr>
          <a:xfrm>
            <a:off x="811075" y="4708700"/>
            <a:ext cx="1166100" cy="1659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700" b="1">
                <a:solidFill>
                  <a:schemeClr val="lt1"/>
                </a:solidFill>
                <a:latin typeface="Lato"/>
                <a:ea typeface="Lato"/>
                <a:cs typeface="Lato"/>
                <a:sym typeface="Lato"/>
              </a:rPr>
              <a:t>Collect first-party data</a:t>
            </a:r>
            <a:endParaRPr sz="700" b="1">
              <a:solidFill>
                <a:schemeClr val="lt1"/>
              </a:solidFill>
              <a:latin typeface="Lato"/>
              <a:ea typeface="Lato"/>
              <a:cs typeface="Lato"/>
              <a:sym typeface="Lato"/>
            </a:endParaRPr>
          </a:p>
        </p:txBody>
      </p:sp>
      <p:sp>
        <p:nvSpPr>
          <p:cNvPr id="507" name="Google Shape;507;p18"/>
          <p:cNvSpPr/>
          <p:nvPr/>
        </p:nvSpPr>
        <p:spPr>
          <a:xfrm>
            <a:off x="5952500" y="536163"/>
            <a:ext cx="1221300" cy="196800"/>
          </a:xfrm>
          <a:prstGeom prst="roundRect">
            <a:avLst>
              <a:gd name="adj"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Brand Success Story</a:t>
            </a:r>
            <a:endParaRPr sz="900" b="1">
              <a:solidFill>
                <a:schemeClr val="lt1"/>
              </a:solidFill>
              <a:latin typeface="Lato"/>
              <a:ea typeface="Lato"/>
              <a:cs typeface="Lato"/>
              <a:sym typeface="Lato"/>
            </a:endParaRPr>
          </a:p>
        </p:txBody>
      </p:sp>
      <p:sp>
        <p:nvSpPr>
          <p:cNvPr id="508" name="Google Shape;508;p18">
            <a:hlinkClick r:id="rId5"/>
          </p:cNvPr>
          <p:cNvSpPr/>
          <p:nvPr/>
        </p:nvSpPr>
        <p:spPr>
          <a:xfrm>
            <a:off x="4953775" y="3743800"/>
            <a:ext cx="1780800" cy="305400"/>
          </a:xfrm>
          <a:prstGeom prst="roundRect">
            <a:avLst>
              <a:gd name="adj" fmla="val 50000"/>
            </a:avLst>
          </a:prstGeom>
          <a:solidFill>
            <a:schemeClr val="lt1"/>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900" b="1">
                <a:solidFill>
                  <a:schemeClr val="hlink"/>
                </a:solidFill>
                <a:uFill>
                  <a:noFill/>
                </a:uFill>
                <a:latin typeface="Lato"/>
                <a:ea typeface="Lato"/>
                <a:cs typeface="Lato"/>
                <a:sym typeface="Lato"/>
                <a:hlinkClick r:id="rId5"/>
              </a:rPr>
              <a:t>READ FULL CASE STUDY</a:t>
            </a:r>
            <a:endParaRPr sz="900" b="1">
              <a:solidFill>
                <a:schemeClr val="accent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2"/>
        <p:cNvGrpSpPr/>
        <p:nvPr/>
      </p:nvGrpSpPr>
      <p:grpSpPr>
        <a:xfrm>
          <a:off x="0" y="0"/>
          <a:ext cx="0" cy="0"/>
          <a:chOff x="0" y="0"/>
          <a:chExt cx="0" cy="0"/>
        </a:xfrm>
      </p:grpSpPr>
      <p:pic>
        <p:nvPicPr>
          <p:cNvPr id="513" name="Google Shape;513;p19"/>
          <p:cNvPicPr preferRelativeResize="0"/>
          <p:nvPr/>
        </p:nvPicPr>
        <p:blipFill rotWithShape="1">
          <a:blip r:embed="rId3">
            <a:alphaModFix/>
          </a:blip>
          <a:srcRect l="69097" t="79804" r="4544"/>
          <a:stretch/>
        </p:blipFill>
        <p:spPr>
          <a:xfrm>
            <a:off x="6733827" y="4104775"/>
            <a:ext cx="2410173" cy="1038724"/>
          </a:xfrm>
          <a:prstGeom prst="rect">
            <a:avLst/>
          </a:prstGeom>
          <a:noFill/>
          <a:ln>
            <a:noFill/>
          </a:ln>
        </p:spPr>
      </p:pic>
      <p:sp>
        <p:nvSpPr>
          <p:cNvPr id="514" name="Google Shape;514;p19"/>
          <p:cNvSpPr/>
          <p:nvPr/>
        </p:nvSpPr>
        <p:spPr>
          <a:xfrm>
            <a:off x="365350" y="685913"/>
            <a:ext cx="2491500" cy="3990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0" rIns="0" bIns="164575" anchor="ctr" anchorCtr="0">
            <a:noAutofit/>
          </a:bodyPr>
          <a:lstStyle/>
          <a:p>
            <a:pPr marL="0" lvl="0" indent="0" algn="ctr" rtl="0">
              <a:spcBef>
                <a:spcPts val="2000"/>
              </a:spcBef>
              <a:spcAft>
                <a:spcPts val="600"/>
              </a:spcAft>
              <a:buNone/>
            </a:pPr>
            <a:r>
              <a:rPr lang="en" b="1" dirty="0">
                <a:solidFill>
                  <a:schemeClr val="lt1"/>
                </a:solidFill>
                <a:latin typeface="Raleway"/>
                <a:ea typeface="Raleway"/>
                <a:cs typeface="Raleway"/>
                <a:sym typeface="Raleway"/>
              </a:rPr>
              <a:t>Save Time &amp; Money</a:t>
            </a:r>
            <a:endParaRPr b="1" dirty="0">
              <a:solidFill>
                <a:schemeClr val="lt1"/>
              </a:solidFill>
              <a:latin typeface="Lato"/>
              <a:ea typeface="Lato"/>
              <a:cs typeface="Lato"/>
              <a:sym typeface="Lato"/>
            </a:endParaRPr>
          </a:p>
        </p:txBody>
      </p:sp>
      <p:sp>
        <p:nvSpPr>
          <p:cNvPr id="515" name="Google Shape;515;p19"/>
          <p:cNvSpPr txBox="1"/>
          <p:nvPr/>
        </p:nvSpPr>
        <p:spPr>
          <a:xfrm>
            <a:off x="365350" y="1142425"/>
            <a:ext cx="5107800" cy="30246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400"/>
              </a:spcBef>
              <a:spcAft>
                <a:spcPts val="0"/>
              </a:spcAft>
              <a:buNone/>
            </a:pPr>
            <a:r>
              <a:rPr lang="en" sz="1100" dirty="0">
                <a:solidFill>
                  <a:schemeClr val="lt1"/>
                </a:solidFill>
                <a:latin typeface="Lato"/>
                <a:ea typeface="Lato"/>
                <a:cs typeface="Lato"/>
                <a:sym typeface="Lato"/>
              </a:rPr>
              <a:t>For an eCommerce strategy to be truly effective, sales must be connected back to how the buyer is shopping in real time. Brands must keep a close eye on the data to make sure they’re connecting with their consumers when they’re shopping.</a:t>
            </a:r>
            <a:endParaRPr sz="1100" dirty="0">
              <a:solidFill>
                <a:schemeClr val="lt1"/>
              </a:solidFill>
              <a:latin typeface="Lato"/>
              <a:ea typeface="Lato"/>
              <a:cs typeface="Lato"/>
              <a:sym typeface="Lato"/>
            </a:endParaRPr>
          </a:p>
          <a:p>
            <a:pPr marL="0" lvl="0" indent="0" algn="l" rtl="0">
              <a:lnSpc>
                <a:spcPct val="100000"/>
              </a:lnSpc>
              <a:spcBef>
                <a:spcPts val="400"/>
              </a:spcBef>
              <a:spcAft>
                <a:spcPts val="0"/>
              </a:spcAft>
              <a:buNone/>
            </a:pPr>
            <a:r>
              <a:rPr lang="en" sz="1100" dirty="0">
                <a:solidFill>
                  <a:schemeClr val="lt1"/>
                </a:solidFill>
                <a:latin typeface="Lato"/>
                <a:ea typeface="Lato"/>
                <a:cs typeface="Lato"/>
                <a:sym typeface="Lato"/>
              </a:rPr>
              <a:t>Being agile and quick with your data, and focusing on your customer leads to brand growth. Here are just a few ways some of our brand partners are putting this strategy into action:</a:t>
            </a:r>
            <a:endParaRPr sz="1100" dirty="0">
              <a:solidFill>
                <a:schemeClr val="lt1"/>
              </a:solidFill>
              <a:latin typeface="Lato"/>
              <a:ea typeface="Lato"/>
              <a:cs typeface="Lato"/>
              <a:sym typeface="Lato"/>
            </a:endParaRPr>
          </a:p>
          <a:p>
            <a:pPr marL="457200" lvl="0" indent="-298450" algn="l" rtl="0">
              <a:lnSpc>
                <a:spcPct val="100000"/>
              </a:lnSpc>
              <a:spcBef>
                <a:spcPts val="400"/>
              </a:spcBef>
              <a:spcAft>
                <a:spcPts val="0"/>
              </a:spcAft>
              <a:buClr>
                <a:schemeClr val="lt1"/>
              </a:buClr>
              <a:buSzPts val="1100"/>
              <a:buFont typeface="Lato"/>
              <a:buChar char="●"/>
            </a:pPr>
            <a:r>
              <a:rPr lang="en" sz="1100" b="1" dirty="0">
                <a:solidFill>
                  <a:schemeClr val="lt1"/>
                </a:solidFill>
                <a:latin typeface="Lato"/>
                <a:ea typeface="Lato"/>
                <a:cs typeface="Lato"/>
                <a:sym typeface="Lato"/>
              </a:rPr>
              <a:t>Internal sprint teams or “squads”</a:t>
            </a:r>
            <a:r>
              <a:rPr lang="en" sz="1100" dirty="0">
                <a:solidFill>
                  <a:schemeClr val="lt1"/>
                </a:solidFill>
                <a:latin typeface="Lato"/>
                <a:ea typeface="Lato"/>
                <a:cs typeface="Lato"/>
                <a:sym typeface="Lato"/>
              </a:rPr>
              <a:t> - Form a small sub-team and give them a very specific question to answer or a hypothesis to prove in a short amount of time. </a:t>
            </a:r>
            <a:endParaRPr sz="1100" dirty="0">
              <a:solidFill>
                <a:schemeClr val="lt1"/>
              </a:solidFill>
              <a:latin typeface="Lato"/>
              <a:ea typeface="Lato"/>
              <a:cs typeface="Lato"/>
              <a:sym typeface="Lato"/>
            </a:endParaRPr>
          </a:p>
          <a:p>
            <a:pPr marL="457200" lvl="0" indent="-298450" algn="l" rtl="0">
              <a:lnSpc>
                <a:spcPct val="100000"/>
              </a:lnSpc>
              <a:spcBef>
                <a:spcPts val="400"/>
              </a:spcBef>
              <a:spcAft>
                <a:spcPts val="0"/>
              </a:spcAft>
              <a:buClr>
                <a:schemeClr val="lt1"/>
              </a:buClr>
              <a:buSzPts val="1100"/>
              <a:buFont typeface="Lato"/>
              <a:buChar char="●"/>
            </a:pPr>
            <a:r>
              <a:rPr lang="en" sz="1100" b="1" dirty="0">
                <a:solidFill>
                  <a:schemeClr val="lt1"/>
                </a:solidFill>
                <a:latin typeface="Lato"/>
                <a:ea typeface="Lato"/>
                <a:cs typeface="Lato"/>
                <a:sym typeface="Lato"/>
              </a:rPr>
              <a:t>Specific agency briefs</a:t>
            </a:r>
            <a:r>
              <a:rPr lang="en" sz="1100" dirty="0">
                <a:solidFill>
                  <a:schemeClr val="lt1"/>
                </a:solidFill>
                <a:latin typeface="Lato"/>
                <a:ea typeface="Lato"/>
                <a:cs typeface="Lato"/>
                <a:sym typeface="Lato"/>
              </a:rPr>
              <a:t> - Run a short, inexpensive test on social using MikMak to form the brief, and then ask them to build a creative amplification plan around it.</a:t>
            </a:r>
            <a:endParaRPr sz="1100" dirty="0">
              <a:solidFill>
                <a:schemeClr val="lt1"/>
              </a:solidFill>
              <a:latin typeface="Lato"/>
              <a:ea typeface="Lato"/>
              <a:cs typeface="Lato"/>
              <a:sym typeface="Lato"/>
            </a:endParaRPr>
          </a:p>
          <a:p>
            <a:pPr marL="457200" lvl="0" indent="-298450" algn="l" rtl="0">
              <a:lnSpc>
                <a:spcPct val="100000"/>
              </a:lnSpc>
              <a:spcBef>
                <a:spcPts val="400"/>
              </a:spcBef>
              <a:spcAft>
                <a:spcPts val="0"/>
              </a:spcAft>
              <a:buClr>
                <a:schemeClr val="lt1"/>
              </a:buClr>
              <a:buSzPts val="1100"/>
              <a:buFont typeface="Lato"/>
              <a:buChar char="●"/>
            </a:pPr>
            <a:r>
              <a:rPr lang="en" sz="1100" b="1" dirty="0">
                <a:solidFill>
                  <a:schemeClr val="lt1"/>
                </a:solidFill>
                <a:latin typeface="Lato"/>
                <a:ea typeface="Lato"/>
                <a:cs typeface="Lato"/>
                <a:sym typeface="Lato"/>
              </a:rPr>
              <a:t>Question makers vs decision makers</a:t>
            </a:r>
            <a:r>
              <a:rPr lang="en" sz="1100" dirty="0">
                <a:solidFill>
                  <a:schemeClr val="lt1"/>
                </a:solidFill>
                <a:latin typeface="Lato"/>
                <a:ea typeface="Lato"/>
                <a:cs typeface="Lato"/>
                <a:sym typeface="Lato"/>
              </a:rPr>
              <a:t> - the people internally that will truly help extract the most value out of eCommerce data aren't always the decision makers; they are the people who know how to ask big questions and rally teams around finding the answers. Make these people your allies.</a:t>
            </a:r>
            <a:endParaRPr sz="1100" dirty="0">
              <a:solidFill>
                <a:schemeClr val="lt1"/>
              </a:solidFill>
              <a:latin typeface="Lato"/>
              <a:ea typeface="Lato"/>
              <a:cs typeface="Lato"/>
              <a:sym typeface="Lato"/>
            </a:endParaRPr>
          </a:p>
        </p:txBody>
      </p:sp>
      <p:sp>
        <p:nvSpPr>
          <p:cNvPr id="516" name="Google Shape;516;p19"/>
          <p:cNvSpPr/>
          <p:nvPr/>
        </p:nvSpPr>
        <p:spPr>
          <a:xfrm>
            <a:off x="811075" y="4708700"/>
            <a:ext cx="1073100" cy="1659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700" b="1">
                <a:solidFill>
                  <a:schemeClr val="lt1"/>
                </a:solidFill>
                <a:latin typeface="Lato"/>
                <a:ea typeface="Lato"/>
                <a:cs typeface="Lato"/>
                <a:sym typeface="Lato"/>
              </a:rPr>
              <a:t>Save Time &amp; Money</a:t>
            </a:r>
            <a:endParaRPr sz="700" b="1">
              <a:solidFill>
                <a:schemeClr val="lt1"/>
              </a:solidFill>
              <a:latin typeface="Lato"/>
              <a:ea typeface="Lato"/>
              <a:cs typeface="Lato"/>
              <a:sym typeface="Lato"/>
            </a:endParaRPr>
          </a:p>
        </p:txBody>
      </p:sp>
      <p:pic>
        <p:nvPicPr>
          <p:cNvPr id="517" name="Google Shape;517;p19"/>
          <p:cNvPicPr preferRelativeResize="0"/>
          <p:nvPr/>
        </p:nvPicPr>
        <p:blipFill rotWithShape="1">
          <a:blip r:embed="rId4">
            <a:alphaModFix/>
          </a:blip>
          <a:srcRect l="84096" t="1672" r="4168" b="80500"/>
          <a:stretch/>
        </p:blipFill>
        <p:spPr>
          <a:xfrm flipH="1">
            <a:off x="0" y="0"/>
            <a:ext cx="1073101" cy="916949"/>
          </a:xfrm>
          <a:prstGeom prst="rect">
            <a:avLst/>
          </a:prstGeom>
          <a:noFill/>
          <a:ln>
            <a:noFill/>
          </a:ln>
        </p:spPr>
      </p:pic>
      <p:pic>
        <p:nvPicPr>
          <p:cNvPr id="518" name="Google Shape;518;p19"/>
          <p:cNvPicPr preferRelativeResize="0"/>
          <p:nvPr/>
        </p:nvPicPr>
        <p:blipFill rotWithShape="1">
          <a:blip r:embed="rId5">
            <a:alphaModFix/>
          </a:blip>
          <a:srcRect l="4397" t="5695" r="2431" b="4755"/>
          <a:stretch/>
        </p:blipFill>
        <p:spPr>
          <a:xfrm>
            <a:off x="5758000" y="1142425"/>
            <a:ext cx="3001399" cy="2926524"/>
          </a:xfrm>
          <a:prstGeom prst="rect">
            <a:avLst/>
          </a:prstGeom>
          <a:noFill/>
          <a:ln>
            <a:noFill/>
          </a:ln>
          <a:effectLst>
            <a:outerShdw blurRad="28575" dist="19050" dir="5460000" algn="bl" rotWithShape="0">
              <a:schemeClr val="dk1">
                <a:alpha val="8000"/>
              </a:schemeClr>
            </a:outerShdw>
          </a:effectLst>
        </p:spPr>
      </p:pic>
      <p:grpSp>
        <p:nvGrpSpPr>
          <p:cNvPr id="519" name="Google Shape;519;p19"/>
          <p:cNvGrpSpPr/>
          <p:nvPr/>
        </p:nvGrpSpPr>
        <p:grpSpPr>
          <a:xfrm>
            <a:off x="8524709" y="4690796"/>
            <a:ext cx="257903" cy="201741"/>
            <a:chOff x="816675" y="2911100"/>
            <a:chExt cx="257903" cy="255304"/>
          </a:xfrm>
        </p:grpSpPr>
        <p:sp>
          <p:nvSpPr>
            <p:cNvPr id="520" name="Google Shape;520;p19"/>
            <p:cNvSpPr/>
            <p:nvPr/>
          </p:nvSpPr>
          <p:spPr>
            <a:xfrm>
              <a:off x="826478" y="2916204"/>
              <a:ext cx="248100" cy="250200"/>
            </a:xfrm>
            <a:prstGeom prst="roundRect">
              <a:avLst>
                <a:gd name="adj" fmla="val 2331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9"/>
            <p:cNvSpPr/>
            <p:nvPr/>
          </p:nvSpPr>
          <p:spPr>
            <a:xfrm>
              <a:off x="816675" y="2911100"/>
              <a:ext cx="250800" cy="237600"/>
            </a:xfrm>
            <a:prstGeom prst="roundRect">
              <a:avLst>
                <a:gd name="adj" fmla="val 23315"/>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2" name="Google Shape;522;p19"/>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SzPts val="770"/>
              <a:buNone/>
            </a:pPr>
            <a:fld id="{00000000-1234-1234-1234-123412341234}" type="slidenum">
              <a:rPr lang="en" sz="900" b="1">
                <a:solidFill>
                  <a:schemeClr val="accent1"/>
                </a:solidFill>
                <a:latin typeface="Lato"/>
                <a:ea typeface="Lato"/>
                <a:cs typeface="Lato"/>
                <a:sym typeface="Lato"/>
              </a:rPr>
              <a:t>16</a:t>
            </a:fld>
            <a:endParaRPr sz="900" b="1">
              <a:solidFill>
                <a:schemeClr val="accent1"/>
              </a:solidFill>
              <a:latin typeface="Lato"/>
              <a:ea typeface="Lato"/>
              <a:cs typeface="Lato"/>
              <a:sym typeface="Lato"/>
            </a:endParaRPr>
          </a:p>
        </p:txBody>
      </p:sp>
      <p:pic>
        <p:nvPicPr>
          <p:cNvPr id="523" name="Google Shape;523;p19"/>
          <p:cNvPicPr preferRelativeResize="0"/>
          <p:nvPr/>
        </p:nvPicPr>
        <p:blipFill rotWithShape="1">
          <a:blip r:embed="rId3">
            <a:alphaModFix/>
          </a:blip>
          <a:srcRect l="69255" t="557" r="6693" b="79247"/>
          <a:stretch/>
        </p:blipFill>
        <p:spPr>
          <a:xfrm>
            <a:off x="6944750" y="0"/>
            <a:ext cx="2199250" cy="1038724"/>
          </a:xfrm>
          <a:prstGeom prst="rect">
            <a:avLst/>
          </a:prstGeom>
          <a:noFill/>
          <a:ln>
            <a:noFill/>
          </a:ln>
        </p:spPr>
      </p:pic>
      <p:pic>
        <p:nvPicPr>
          <p:cNvPr id="524" name="Google Shape;524;p19"/>
          <p:cNvPicPr preferRelativeResize="0"/>
          <p:nvPr/>
        </p:nvPicPr>
        <p:blipFill rotWithShape="1">
          <a:blip r:embed="rId4">
            <a:alphaModFix/>
          </a:blip>
          <a:srcRect l="28514" t="84258" r="43460"/>
          <a:stretch/>
        </p:blipFill>
        <p:spPr>
          <a:xfrm rot="10800000" flipH="1">
            <a:off x="3641000" y="0"/>
            <a:ext cx="2562601" cy="8096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28"/>
        <p:cNvGrpSpPr/>
        <p:nvPr/>
      </p:nvGrpSpPr>
      <p:grpSpPr>
        <a:xfrm>
          <a:off x="0" y="0"/>
          <a:ext cx="0" cy="0"/>
          <a:chOff x="0" y="0"/>
          <a:chExt cx="0" cy="0"/>
        </a:xfrm>
      </p:grpSpPr>
      <p:pic>
        <p:nvPicPr>
          <p:cNvPr id="529" name="Google Shape;529;p20"/>
          <p:cNvPicPr preferRelativeResize="0"/>
          <p:nvPr/>
        </p:nvPicPr>
        <p:blipFill rotWithShape="1">
          <a:blip r:embed="rId3">
            <a:alphaModFix/>
          </a:blip>
          <a:srcRect l="9"/>
          <a:stretch/>
        </p:blipFill>
        <p:spPr>
          <a:xfrm flipH="1">
            <a:off x="3" y="0"/>
            <a:ext cx="9143997" cy="5143499"/>
          </a:xfrm>
          <a:prstGeom prst="rect">
            <a:avLst/>
          </a:prstGeom>
          <a:noFill/>
          <a:ln>
            <a:noFill/>
          </a:ln>
        </p:spPr>
      </p:pic>
      <p:cxnSp>
        <p:nvCxnSpPr>
          <p:cNvPr id="530" name="Google Shape;530;p20"/>
          <p:cNvCxnSpPr/>
          <p:nvPr/>
        </p:nvCxnSpPr>
        <p:spPr>
          <a:xfrm>
            <a:off x="0" y="3751963"/>
            <a:ext cx="9148200" cy="0"/>
          </a:xfrm>
          <a:prstGeom prst="straightConnector1">
            <a:avLst/>
          </a:prstGeom>
          <a:noFill/>
          <a:ln w="9525" cap="flat" cmpd="sng">
            <a:solidFill>
              <a:schemeClr val="accent1"/>
            </a:solidFill>
            <a:prstDash val="solid"/>
            <a:round/>
            <a:headEnd type="none" w="med" len="med"/>
            <a:tailEnd type="none" w="med" len="med"/>
          </a:ln>
        </p:spPr>
      </p:cxnSp>
      <p:cxnSp>
        <p:nvCxnSpPr>
          <p:cNvPr id="531" name="Google Shape;531;p20"/>
          <p:cNvCxnSpPr/>
          <p:nvPr/>
        </p:nvCxnSpPr>
        <p:spPr>
          <a:xfrm>
            <a:off x="0" y="1576050"/>
            <a:ext cx="9148200" cy="0"/>
          </a:xfrm>
          <a:prstGeom prst="straightConnector1">
            <a:avLst/>
          </a:prstGeom>
          <a:noFill/>
          <a:ln w="9525" cap="flat" cmpd="sng">
            <a:solidFill>
              <a:schemeClr val="accent1"/>
            </a:solidFill>
            <a:prstDash val="solid"/>
            <a:round/>
            <a:headEnd type="none" w="med" len="med"/>
            <a:tailEnd type="none" w="med" len="med"/>
          </a:ln>
        </p:spPr>
      </p:cxnSp>
      <p:sp>
        <p:nvSpPr>
          <p:cNvPr id="532" name="Google Shape;532;p20"/>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770"/>
              <a:buFont typeface="Arial"/>
              <a:buNone/>
            </a:pPr>
            <a:fld id="{00000000-1234-1234-1234-123412341234}" type="slidenum">
              <a:rPr lang="en"/>
              <a:t>17</a:t>
            </a:fld>
            <a:endParaRPr/>
          </a:p>
        </p:txBody>
      </p:sp>
      <p:sp>
        <p:nvSpPr>
          <p:cNvPr id="533" name="Google Shape;533;p20"/>
          <p:cNvSpPr txBox="1"/>
          <p:nvPr/>
        </p:nvSpPr>
        <p:spPr>
          <a:xfrm>
            <a:off x="495900" y="482850"/>
            <a:ext cx="8263500" cy="376800"/>
          </a:xfrm>
          <a:prstGeom prst="rect">
            <a:avLst/>
          </a:prstGeom>
          <a:noFill/>
          <a:ln>
            <a:noFill/>
          </a:ln>
        </p:spPr>
        <p:txBody>
          <a:bodyPr spcFirstLastPara="1" wrap="square" lIns="0" tIns="0" rIns="0" bIns="91425" anchor="t" anchorCtr="0">
            <a:noAutofit/>
          </a:bodyPr>
          <a:lstStyle/>
          <a:p>
            <a:pPr marL="0" lvl="0" indent="0" algn="ctr" rtl="0">
              <a:lnSpc>
                <a:spcPct val="100000"/>
              </a:lnSpc>
              <a:spcBef>
                <a:spcPts val="2000"/>
              </a:spcBef>
              <a:spcAft>
                <a:spcPts val="600"/>
              </a:spcAft>
              <a:buNone/>
            </a:pPr>
            <a:r>
              <a:rPr lang="en" sz="1600" b="1">
                <a:solidFill>
                  <a:schemeClr val="lt1"/>
                </a:solidFill>
                <a:latin typeface="Raleway"/>
                <a:ea typeface="Raleway"/>
                <a:cs typeface="Raleway"/>
                <a:sym typeface="Raleway"/>
              </a:rPr>
              <a:t>Additional Resources</a:t>
            </a:r>
            <a:endParaRPr sz="1600" b="1">
              <a:solidFill>
                <a:schemeClr val="lt1"/>
              </a:solidFill>
              <a:latin typeface="Raleway"/>
              <a:ea typeface="Raleway"/>
              <a:cs typeface="Raleway"/>
              <a:sym typeface="Raleway"/>
            </a:endParaRPr>
          </a:p>
        </p:txBody>
      </p:sp>
      <p:sp>
        <p:nvSpPr>
          <p:cNvPr id="534" name="Google Shape;534;p20"/>
          <p:cNvSpPr/>
          <p:nvPr/>
        </p:nvSpPr>
        <p:spPr>
          <a:xfrm>
            <a:off x="327500" y="978375"/>
            <a:ext cx="2736600" cy="1206600"/>
          </a:xfrm>
          <a:prstGeom prst="roundRect">
            <a:avLst>
              <a:gd name="adj" fmla="val 1648"/>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txBox="1"/>
          <p:nvPr/>
        </p:nvSpPr>
        <p:spPr>
          <a:xfrm>
            <a:off x="1372650" y="1025600"/>
            <a:ext cx="1626900" cy="600300"/>
          </a:xfrm>
          <a:prstGeom prst="rect">
            <a:avLst/>
          </a:prstGeom>
          <a:noFill/>
          <a:ln>
            <a:noFill/>
          </a:ln>
        </p:spPr>
        <p:txBody>
          <a:bodyPr spcFirstLastPara="1" wrap="square" lIns="0" tIns="91425" rIns="91425" bIns="0" anchor="t" anchorCtr="0">
            <a:spAutoFit/>
          </a:bodyPr>
          <a:lstStyle/>
          <a:p>
            <a:pPr marL="0" lvl="0" indent="0" algn="l" rtl="0">
              <a:lnSpc>
                <a:spcPct val="115000"/>
              </a:lnSpc>
              <a:spcBef>
                <a:spcPts val="0"/>
              </a:spcBef>
              <a:spcAft>
                <a:spcPts val="1000"/>
              </a:spcAft>
              <a:buNone/>
            </a:pPr>
            <a:r>
              <a:rPr lang="en" sz="1000" b="1">
                <a:solidFill>
                  <a:schemeClr val="lt1"/>
                </a:solidFill>
                <a:latin typeface="Lato"/>
                <a:ea typeface="Lato"/>
                <a:cs typeface="Lato"/>
                <a:sym typeface="Lato"/>
              </a:rPr>
              <a:t>Global Social Commerce Trends, Tips, &amp; Predictions for Multichannel Brands</a:t>
            </a:r>
            <a:endParaRPr sz="1000">
              <a:solidFill>
                <a:schemeClr val="lt1"/>
              </a:solidFill>
            </a:endParaRPr>
          </a:p>
        </p:txBody>
      </p:sp>
      <p:sp>
        <p:nvSpPr>
          <p:cNvPr id="536" name="Google Shape;536;p20">
            <a:hlinkClick r:id="rId4"/>
          </p:cNvPr>
          <p:cNvSpPr/>
          <p:nvPr/>
        </p:nvSpPr>
        <p:spPr>
          <a:xfrm>
            <a:off x="1372650" y="1762225"/>
            <a:ext cx="975000" cy="249900"/>
          </a:xfrm>
          <a:prstGeom prst="roundRect">
            <a:avLst>
              <a:gd name="adj" fmla="val 50000"/>
            </a:avLst>
          </a:prstGeom>
          <a:solidFill>
            <a:schemeClr val="accent1"/>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800" b="1">
                <a:solidFill>
                  <a:schemeClr val="lt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DOWNLOAD</a:t>
            </a:r>
            <a:endParaRPr sz="800" b="1">
              <a:solidFill>
                <a:schemeClr val="lt1"/>
              </a:solidFill>
              <a:latin typeface="Lato"/>
              <a:ea typeface="Lato"/>
              <a:cs typeface="Lato"/>
              <a:sym typeface="Lato"/>
            </a:endParaRPr>
          </a:p>
        </p:txBody>
      </p:sp>
      <p:pic>
        <p:nvPicPr>
          <p:cNvPr id="537" name="Google Shape;537;p20"/>
          <p:cNvPicPr preferRelativeResize="0"/>
          <p:nvPr/>
        </p:nvPicPr>
        <p:blipFill rotWithShape="1">
          <a:blip r:embed="rId5">
            <a:alphaModFix/>
          </a:blip>
          <a:srcRect/>
          <a:stretch/>
        </p:blipFill>
        <p:spPr>
          <a:xfrm>
            <a:off x="415675" y="1025588"/>
            <a:ext cx="784597" cy="983224"/>
          </a:xfrm>
          <a:prstGeom prst="rect">
            <a:avLst/>
          </a:prstGeom>
          <a:noFill/>
          <a:ln>
            <a:noFill/>
          </a:ln>
        </p:spPr>
      </p:pic>
      <p:sp>
        <p:nvSpPr>
          <p:cNvPr id="538" name="Google Shape;538;p20"/>
          <p:cNvSpPr/>
          <p:nvPr/>
        </p:nvSpPr>
        <p:spPr>
          <a:xfrm>
            <a:off x="3192950" y="978375"/>
            <a:ext cx="2736600" cy="1206600"/>
          </a:xfrm>
          <a:prstGeom prst="roundRect">
            <a:avLst>
              <a:gd name="adj" fmla="val 1648"/>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txBox="1"/>
          <p:nvPr/>
        </p:nvSpPr>
        <p:spPr>
          <a:xfrm>
            <a:off x="4462775" y="1035313"/>
            <a:ext cx="1263600" cy="600300"/>
          </a:xfrm>
          <a:prstGeom prst="rect">
            <a:avLst/>
          </a:prstGeom>
          <a:noFill/>
          <a:ln>
            <a:noFill/>
          </a:ln>
        </p:spPr>
        <p:txBody>
          <a:bodyPr spcFirstLastPara="1" wrap="square" lIns="0" tIns="91425" rIns="91425" bIns="0" anchor="t" anchorCtr="0">
            <a:spAutoFit/>
          </a:bodyPr>
          <a:lstStyle/>
          <a:p>
            <a:pPr marL="0" lvl="0" indent="0" algn="l" rtl="0">
              <a:lnSpc>
                <a:spcPct val="115000"/>
              </a:lnSpc>
              <a:spcBef>
                <a:spcPts val="0"/>
              </a:spcBef>
              <a:spcAft>
                <a:spcPts val="1000"/>
              </a:spcAft>
              <a:buNone/>
            </a:pPr>
            <a:r>
              <a:rPr lang="en" sz="1000" b="1">
                <a:solidFill>
                  <a:schemeClr val="lt1"/>
                </a:solidFill>
                <a:latin typeface="Lato"/>
                <a:ea typeface="Lato"/>
                <a:cs typeface="Lato"/>
                <a:sym typeface="Lato"/>
              </a:rPr>
              <a:t>State of Social Commerce Report: 2023</a:t>
            </a:r>
            <a:endParaRPr sz="1000">
              <a:solidFill>
                <a:schemeClr val="lt1"/>
              </a:solidFill>
            </a:endParaRPr>
          </a:p>
        </p:txBody>
      </p:sp>
      <p:sp>
        <p:nvSpPr>
          <p:cNvPr id="540" name="Google Shape;540;p20">
            <a:hlinkClick r:id="rId6"/>
          </p:cNvPr>
          <p:cNvSpPr/>
          <p:nvPr/>
        </p:nvSpPr>
        <p:spPr>
          <a:xfrm>
            <a:off x="4462775" y="1752500"/>
            <a:ext cx="975000" cy="249900"/>
          </a:xfrm>
          <a:prstGeom prst="roundRect">
            <a:avLst>
              <a:gd name="adj" fmla="val 50000"/>
            </a:avLst>
          </a:prstGeom>
          <a:solidFill>
            <a:schemeClr val="accent1"/>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800" b="1">
                <a:solidFill>
                  <a:schemeClr val="lt1"/>
                </a:solidFill>
                <a:uFill>
                  <a:noFill/>
                </a:uFill>
                <a:latin typeface="Lato"/>
                <a:ea typeface="Lato"/>
                <a:cs typeface="Lato"/>
                <a:sym typeface="Lato"/>
                <a:hlinkClick r:id="rId6">
                  <a:extLst>
                    <a:ext uri="{A12FA001-AC4F-418D-AE19-62706E023703}">
                      <ahyp:hlinkClr xmlns:ahyp="http://schemas.microsoft.com/office/drawing/2018/hyperlinkcolor" val="tx"/>
                    </a:ext>
                  </a:extLst>
                </a:hlinkClick>
              </a:rPr>
              <a:t>DOWNLOAD</a:t>
            </a:r>
            <a:endParaRPr sz="800" b="1">
              <a:solidFill>
                <a:schemeClr val="lt1"/>
              </a:solidFill>
              <a:latin typeface="Lato"/>
              <a:ea typeface="Lato"/>
              <a:cs typeface="Lato"/>
              <a:sym typeface="Lato"/>
            </a:endParaRPr>
          </a:p>
        </p:txBody>
      </p:sp>
      <p:sp>
        <p:nvSpPr>
          <p:cNvPr id="541" name="Google Shape;541;p20"/>
          <p:cNvSpPr/>
          <p:nvPr/>
        </p:nvSpPr>
        <p:spPr>
          <a:xfrm>
            <a:off x="6079900" y="978375"/>
            <a:ext cx="2736600" cy="1206600"/>
          </a:xfrm>
          <a:prstGeom prst="roundRect">
            <a:avLst>
              <a:gd name="adj" fmla="val 1648"/>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0"/>
          <p:cNvSpPr txBox="1"/>
          <p:nvPr/>
        </p:nvSpPr>
        <p:spPr>
          <a:xfrm>
            <a:off x="7125050" y="1025600"/>
            <a:ext cx="1500000" cy="600300"/>
          </a:xfrm>
          <a:prstGeom prst="rect">
            <a:avLst/>
          </a:prstGeom>
          <a:noFill/>
          <a:ln>
            <a:noFill/>
          </a:ln>
        </p:spPr>
        <p:txBody>
          <a:bodyPr spcFirstLastPara="1" wrap="square" lIns="0" tIns="91425" rIns="91425" bIns="0" anchor="t" anchorCtr="0">
            <a:spAutoFit/>
          </a:bodyPr>
          <a:lstStyle/>
          <a:p>
            <a:pPr marL="0" lvl="0" indent="0" algn="l" rtl="0">
              <a:lnSpc>
                <a:spcPct val="115000"/>
              </a:lnSpc>
              <a:spcBef>
                <a:spcPts val="0"/>
              </a:spcBef>
              <a:spcAft>
                <a:spcPts val="1000"/>
              </a:spcAft>
              <a:buNone/>
            </a:pPr>
            <a:r>
              <a:rPr lang="en" sz="1000" b="1">
                <a:solidFill>
                  <a:schemeClr val="lt1"/>
                </a:solidFill>
                <a:latin typeface="Lato"/>
                <a:ea typeface="Lato"/>
                <a:cs typeface="Lato"/>
                <a:sym typeface="Lato"/>
              </a:rPr>
              <a:t>How to Use eCommerce Data to Accelerate Brand Growth</a:t>
            </a:r>
            <a:endParaRPr sz="1000">
              <a:solidFill>
                <a:schemeClr val="lt1"/>
              </a:solidFill>
            </a:endParaRPr>
          </a:p>
        </p:txBody>
      </p:sp>
      <p:sp>
        <p:nvSpPr>
          <p:cNvPr id="543" name="Google Shape;543;p20">
            <a:hlinkClick r:id="rId7"/>
          </p:cNvPr>
          <p:cNvSpPr/>
          <p:nvPr/>
        </p:nvSpPr>
        <p:spPr>
          <a:xfrm>
            <a:off x="7125050" y="1762225"/>
            <a:ext cx="975000" cy="249900"/>
          </a:xfrm>
          <a:prstGeom prst="roundRect">
            <a:avLst>
              <a:gd name="adj" fmla="val 50000"/>
            </a:avLst>
          </a:prstGeom>
          <a:solidFill>
            <a:schemeClr val="accent1"/>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800" b="1">
                <a:solidFill>
                  <a:schemeClr val="lt1"/>
                </a:solidFill>
                <a:uFill>
                  <a:noFill/>
                </a:uFill>
                <a:latin typeface="Lato"/>
                <a:ea typeface="Lato"/>
                <a:cs typeface="Lato"/>
                <a:sym typeface="Lato"/>
                <a:hlinkClick r:id="rId7">
                  <a:extLst>
                    <a:ext uri="{A12FA001-AC4F-418D-AE19-62706E023703}">
                      <ahyp:hlinkClr xmlns:ahyp="http://schemas.microsoft.com/office/drawing/2018/hyperlinkcolor" val="tx"/>
                    </a:ext>
                  </a:extLst>
                </a:hlinkClick>
              </a:rPr>
              <a:t>DOWNLOAD</a:t>
            </a:r>
            <a:endParaRPr sz="800" b="1">
              <a:solidFill>
                <a:schemeClr val="lt1"/>
              </a:solidFill>
              <a:latin typeface="Lato"/>
              <a:ea typeface="Lato"/>
              <a:cs typeface="Lato"/>
              <a:sym typeface="Lato"/>
            </a:endParaRPr>
          </a:p>
        </p:txBody>
      </p:sp>
      <p:pic>
        <p:nvPicPr>
          <p:cNvPr id="544" name="Google Shape;544;p20"/>
          <p:cNvPicPr preferRelativeResize="0"/>
          <p:nvPr/>
        </p:nvPicPr>
        <p:blipFill rotWithShape="1">
          <a:blip r:embed="rId8">
            <a:alphaModFix/>
          </a:blip>
          <a:srcRect l="25958" t="2419" r="25062"/>
          <a:stretch/>
        </p:blipFill>
        <p:spPr>
          <a:xfrm>
            <a:off x="3380450" y="1117625"/>
            <a:ext cx="903401" cy="942375"/>
          </a:xfrm>
          <a:prstGeom prst="rect">
            <a:avLst/>
          </a:prstGeom>
          <a:noFill/>
          <a:ln>
            <a:noFill/>
          </a:ln>
          <a:effectLst>
            <a:outerShdw blurRad="57150" dist="19050" dir="5400000" algn="bl" rotWithShape="0">
              <a:srgbClr val="000000">
                <a:alpha val="9000"/>
              </a:srgbClr>
            </a:outerShdw>
          </a:effectLst>
        </p:spPr>
      </p:pic>
      <p:sp>
        <p:nvSpPr>
          <p:cNvPr id="545" name="Google Shape;545;p20"/>
          <p:cNvSpPr txBox="1"/>
          <p:nvPr/>
        </p:nvSpPr>
        <p:spPr>
          <a:xfrm>
            <a:off x="327500" y="2480000"/>
            <a:ext cx="8489100" cy="307800"/>
          </a:xfrm>
          <a:prstGeom prst="rect">
            <a:avLst/>
          </a:prstGeom>
          <a:noFill/>
          <a:ln>
            <a:noFill/>
          </a:ln>
        </p:spPr>
        <p:txBody>
          <a:bodyPr spcFirstLastPara="1" wrap="square" lIns="0" tIns="0" rIns="0" bIns="91425" anchor="t" anchorCtr="0">
            <a:noAutofit/>
          </a:bodyPr>
          <a:lstStyle/>
          <a:p>
            <a:pPr marL="0" lvl="0" indent="0" algn="ctr" rtl="0">
              <a:lnSpc>
                <a:spcPct val="100000"/>
              </a:lnSpc>
              <a:spcBef>
                <a:spcPts val="2000"/>
              </a:spcBef>
              <a:spcAft>
                <a:spcPts val="600"/>
              </a:spcAft>
              <a:buNone/>
            </a:pPr>
            <a:r>
              <a:rPr lang="en" sz="1600" b="1">
                <a:solidFill>
                  <a:schemeClr val="lt1"/>
                </a:solidFill>
                <a:latin typeface="Raleway"/>
                <a:ea typeface="Raleway"/>
                <a:cs typeface="Raleway"/>
                <a:sym typeface="Raleway"/>
              </a:rPr>
              <a:t>Tap into some key holiday industries with these BRAVE COMMERCE episodes:</a:t>
            </a:r>
            <a:endParaRPr sz="1600" b="1">
              <a:solidFill>
                <a:schemeClr val="lt1"/>
              </a:solidFill>
              <a:latin typeface="Raleway"/>
              <a:ea typeface="Raleway"/>
              <a:cs typeface="Raleway"/>
              <a:sym typeface="Raleway"/>
            </a:endParaRPr>
          </a:p>
        </p:txBody>
      </p:sp>
      <p:sp>
        <p:nvSpPr>
          <p:cNvPr id="546" name="Google Shape;546;p20"/>
          <p:cNvSpPr/>
          <p:nvPr/>
        </p:nvSpPr>
        <p:spPr>
          <a:xfrm>
            <a:off x="327500" y="2978263"/>
            <a:ext cx="2013300" cy="1445700"/>
          </a:xfrm>
          <a:prstGeom prst="roundRect">
            <a:avLst>
              <a:gd name="adj" fmla="val 1648"/>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0"/>
          <p:cNvSpPr txBox="1"/>
          <p:nvPr/>
        </p:nvSpPr>
        <p:spPr>
          <a:xfrm>
            <a:off x="457632" y="3419800"/>
            <a:ext cx="1754100" cy="423300"/>
          </a:xfrm>
          <a:prstGeom prst="rect">
            <a:avLst/>
          </a:prstGeom>
          <a:noFill/>
          <a:ln>
            <a:noFill/>
          </a:ln>
        </p:spPr>
        <p:txBody>
          <a:bodyPr spcFirstLastPara="1" wrap="square" lIns="0" tIns="91425" rIns="91425" bIns="0" anchor="t" anchorCtr="0">
            <a:spAutoFit/>
          </a:bodyPr>
          <a:lstStyle/>
          <a:p>
            <a:pPr marL="0" lvl="0" indent="0" algn="l" rtl="0">
              <a:lnSpc>
                <a:spcPct val="115000"/>
              </a:lnSpc>
              <a:spcBef>
                <a:spcPts val="0"/>
              </a:spcBef>
              <a:spcAft>
                <a:spcPts val="1000"/>
              </a:spcAft>
              <a:buNone/>
            </a:pPr>
            <a:r>
              <a:rPr lang="en" sz="1000" b="1">
                <a:solidFill>
                  <a:schemeClr val="lt1"/>
                </a:solidFill>
                <a:latin typeface="Lato"/>
                <a:ea typeface="Lato"/>
                <a:cs typeface="Lato"/>
                <a:sym typeface="Lato"/>
              </a:rPr>
              <a:t>Toys try Kate Crowley and Luke Sebire of LEGO</a:t>
            </a:r>
            <a:endParaRPr sz="1000">
              <a:solidFill>
                <a:schemeClr val="lt1"/>
              </a:solidFill>
            </a:endParaRPr>
          </a:p>
        </p:txBody>
      </p:sp>
      <p:pic>
        <p:nvPicPr>
          <p:cNvPr id="548" name="Google Shape;548;p20"/>
          <p:cNvPicPr preferRelativeResize="0"/>
          <p:nvPr/>
        </p:nvPicPr>
        <p:blipFill rotWithShape="1">
          <a:blip r:embed="rId9">
            <a:alphaModFix/>
          </a:blip>
          <a:srcRect l="20070" b="16429"/>
          <a:stretch/>
        </p:blipFill>
        <p:spPr>
          <a:xfrm>
            <a:off x="327488" y="3082837"/>
            <a:ext cx="931098" cy="260025"/>
          </a:xfrm>
          <a:prstGeom prst="rect">
            <a:avLst/>
          </a:prstGeom>
          <a:noFill/>
          <a:ln>
            <a:noFill/>
          </a:ln>
        </p:spPr>
      </p:pic>
      <p:sp>
        <p:nvSpPr>
          <p:cNvPr id="549" name="Google Shape;549;p20">
            <a:hlinkClick r:id="rId10"/>
          </p:cNvPr>
          <p:cNvSpPr/>
          <p:nvPr/>
        </p:nvSpPr>
        <p:spPr>
          <a:xfrm>
            <a:off x="457613" y="4015263"/>
            <a:ext cx="1020900" cy="216900"/>
          </a:xfrm>
          <a:prstGeom prst="roundRect">
            <a:avLst>
              <a:gd name="adj"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lt1"/>
                </a:solidFill>
                <a:uFill>
                  <a:noFill/>
                </a:uFill>
                <a:latin typeface="Lato"/>
                <a:ea typeface="Lato"/>
                <a:cs typeface="Lato"/>
                <a:sym typeface="Lato"/>
                <a:hlinkClick r:id="rId10">
                  <a:extLst>
                    <a:ext uri="{A12FA001-AC4F-418D-AE19-62706E023703}">
                      <ahyp:hlinkClr xmlns:ahyp="http://schemas.microsoft.com/office/drawing/2018/hyperlinkcolor" val="tx"/>
                    </a:ext>
                  </a:extLst>
                </a:hlinkClick>
              </a:rPr>
              <a:t>     LISTEN NOW</a:t>
            </a:r>
            <a:endParaRPr sz="900" b="1">
              <a:solidFill>
                <a:schemeClr val="lt1"/>
              </a:solidFill>
              <a:latin typeface="Lato"/>
              <a:ea typeface="Lato"/>
              <a:cs typeface="Lato"/>
              <a:sym typeface="Lato"/>
            </a:endParaRPr>
          </a:p>
        </p:txBody>
      </p:sp>
      <p:pic>
        <p:nvPicPr>
          <p:cNvPr id="550" name="Google Shape;550;p20"/>
          <p:cNvPicPr preferRelativeResize="0"/>
          <p:nvPr/>
        </p:nvPicPr>
        <p:blipFill>
          <a:blip r:embed="rId11">
            <a:alphaModFix/>
          </a:blip>
          <a:stretch>
            <a:fillRect/>
          </a:stretch>
        </p:blipFill>
        <p:spPr>
          <a:xfrm>
            <a:off x="520238" y="4048075"/>
            <a:ext cx="151275" cy="151275"/>
          </a:xfrm>
          <a:prstGeom prst="rect">
            <a:avLst/>
          </a:prstGeom>
          <a:noFill/>
          <a:ln>
            <a:noFill/>
          </a:ln>
        </p:spPr>
      </p:pic>
      <p:sp>
        <p:nvSpPr>
          <p:cNvPr id="551" name="Google Shape;551;p20"/>
          <p:cNvSpPr/>
          <p:nvPr/>
        </p:nvSpPr>
        <p:spPr>
          <a:xfrm>
            <a:off x="2497296" y="2978263"/>
            <a:ext cx="2013300" cy="1445700"/>
          </a:xfrm>
          <a:prstGeom prst="roundRect">
            <a:avLst>
              <a:gd name="adj" fmla="val 1648"/>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0"/>
          <p:cNvSpPr txBox="1"/>
          <p:nvPr/>
        </p:nvSpPr>
        <p:spPr>
          <a:xfrm>
            <a:off x="2627428" y="3419800"/>
            <a:ext cx="1754100" cy="400200"/>
          </a:xfrm>
          <a:prstGeom prst="rect">
            <a:avLst/>
          </a:prstGeom>
          <a:noFill/>
          <a:ln>
            <a:noFill/>
          </a:ln>
        </p:spPr>
        <p:txBody>
          <a:bodyPr spcFirstLastPara="1" wrap="square" lIns="0" tIns="91425" rIns="91425" bIns="0" anchor="t" anchorCtr="0">
            <a:spAutoFit/>
          </a:bodyPr>
          <a:lstStyle/>
          <a:p>
            <a:pPr marL="0" lvl="0" indent="0" algn="l" rtl="0">
              <a:lnSpc>
                <a:spcPct val="100000"/>
              </a:lnSpc>
              <a:spcBef>
                <a:spcPts val="0"/>
              </a:spcBef>
              <a:spcAft>
                <a:spcPts val="1000"/>
              </a:spcAft>
              <a:buNone/>
            </a:pPr>
            <a:r>
              <a:rPr lang="en" sz="1000" b="1">
                <a:solidFill>
                  <a:schemeClr val="lt1"/>
                </a:solidFill>
                <a:latin typeface="Lato"/>
                <a:ea typeface="Lato"/>
                <a:cs typeface="Lato"/>
                <a:sym typeface="Lato"/>
              </a:rPr>
              <a:t>Consumer Electronics listen to Jim Mollica from Bose</a:t>
            </a:r>
            <a:endParaRPr sz="1000">
              <a:solidFill>
                <a:schemeClr val="lt1"/>
              </a:solidFill>
            </a:endParaRPr>
          </a:p>
        </p:txBody>
      </p:sp>
      <p:sp>
        <p:nvSpPr>
          <p:cNvPr id="553" name="Google Shape;553;p20">
            <a:hlinkClick r:id="rId12"/>
          </p:cNvPr>
          <p:cNvSpPr/>
          <p:nvPr/>
        </p:nvSpPr>
        <p:spPr>
          <a:xfrm>
            <a:off x="2629875" y="4015263"/>
            <a:ext cx="1020900" cy="216900"/>
          </a:xfrm>
          <a:prstGeom prst="roundRect">
            <a:avLst>
              <a:gd name="adj"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lt1"/>
                </a:solidFill>
                <a:uFill>
                  <a:noFill/>
                </a:uFill>
                <a:latin typeface="Lato"/>
                <a:ea typeface="Lato"/>
                <a:cs typeface="Lato"/>
                <a:sym typeface="Lato"/>
                <a:hlinkClick r:id="rId12">
                  <a:extLst>
                    <a:ext uri="{A12FA001-AC4F-418D-AE19-62706E023703}">
                      <ahyp:hlinkClr xmlns:ahyp="http://schemas.microsoft.com/office/drawing/2018/hyperlinkcolor" val="tx"/>
                    </a:ext>
                  </a:extLst>
                </a:hlinkClick>
              </a:rPr>
              <a:t>     LISTEN NOW</a:t>
            </a:r>
            <a:endParaRPr sz="900" b="1">
              <a:solidFill>
                <a:schemeClr val="lt1"/>
              </a:solidFill>
              <a:latin typeface="Lato"/>
              <a:ea typeface="Lato"/>
              <a:cs typeface="Lato"/>
              <a:sym typeface="Lato"/>
            </a:endParaRPr>
          </a:p>
        </p:txBody>
      </p:sp>
      <p:pic>
        <p:nvPicPr>
          <p:cNvPr id="554" name="Google Shape;554;p20"/>
          <p:cNvPicPr preferRelativeResize="0"/>
          <p:nvPr/>
        </p:nvPicPr>
        <p:blipFill>
          <a:blip r:embed="rId11">
            <a:alphaModFix/>
          </a:blip>
          <a:stretch>
            <a:fillRect/>
          </a:stretch>
        </p:blipFill>
        <p:spPr>
          <a:xfrm>
            <a:off x="2692500" y="4048075"/>
            <a:ext cx="151275" cy="151275"/>
          </a:xfrm>
          <a:prstGeom prst="rect">
            <a:avLst/>
          </a:prstGeom>
          <a:noFill/>
          <a:ln>
            <a:noFill/>
          </a:ln>
        </p:spPr>
      </p:pic>
      <p:sp>
        <p:nvSpPr>
          <p:cNvPr id="555" name="Google Shape;555;p20"/>
          <p:cNvSpPr/>
          <p:nvPr/>
        </p:nvSpPr>
        <p:spPr>
          <a:xfrm>
            <a:off x="4650339" y="2978263"/>
            <a:ext cx="2013300" cy="1445700"/>
          </a:xfrm>
          <a:prstGeom prst="roundRect">
            <a:avLst>
              <a:gd name="adj" fmla="val 1648"/>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0"/>
          <p:cNvSpPr txBox="1"/>
          <p:nvPr/>
        </p:nvSpPr>
        <p:spPr>
          <a:xfrm>
            <a:off x="4780471" y="3342850"/>
            <a:ext cx="1754100" cy="554100"/>
          </a:xfrm>
          <a:prstGeom prst="rect">
            <a:avLst/>
          </a:prstGeom>
          <a:noFill/>
          <a:ln>
            <a:noFill/>
          </a:ln>
        </p:spPr>
        <p:txBody>
          <a:bodyPr spcFirstLastPara="1" wrap="square" lIns="0" tIns="91425" rIns="91425" bIns="0" anchor="t" anchorCtr="0">
            <a:spAutoFit/>
          </a:bodyPr>
          <a:lstStyle/>
          <a:p>
            <a:pPr marL="0" lvl="0" indent="0" algn="l" rtl="0">
              <a:lnSpc>
                <a:spcPct val="100000"/>
              </a:lnSpc>
              <a:spcBef>
                <a:spcPts val="0"/>
              </a:spcBef>
              <a:spcAft>
                <a:spcPts val="1000"/>
              </a:spcAft>
              <a:buNone/>
            </a:pPr>
            <a:r>
              <a:rPr lang="en" sz="1000" b="1">
                <a:solidFill>
                  <a:schemeClr val="lt1"/>
                </a:solidFill>
                <a:latin typeface="Lato"/>
                <a:ea typeface="Lato"/>
                <a:cs typeface="Lato"/>
                <a:sym typeface="Lato"/>
              </a:rPr>
              <a:t>Alcohol we suggest this episode featuring Jay Sethi from Diageo</a:t>
            </a:r>
            <a:endParaRPr sz="1000">
              <a:solidFill>
                <a:schemeClr val="lt1"/>
              </a:solidFill>
            </a:endParaRPr>
          </a:p>
        </p:txBody>
      </p:sp>
      <p:sp>
        <p:nvSpPr>
          <p:cNvPr id="557" name="Google Shape;557;p20">
            <a:hlinkClick r:id="rId13"/>
          </p:cNvPr>
          <p:cNvSpPr/>
          <p:nvPr/>
        </p:nvSpPr>
        <p:spPr>
          <a:xfrm>
            <a:off x="4739513" y="4015263"/>
            <a:ext cx="1020900" cy="216900"/>
          </a:xfrm>
          <a:prstGeom prst="roundRect">
            <a:avLst>
              <a:gd name="adj"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lt1"/>
                </a:solidFill>
                <a:uFill>
                  <a:noFill/>
                </a:uFill>
                <a:latin typeface="Lato"/>
                <a:ea typeface="Lato"/>
                <a:cs typeface="Lato"/>
                <a:sym typeface="Lato"/>
                <a:hlinkClick r:id="rId13">
                  <a:extLst>
                    <a:ext uri="{A12FA001-AC4F-418D-AE19-62706E023703}">
                      <ahyp:hlinkClr xmlns:ahyp="http://schemas.microsoft.com/office/drawing/2018/hyperlinkcolor" val="tx"/>
                    </a:ext>
                  </a:extLst>
                </a:hlinkClick>
              </a:rPr>
              <a:t>     LISTEN NOW</a:t>
            </a:r>
            <a:endParaRPr sz="900" b="1">
              <a:solidFill>
                <a:schemeClr val="lt1"/>
              </a:solidFill>
              <a:latin typeface="Lato"/>
              <a:ea typeface="Lato"/>
              <a:cs typeface="Lato"/>
              <a:sym typeface="Lato"/>
            </a:endParaRPr>
          </a:p>
        </p:txBody>
      </p:sp>
      <p:pic>
        <p:nvPicPr>
          <p:cNvPr id="558" name="Google Shape;558;p20"/>
          <p:cNvPicPr preferRelativeResize="0"/>
          <p:nvPr/>
        </p:nvPicPr>
        <p:blipFill>
          <a:blip r:embed="rId11">
            <a:alphaModFix/>
          </a:blip>
          <a:stretch>
            <a:fillRect/>
          </a:stretch>
        </p:blipFill>
        <p:spPr>
          <a:xfrm>
            <a:off x="4802138" y="4048075"/>
            <a:ext cx="151275" cy="151275"/>
          </a:xfrm>
          <a:prstGeom prst="rect">
            <a:avLst/>
          </a:prstGeom>
          <a:noFill/>
          <a:ln>
            <a:noFill/>
          </a:ln>
        </p:spPr>
      </p:pic>
      <p:sp>
        <p:nvSpPr>
          <p:cNvPr id="559" name="Google Shape;559;p20"/>
          <p:cNvSpPr/>
          <p:nvPr/>
        </p:nvSpPr>
        <p:spPr>
          <a:xfrm>
            <a:off x="6803381" y="2978263"/>
            <a:ext cx="2013300" cy="1445700"/>
          </a:xfrm>
          <a:prstGeom prst="roundRect">
            <a:avLst>
              <a:gd name="adj" fmla="val 1648"/>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0"/>
          <p:cNvSpPr txBox="1"/>
          <p:nvPr/>
        </p:nvSpPr>
        <p:spPr>
          <a:xfrm>
            <a:off x="6933514" y="3354400"/>
            <a:ext cx="1754100" cy="554100"/>
          </a:xfrm>
          <a:prstGeom prst="rect">
            <a:avLst/>
          </a:prstGeom>
          <a:noFill/>
          <a:ln>
            <a:noFill/>
          </a:ln>
        </p:spPr>
        <p:txBody>
          <a:bodyPr spcFirstLastPara="1" wrap="square" lIns="0" tIns="91425" rIns="91425" bIns="0" anchor="t" anchorCtr="0">
            <a:spAutoFit/>
          </a:bodyPr>
          <a:lstStyle/>
          <a:p>
            <a:pPr marL="0" lvl="0" indent="0" algn="l" rtl="0">
              <a:lnSpc>
                <a:spcPct val="100000"/>
              </a:lnSpc>
              <a:spcBef>
                <a:spcPts val="0"/>
              </a:spcBef>
              <a:spcAft>
                <a:spcPts val="1000"/>
              </a:spcAft>
              <a:buNone/>
            </a:pPr>
            <a:r>
              <a:rPr lang="en" sz="1000" b="1">
                <a:solidFill>
                  <a:schemeClr val="lt1"/>
                </a:solidFill>
                <a:latin typeface="Lato"/>
                <a:ea typeface="Lato"/>
                <a:cs typeface="Lato"/>
                <a:sym typeface="Lato"/>
              </a:rPr>
              <a:t>Sweets and Treats wisdom is packed into this episode with Mars' Anton Vincent</a:t>
            </a:r>
            <a:endParaRPr sz="1000">
              <a:solidFill>
                <a:schemeClr val="lt1"/>
              </a:solidFill>
            </a:endParaRPr>
          </a:p>
        </p:txBody>
      </p:sp>
      <p:sp>
        <p:nvSpPr>
          <p:cNvPr id="561" name="Google Shape;561;p20">
            <a:hlinkClick r:id="rId14"/>
          </p:cNvPr>
          <p:cNvSpPr/>
          <p:nvPr/>
        </p:nvSpPr>
        <p:spPr>
          <a:xfrm>
            <a:off x="6911788" y="4015263"/>
            <a:ext cx="1020900" cy="216900"/>
          </a:xfrm>
          <a:prstGeom prst="roundRect">
            <a:avLst>
              <a:gd name="adj"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lt1"/>
                </a:solidFill>
                <a:uFill>
                  <a:noFill/>
                </a:uFill>
                <a:latin typeface="Lato"/>
                <a:ea typeface="Lato"/>
                <a:cs typeface="Lato"/>
                <a:sym typeface="Lato"/>
                <a:hlinkClick r:id="rId14">
                  <a:extLst>
                    <a:ext uri="{A12FA001-AC4F-418D-AE19-62706E023703}">
                      <ahyp:hlinkClr xmlns:ahyp="http://schemas.microsoft.com/office/drawing/2018/hyperlinkcolor" val="tx"/>
                    </a:ext>
                  </a:extLst>
                </a:hlinkClick>
              </a:rPr>
              <a:t>     LISTEN NOW</a:t>
            </a:r>
            <a:endParaRPr sz="900" b="1">
              <a:solidFill>
                <a:schemeClr val="lt1"/>
              </a:solidFill>
              <a:latin typeface="Lato"/>
              <a:ea typeface="Lato"/>
              <a:cs typeface="Lato"/>
              <a:sym typeface="Lato"/>
            </a:endParaRPr>
          </a:p>
        </p:txBody>
      </p:sp>
      <p:pic>
        <p:nvPicPr>
          <p:cNvPr id="562" name="Google Shape;562;p20"/>
          <p:cNvPicPr preferRelativeResize="0"/>
          <p:nvPr/>
        </p:nvPicPr>
        <p:blipFill>
          <a:blip r:embed="rId11">
            <a:alphaModFix/>
          </a:blip>
          <a:stretch>
            <a:fillRect/>
          </a:stretch>
        </p:blipFill>
        <p:spPr>
          <a:xfrm>
            <a:off x="6974413" y="4048075"/>
            <a:ext cx="151275" cy="151275"/>
          </a:xfrm>
          <a:prstGeom prst="rect">
            <a:avLst/>
          </a:prstGeom>
          <a:noFill/>
          <a:ln>
            <a:noFill/>
          </a:ln>
        </p:spPr>
      </p:pic>
      <p:pic>
        <p:nvPicPr>
          <p:cNvPr id="563" name="Google Shape;563;p20"/>
          <p:cNvPicPr preferRelativeResize="0"/>
          <p:nvPr/>
        </p:nvPicPr>
        <p:blipFill rotWithShape="1">
          <a:blip r:embed="rId9">
            <a:alphaModFix/>
          </a:blip>
          <a:srcRect l="20070" b="16429"/>
          <a:stretch/>
        </p:blipFill>
        <p:spPr>
          <a:xfrm>
            <a:off x="2497288" y="3082837"/>
            <a:ext cx="931098" cy="260025"/>
          </a:xfrm>
          <a:prstGeom prst="rect">
            <a:avLst/>
          </a:prstGeom>
          <a:noFill/>
          <a:ln>
            <a:noFill/>
          </a:ln>
        </p:spPr>
      </p:pic>
      <p:pic>
        <p:nvPicPr>
          <p:cNvPr id="564" name="Google Shape;564;p20"/>
          <p:cNvPicPr preferRelativeResize="0"/>
          <p:nvPr/>
        </p:nvPicPr>
        <p:blipFill rotWithShape="1">
          <a:blip r:embed="rId9">
            <a:alphaModFix/>
          </a:blip>
          <a:srcRect l="20070" b="16429"/>
          <a:stretch/>
        </p:blipFill>
        <p:spPr>
          <a:xfrm>
            <a:off x="4650325" y="3082837"/>
            <a:ext cx="931098" cy="260025"/>
          </a:xfrm>
          <a:prstGeom prst="rect">
            <a:avLst/>
          </a:prstGeom>
          <a:noFill/>
          <a:ln>
            <a:noFill/>
          </a:ln>
        </p:spPr>
      </p:pic>
      <p:pic>
        <p:nvPicPr>
          <p:cNvPr id="565" name="Google Shape;565;p20"/>
          <p:cNvPicPr preferRelativeResize="0"/>
          <p:nvPr/>
        </p:nvPicPr>
        <p:blipFill rotWithShape="1">
          <a:blip r:embed="rId9">
            <a:alphaModFix/>
          </a:blip>
          <a:srcRect l="20070" b="16429"/>
          <a:stretch/>
        </p:blipFill>
        <p:spPr>
          <a:xfrm>
            <a:off x="6803400" y="3082837"/>
            <a:ext cx="931098" cy="260025"/>
          </a:xfrm>
          <a:prstGeom prst="rect">
            <a:avLst/>
          </a:prstGeom>
          <a:noFill/>
          <a:ln>
            <a:noFill/>
          </a:ln>
        </p:spPr>
      </p:pic>
      <p:pic>
        <p:nvPicPr>
          <p:cNvPr id="566" name="Google Shape;566;p20"/>
          <p:cNvPicPr preferRelativeResize="0"/>
          <p:nvPr/>
        </p:nvPicPr>
        <p:blipFill rotWithShape="1">
          <a:blip r:embed="rId15">
            <a:alphaModFix/>
          </a:blip>
          <a:srcRect l="13158" t="37865" r="15828"/>
          <a:stretch/>
        </p:blipFill>
        <p:spPr>
          <a:xfrm>
            <a:off x="6218203" y="1151225"/>
            <a:ext cx="784601" cy="88869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70"/>
        <p:cNvGrpSpPr/>
        <p:nvPr/>
      </p:nvGrpSpPr>
      <p:grpSpPr>
        <a:xfrm>
          <a:off x="0" y="0"/>
          <a:ext cx="0" cy="0"/>
          <a:chOff x="0" y="0"/>
          <a:chExt cx="0" cy="0"/>
        </a:xfrm>
      </p:grpSpPr>
      <p:pic>
        <p:nvPicPr>
          <p:cNvPr id="571" name="Google Shape;571;p21"/>
          <p:cNvPicPr preferRelativeResize="0"/>
          <p:nvPr/>
        </p:nvPicPr>
        <p:blipFill>
          <a:blip r:embed="rId3">
            <a:alphaModFix amt="71000"/>
          </a:blip>
          <a:stretch>
            <a:fillRect/>
          </a:stretch>
        </p:blipFill>
        <p:spPr>
          <a:xfrm>
            <a:off x="0" y="0"/>
            <a:ext cx="9144003" cy="5143501"/>
          </a:xfrm>
          <a:prstGeom prst="rect">
            <a:avLst/>
          </a:prstGeom>
          <a:noFill/>
          <a:ln>
            <a:noFill/>
          </a:ln>
        </p:spPr>
      </p:pic>
      <p:grpSp>
        <p:nvGrpSpPr>
          <p:cNvPr id="572" name="Google Shape;572;p21"/>
          <p:cNvGrpSpPr/>
          <p:nvPr/>
        </p:nvGrpSpPr>
        <p:grpSpPr>
          <a:xfrm>
            <a:off x="8524709" y="4690796"/>
            <a:ext cx="257903" cy="201741"/>
            <a:chOff x="816675" y="2911100"/>
            <a:chExt cx="257903" cy="255304"/>
          </a:xfrm>
        </p:grpSpPr>
        <p:sp>
          <p:nvSpPr>
            <p:cNvPr id="573" name="Google Shape;573;p21"/>
            <p:cNvSpPr/>
            <p:nvPr/>
          </p:nvSpPr>
          <p:spPr>
            <a:xfrm>
              <a:off x="826478" y="2916204"/>
              <a:ext cx="248100" cy="250200"/>
            </a:xfrm>
            <a:prstGeom prst="roundRect">
              <a:avLst>
                <a:gd name="adj" fmla="val 2331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1"/>
            <p:cNvSpPr/>
            <p:nvPr/>
          </p:nvSpPr>
          <p:spPr>
            <a:xfrm>
              <a:off x="816675" y="2911100"/>
              <a:ext cx="250800" cy="237600"/>
            </a:xfrm>
            <a:prstGeom prst="roundRect">
              <a:avLst>
                <a:gd name="adj" fmla="val 23315"/>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21"/>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SzPts val="770"/>
              <a:buNone/>
            </a:pPr>
            <a:fld id="{00000000-1234-1234-1234-123412341234}" type="slidenum">
              <a:rPr lang="en" sz="900" b="1">
                <a:solidFill>
                  <a:schemeClr val="accent1"/>
                </a:solidFill>
                <a:latin typeface="Lato"/>
                <a:ea typeface="Lato"/>
                <a:cs typeface="Lato"/>
                <a:sym typeface="Lato"/>
              </a:rPr>
              <a:t>18</a:t>
            </a:fld>
            <a:endParaRPr sz="900" b="1">
              <a:solidFill>
                <a:schemeClr val="accent1"/>
              </a:solidFill>
              <a:latin typeface="Lato"/>
              <a:ea typeface="Lato"/>
              <a:cs typeface="Lato"/>
              <a:sym typeface="Lato"/>
            </a:endParaRPr>
          </a:p>
        </p:txBody>
      </p:sp>
      <p:cxnSp>
        <p:nvCxnSpPr>
          <p:cNvPr id="576" name="Google Shape;576;p21"/>
          <p:cNvCxnSpPr>
            <a:stCxn id="571" idx="0"/>
          </p:cNvCxnSpPr>
          <p:nvPr/>
        </p:nvCxnSpPr>
        <p:spPr>
          <a:xfrm>
            <a:off x="4572001" y="0"/>
            <a:ext cx="0" cy="5136300"/>
          </a:xfrm>
          <a:prstGeom prst="straightConnector1">
            <a:avLst/>
          </a:prstGeom>
          <a:noFill/>
          <a:ln w="9525" cap="flat" cmpd="sng">
            <a:solidFill>
              <a:schemeClr val="accent1"/>
            </a:solidFill>
            <a:prstDash val="solid"/>
            <a:round/>
            <a:headEnd type="none" w="med" len="med"/>
            <a:tailEnd type="none" w="med" len="med"/>
          </a:ln>
        </p:spPr>
      </p:cxnSp>
      <p:grpSp>
        <p:nvGrpSpPr>
          <p:cNvPr id="577" name="Google Shape;577;p21"/>
          <p:cNvGrpSpPr/>
          <p:nvPr/>
        </p:nvGrpSpPr>
        <p:grpSpPr>
          <a:xfrm>
            <a:off x="883000" y="520041"/>
            <a:ext cx="7377989" cy="4048671"/>
            <a:chOff x="1117520" y="648009"/>
            <a:chExt cx="6425700" cy="2980909"/>
          </a:xfrm>
        </p:grpSpPr>
        <p:sp>
          <p:nvSpPr>
            <p:cNvPr id="578" name="Google Shape;578;p21"/>
            <p:cNvSpPr/>
            <p:nvPr/>
          </p:nvSpPr>
          <p:spPr>
            <a:xfrm>
              <a:off x="1117520" y="688318"/>
              <a:ext cx="6425700" cy="2940600"/>
            </a:xfrm>
            <a:prstGeom prst="roundRect">
              <a:avLst>
                <a:gd name="adj" fmla="val 1340"/>
              </a:avLst>
            </a:prstGeom>
            <a:solidFill>
              <a:schemeClr val="lt2"/>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579" name="Google Shape;579;p21"/>
            <p:cNvSpPr txBox="1"/>
            <p:nvPr/>
          </p:nvSpPr>
          <p:spPr>
            <a:xfrm>
              <a:off x="1317322" y="1165098"/>
              <a:ext cx="6026100" cy="2325600"/>
            </a:xfrm>
            <a:prstGeom prst="rect">
              <a:avLst/>
            </a:prstGeom>
            <a:noFill/>
            <a:ln>
              <a:noFill/>
            </a:ln>
          </p:spPr>
          <p:txBody>
            <a:bodyPr spcFirstLastPara="1" wrap="square" lIns="0" tIns="91425" rIns="91425" bIns="91425" anchor="t" anchorCtr="0">
              <a:noAutofit/>
            </a:bodyPr>
            <a:lstStyle/>
            <a:p>
              <a:pPr marL="457200" lvl="0" indent="-292100" algn="l" rtl="0">
                <a:lnSpc>
                  <a:spcPct val="100000"/>
                </a:lnSpc>
                <a:spcBef>
                  <a:spcPts val="0"/>
                </a:spcBef>
                <a:spcAft>
                  <a:spcPts val="0"/>
                </a:spcAft>
                <a:buClr>
                  <a:schemeClr val="lt1"/>
                </a:buClr>
                <a:buSzPts val="1000"/>
                <a:buFont typeface="Lato"/>
                <a:buChar char="●"/>
              </a:pPr>
              <a:r>
                <a:rPr lang="en" sz="1000">
                  <a:solidFill>
                    <a:schemeClr val="lt1"/>
                  </a:solidFill>
                  <a:latin typeface="Lato"/>
                  <a:ea typeface="Lato"/>
                  <a:cs typeface="Lato"/>
                  <a:sym typeface="Lato"/>
                </a:rPr>
                <a:t>Be mindful of inflation-based buying trends. Consumers are price-sensitive and willing to change brands and retailers to get what they want.</a:t>
              </a:r>
              <a:endParaRPr sz="1000">
                <a:solidFill>
                  <a:schemeClr val="lt1"/>
                </a:solidFill>
                <a:latin typeface="Lato"/>
                <a:ea typeface="Lato"/>
                <a:cs typeface="Lato"/>
                <a:sym typeface="Lato"/>
              </a:endParaRPr>
            </a:p>
            <a:p>
              <a:pPr marL="457200" lvl="0" indent="-292100" algn="l" rtl="0">
                <a:lnSpc>
                  <a:spcPct val="100000"/>
                </a:lnSpc>
                <a:spcBef>
                  <a:spcPts val="500"/>
                </a:spcBef>
                <a:spcAft>
                  <a:spcPts val="0"/>
                </a:spcAft>
                <a:buClr>
                  <a:schemeClr val="lt1"/>
                </a:buClr>
                <a:buSzPts val="1000"/>
                <a:buFont typeface="Lato"/>
                <a:buChar char="●"/>
              </a:pPr>
              <a:r>
                <a:rPr lang="en" sz="1000">
                  <a:solidFill>
                    <a:schemeClr val="lt1"/>
                  </a:solidFill>
                  <a:latin typeface="Lato"/>
                  <a:ea typeface="Lato"/>
                  <a:cs typeface="Lato"/>
                  <a:sym typeface="Lato"/>
                </a:rPr>
                <a:t>Prepare early. Use the data and insights to fully optimize well before demand surges and the cost of media increases. If you anticipate the supply chain slowing down, incentivize earlier purchases.</a:t>
              </a:r>
              <a:endParaRPr sz="1000">
                <a:solidFill>
                  <a:schemeClr val="lt1"/>
                </a:solidFill>
                <a:latin typeface="Lato"/>
                <a:ea typeface="Lato"/>
                <a:cs typeface="Lato"/>
                <a:sym typeface="Lato"/>
              </a:endParaRPr>
            </a:p>
            <a:p>
              <a:pPr marL="457200" lvl="0" indent="-292100" algn="l" rtl="0">
                <a:lnSpc>
                  <a:spcPct val="100000"/>
                </a:lnSpc>
                <a:spcBef>
                  <a:spcPts val="500"/>
                </a:spcBef>
                <a:spcAft>
                  <a:spcPts val="0"/>
                </a:spcAft>
                <a:buClr>
                  <a:schemeClr val="lt1"/>
                </a:buClr>
                <a:buSzPts val="1000"/>
                <a:buFont typeface="Lato"/>
                <a:buChar char="●"/>
              </a:pPr>
              <a:r>
                <a:rPr lang="en" sz="1000">
                  <a:solidFill>
                    <a:schemeClr val="lt1"/>
                  </a:solidFill>
                  <a:latin typeface="Lato"/>
                  <a:ea typeface="Lato"/>
                  <a:cs typeface="Lato"/>
                  <a:sym typeface="Lato"/>
                </a:rPr>
                <a:t>Deals are starting earlier; advertise yours by directing consumers to the appropriate retailer.</a:t>
              </a:r>
              <a:endParaRPr sz="1000">
                <a:solidFill>
                  <a:schemeClr val="lt1"/>
                </a:solidFill>
                <a:latin typeface="Lato"/>
                <a:ea typeface="Lato"/>
                <a:cs typeface="Lato"/>
                <a:sym typeface="Lato"/>
              </a:endParaRPr>
            </a:p>
            <a:p>
              <a:pPr marL="457200" lvl="0" indent="-292100" algn="l" rtl="0">
                <a:lnSpc>
                  <a:spcPct val="100000"/>
                </a:lnSpc>
                <a:spcBef>
                  <a:spcPts val="500"/>
                </a:spcBef>
                <a:spcAft>
                  <a:spcPts val="0"/>
                </a:spcAft>
                <a:buClr>
                  <a:schemeClr val="lt1"/>
                </a:buClr>
                <a:buSzPts val="1000"/>
                <a:buFont typeface="Lato"/>
                <a:buChar char="●"/>
              </a:pPr>
              <a:r>
                <a:rPr lang="en" sz="1000">
                  <a:solidFill>
                    <a:schemeClr val="lt1"/>
                  </a:solidFill>
                  <a:latin typeface="Lato"/>
                  <a:ea typeface="Lato"/>
                  <a:cs typeface="Lato"/>
                  <a:sym typeface="Lato"/>
                </a:rPr>
                <a:t>Get creative in your media design, in your media mix, and in your partnerships. Test and learn discount messaging.</a:t>
              </a:r>
              <a:endParaRPr sz="1000">
                <a:solidFill>
                  <a:schemeClr val="lt1"/>
                </a:solidFill>
                <a:latin typeface="Lato"/>
                <a:ea typeface="Lato"/>
                <a:cs typeface="Lato"/>
                <a:sym typeface="Lato"/>
              </a:endParaRPr>
            </a:p>
            <a:p>
              <a:pPr marL="457200" lvl="0" indent="-292100" algn="l" rtl="0">
                <a:lnSpc>
                  <a:spcPct val="100000"/>
                </a:lnSpc>
                <a:spcBef>
                  <a:spcPts val="500"/>
                </a:spcBef>
                <a:spcAft>
                  <a:spcPts val="0"/>
                </a:spcAft>
                <a:buClr>
                  <a:schemeClr val="lt1"/>
                </a:buClr>
                <a:buSzPts val="1000"/>
                <a:buFont typeface="Lato"/>
                <a:buChar char="●"/>
              </a:pPr>
              <a:r>
                <a:rPr lang="en" sz="1000">
                  <a:solidFill>
                    <a:schemeClr val="lt1"/>
                  </a:solidFill>
                  <a:latin typeface="Lato"/>
                  <a:ea typeface="Lato"/>
                  <a:cs typeface="Lato"/>
                  <a:sym typeface="Lato"/>
                </a:rPr>
                <a:t>We're here to help. MikMak helps multichannel brands gain deeper consumer insights to grow and protect market share. Contact us at </a:t>
              </a:r>
              <a:r>
                <a:rPr lang="en" sz="1000" b="1" u="sng">
                  <a:solidFill>
                    <a:schemeClr val="lt1"/>
                  </a:solidFill>
                  <a:latin typeface="Lato"/>
                  <a:ea typeface="Lato"/>
                  <a:cs typeface="Lato"/>
                  <a:sym typeface="Lato"/>
                  <a:hlinkClick r:id="rId4">
                    <a:extLst>
                      <a:ext uri="{A12FA001-AC4F-418D-AE19-62706E023703}">
                        <ahyp:hlinkClr xmlns:ahyp="http://schemas.microsoft.com/office/drawing/2018/hyperlinkcolor" val="tx"/>
                      </a:ext>
                    </a:extLst>
                  </a:hlinkClick>
                </a:rPr>
                <a:t>marketing@mikmak.com</a:t>
              </a:r>
              <a:r>
                <a:rPr lang="en" sz="1000">
                  <a:solidFill>
                    <a:schemeClr val="lt1"/>
                  </a:solidFill>
                  <a:latin typeface="Lato"/>
                  <a:ea typeface="Lato"/>
                  <a:cs typeface="Lato"/>
                  <a:sym typeface="Lato"/>
                </a:rPr>
                <a:t>!</a:t>
              </a:r>
              <a:endParaRPr sz="1000">
                <a:solidFill>
                  <a:schemeClr val="lt1"/>
                </a:solidFill>
                <a:latin typeface="Lato"/>
                <a:ea typeface="Lato"/>
                <a:cs typeface="Lato"/>
                <a:sym typeface="Lato"/>
              </a:endParaRPr>
            </a:p>
            <a:p>
              <a:pPr marL="0" lvl="0" indent="0" algn="l" rtl="0">
                <a:lnSpc>
                  <a:spcPct val="100000"/>
                </a:lnSpc>
                <a:spcBef>
                  <a:spcPts val="500"/>
                </a:spcBef>
                <a:spcAft>
                  <a:spcPts val="0"/>
                </a:spcAft>
                <a:buNone/>
              </a:pPr>
              <a:endParaRPr sz="1000">
                <a:solidFill>
                  <a:schemeClr val="lt1"/>
                </a:solidFill>
                <a:latin typeface="Lato"/>
                <a:ea typeface="Lato"/>
                <a:cs typeface="Lato"/>
                <a:sym typeface="Lato"/>
              </a:endParaRPr>
            </a:p>
            <a:p>
              <a:pPr marL="0" lvl="0" indent="0" algn="l" rtl="0">
                <a:spcBef>
                  <a:spcPts val="500"/>
                </a:spcBef>
                <a:spcAft>
                  <a:spcPts val="0"/>
                </a:spcAft>
                <a:buNone/>
              </a:pPr>
              <a:r>
                <a:rPr lang="en" sz="1000">
                  <a:solidFill>
                    <a:schemeClr val="lt1"/>
                  </a:solidFill>
                  <a:latin typeface="Lato"/>
                  <a:ea typeface="Lato"/>
                  <a:cs typeface="Lato"/>
                  <a:sym typeface="Lato"/>
                </a:rPr>
                <a:t>The MikMak Shopping Index was developed to provide a standardized set of metrics, methodology, and benchmarks to help drive brands’ business results and strategy. It is a collection of key eCommerce KPIs collected across hundreds of brands and over 250 channels and more than 4,000 retailer integrations to understand consumer online shopping behavior. The Index also includes data from MikMak Shopper Intelligence, which ties first-party eCommerce data to 1,000+ demographic and psychographic data points and can be segmented by product, retailer, and more. Shopper Intelligence is available through an industry-exclusive partnership with LiveRamp. </a:t>
              </a:r>
              <a:endParaRPr sz="1500">
                <a:solidFill>
                  <a:schemeClr val="dk1"/>
                </a:solidFill>
              </a:endParaRPr>
            </a:p>
            <a:p>
              <a:pPr marL="0" lvl="0" indent="0" algn="l" rtl="0">
                <a:lnSpc>
                  <a:spcPct val="100000"/>
                </a:lnSpc>
                <a:spcBef>
                  <a:spcPts val="0"/>
                </a:spcBef>
                <a:spcAft>
                  <a:spcPts val="1000"/>
                </a:spcAft>
                <a:buNone/>
              </a:pPr>
              <a:br>
                <a:rPr lang="en" sz="1000">
                  <a:solidFill>
                    <a:schemeClr val="lt1"/>
                  </a:solidFill>
                  <a:latin typeface="Lato"/>
                  <a:ea typeface="Lato"/>
                  <a:cs typeface="Lato"/>
                  <a:sym typeface="Lato"/>
                </a:rPr>
              </a:br>
              <a:r>
                <a:rPr lang="en" sz="1000">
                  <a:solidFill>
                    <a:schemeClr val="lt1"/>
                  </a:solidFill>
                  <a:latin typeface="Lato"/>
                  <a:ea typeface="Lato"/>
                  <a:cs typeface="Lato"/>
                  <a:sym typeface="Lato"/>
                </a:rPr>
                <a:t>Data in this report is from June 10, 2022 - June 10, 2023</a:t>
              </a:r>
              <a:endParaRPr sz="1000">
                <a:solidFill>
                  <a:schemeClr val="lt1"/>
                </a:solidFill>
                <a:latin typeface="Lato"/>
                <a:ea typeface="Lato"/>
                <a:cs typeface="Lato"/>
                <a:sym typeface="Lato"/>
              </a:endParaRPr>
            </a:p>
          </p:txBody>
        </p:sp>
        <p:sp>
          <p:nvSpPr>
            <p:cNvPr id="580" name="Google Shape;580;p21"/>
            <p:cNvSpPr txBox="1"/>
            <p:nvPr/>
          </p:nvSpPr>
          <p:spPr>
            <a:xfrm>
              <a:off x="1341196" y="648009"/>
              <a:ext cx="5795400" cy="278700"/>
            </a:xfrm>
            <a:prstGeom prst="rect">
              <a:avLst/>
            </a:prstGeom>
            <a:noFill/>
            <a:ln>
              <a:noFill/>
            </a:ln>
          </p:spPr>
          <p:txBody>
            <a:bodyPr spcFirstLastPara="1" wrap="square" lIns="0" tIns="0" rIns="0" bIns="91425" anchor="t" anchorCtr="0">
              <a:noAutofit/>
            </a:bodyPr>
            <a:lstStyle/>
            <a:p>
              <a:pPr marL="0" lvl="0" indent="0" algn="l" rtl="0">
                <a:lnSpc>
                  <a:spcPct val="100000"/>
                </a:lnSpc>
                <a:spcBef>
                  <a:spcPts val="2000"/>
                </a:spcBef>
                <a:spcAft>
                  <a:spcPts val="600"/>
                </a:spcAft>
                <a:buNone/>
              </a:pPr>
              <a:r>
                <a:rPr lang="en" sz="2400" b="1" dirty="0">
                  <a:solidFill>
                    <a:schemeClr val="lt1"/>
                  </a:solidFill>
                  <a:latin typeface="Raleway"/>
                  <a:ea typeface="Raleway"/>
                  <a:cs typeface="Raleway"/>
                  <a:sym typeface="Raleway"/>
                </a:rPr>
                <a:t>Your 2023 Holiday Cheatsheet</a:t>
              </a:r>
              <a:endParaRPr sz="2400" b="1" dirty="0">
                <a:solidFill>
                  <a:schemeClr val="lt1"/>
                </a:solidFill>
                <a:latin typeface="Raleway"/>
                <a:ea typeface="Raleway"/>
                <a:cs typeface="Raleway"/>
                <a:sym typeface="Raleway"/>
              </a:endParaRPr>
            </a:p>
          </p:txBody>
        </p:sp>
      </p:grpSp>
      <p:grpSp>
        <p:nvGrpSpPr>
          <p:cNvPr id="581" name="Google Shape;581;p21"/>
          <p:cNvGrpSpPr/>
          <p:nvPr/>
        </p:nvGrpSpPr>
        <p:grpSpPr>
          <a:xfrm>
            <a:off x="4443042" y="4757906"/>
            <a:ext cx="257897" cy="257897"/>
            <a:chOff x="9623187" y="612577"/>
            <a:chExt cx="499800" cy="499800"/>
          </a:xfrm>
        </p:grpSpPr>
        <p:sp>
          <p:nvSpPr>
            <p:cNvPr id="582" name="Google Shape;582;p21"/>
            <p:cNvSpPr/>
            <p:nvPr/>
          </p:nvSpPr>
          <p:spPr>
            <a:xfrm>
              <a:off x="9693975" y="688025"/>
              <a:ext cx="358200" cy="348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1"/>
            <p:cNvSpPr/>
            <p:nvPr/>
          </p:nvSpPr>
          <p:spPr>
            <a:xfrm rot="2700000">
              <a:off x="9694048" y="688105"/>
              <a:ext cx="358079" cy="348745"/>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21"/>
          <p:cNvGrpSpPr/>
          <p:nvPr/>
        </p:nvGrpSpPr>
        <p:grpSpPr>
          <a:xfrm>
            <a:off x="4443042" y="175131"/>
            <a:ext cx="257897" cy="257897"/>
            <a:chOff x="9623187" y="612577"/>
            <a:chExt cx="499800" cy="499800"/>
          </a:xfrm>
        </p:grpSpPr>
        <p:sp>
          <p:nvSpPr>
            <p:cNvPr id="585" name="Google Shape;585;p21"/>
            <p:cNvSpPr/>
            <p:nvPr/>
          </p:nvSpPr>
          <p:spPr>
            <a:xfrm>
              <a:off x="9693975" y="688025"/>
              <a:ext cx="358200" cy="348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1"/>
            <p:cNvSpPr/>
            <p:nvPr/>
          </p:nvSpPr>
          <p:spPr>
            <a:xfrm rot="2700000">
              <a:off x="9694048" y="688105"/>
              <a:ext cx="358079" cy="348745"/>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
        <p:cNvGrpSpPr/>
        <p:nvPr/>
      </p:nvGrpSpPr>
      <p:grpSpPr>
        <a:xfrm>
          <a:off x="0" y="0"/>
          <a:ext cx="0" cy="0"/>
          <a:chOff x="0" y="0"/>
          <a:chExt cx="0" cy="0"/>
        </a:xfrm>
      </p:grpSpPr>
      <p:pic>
        <p:nvPicPr>
          <p:cNvPr id="29" name="Google Shape;29;p5"/>
          <p:cNvPicPr preferRelativeResize="0"/>
          <p:nvPr/>
        </p:nvPicPr>
        <p:blipFill rotWithShape="1">
          <a:blip r:embed="rId3">
            <a:alphaModFix/>
          </a:blip>
          <a:srcRect t="36684"/>
          <a:stretch/>
        </p:blipFill>
        <p:spPr>
          <a:xfrm>
            <a:off x="0" y="1886850"/>
            <a:ext cx="9144003" cy="3256649"/>
          </a:xfrm>
          <a:prstGeom prst="rect">
            <a:avLst/>
          </a:prstGeom>
          <a:noFill/>
          <a:ln>
            <a:noFill/>
          </a:ln>
        </p:spPr>
      </p:pic>
      <p:pic>
        <p:nvPicPr>
          <p:cNvPr id="30" name="Google Shape;30;p5"/>
          <p:cNvPicPr preferRelativeResize="0"/>
          <p:nvPr/>
        </p:nvPicPr>
        <p:blipFill rotWithShape="1">
          <a:blip r:embed="rId3">
            <a:alphaModFix/>
          </a:blip>
          <a:srcRect l="1390" t="1890" b="83551"/>
          <a:stretch/>
        </p:blipFill>
        <p:spPr>
          <a:xfrm>
            <a:off x="0" y="5075"/>
            <a:ext cx="9144003" cy="759300"/>
          </a:xfrm>
          <a:prstGeom prst="rect">
            <a:avLst/>
          </a:prstGeom>
          <a:noFill/>
          <a:ln>
            <a:noFill/>
          </a:ln>
        </p:spPr>
      </p:pic>
      <p:cxnSp>
        <p:nvCxnSpPr>
          <p:cNvPr id="31" name="Google Shape;31;p5"/>
          <p:cNvCxnSpPr/>
          <p:nvPr/>
        </p:nvCxnSpPr>
        <p:spPr>
          <a:xfrm>
            <a:off x="6483114" y="0"/>
            <a:ext cx="0" cy="5136300"/>
          </a:xfrm>
          <a:prstGeom prst="straightConnector1">
            <a:avLst/>
          </a:prstGeom>
          <a:noFill/>
          <a:ln w="9525" cap="flat" cmpd="sng">
            <a:solidFill>
              <a:schemeClr val="accent1"/>
            </a:solidFill>
            <a:prstDash val="solid"/>
            <a:round/>
            <a:headEnd type="none" w="med" len="med"/>
            <a:tailEnd type="none" w="med" len="med"/>
          </a:ln>
        </p:spPr>
      </p:cxnSp>
      <p:grpSp>
        <p:nvGrpSpPr>
          <p:cNvPr id="32" name="Google Shape;32;p5"/>
          <p:cNvGrpSpPr/>
          <p:nvPr/>
        </p:nvGrpSpPr>
        <p:grpSpPr>
          <a:xfrm>
            <a:off x="6330426" y="4650557"/>
            <a:ext cx="305378" cy="305378"/>
            <a:chOff x="9623187" y="612577"/>
            <a:chExt cx="499800" cy="499800"/>
          </a:xfrm>
        </p:grpSpPr>
        <p:sp>
          <p:nvSpPr>
            <p:cNvPr id="33" name="Google Shape;33;p5"/>
            <p:cNvSpPr/>
            <p:nvPr/>
          </p:nvSpPr>
          <p:spPr>
            <a:xfrm>
              <a:off x="9693975" y="688025"/>
              <a:ext cx="358200" cy="348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rot="2700000">
              <a:off x="9694048" y="688105"/>
              <a:ext cx="358079" cy="348745"/>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5"/>
          <p:cNvGrpSpPr/>
          <p:nvPr/>
        </p:nvGrpSpPr>
        <p:grpSpPr>
          <a:xfrm>
            <a:off x="6368205" y="160037"/>
            <a:ext cx="229808" cy="229808"/>
            <a:chOff x="9623187" y="612577"/>
            <a:chExt cx="499800" cy="499800"/>
          </a:xfrm>
        </p:grpSpPr>
        <p:sp>
          <p:nvSpPr>
            <p:cNvPr id="36" name="Google Shape;36;p5"/>
            <p:cNvSpPr/>
            <p:nvPr/>
          </p:nvSpPr>
          <p:spPr>
            <a:xfrm>
              <a:off x="9693975" y="688025"/>
              <a:ext cx="358200" cy="348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rot="2700000">
              <a:off x="9694048" y="688105"/>
              <a:ext cx="358079" cy="348745"/>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5"/>
          <p:cNvSpPr/>
          <p:nvPr/>
        </p:nvSpPr>
        <p:spPr>
          <a:xfrm>
            <a:off x="4763813" y="508650"/>
            <a:ext cx="3438600" cy="3915900"/>
          </a:xfrm>
          <a:prstGeom prst="roundRect">
            <a:avLst>
              <a:gd name="adj" fmla="val 1648"/>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txBox="1"/>
          <p:nvPr/>
        </p:nvSpPr>
        <p:spPr>
          <a:xfrm>
            <a:off x="531725" y="355152"/>
            <a:ext cx="3023100" cy="7593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2000"/>
              </a:spcBef>
              <a:spcAft>
                <a:spcPts val="600"/>
              </a:spcAft>
              <a:buNone/>
            </a:pPr>
            <a:r>
              <a:rPr lang="en" sz="2400" b="1" dirty="0">
                <a:solidFill>
                  <a:schemeClr val="lt1"/>
                </a:solidFill>
                <a:latin typeface="Raleway"/>
                <a:ea typeface="Raleway"/>
                <a:cs typeface="Raleway"/>
                <a:sym typeface="Raleway"/>
              </a:rPr>
              <a:t>2023 Holiday Season Overview</a:t>
            </a:r>
            <a:endParaRPr sz="2400" b="1" dirty="0">
              <a:solidFill>
                <a:schemeClr val="lt1"/>
              </a:solidFill>
              <a:latin typeface="Raleway"/>
              <a:ea typeface="Raleway"/>
              <a:cs typeface="Raleway"/>
              <a:sym typeface="Raleway"/>
            </a:endParaRPr>
          </a:p>
        </p:txBody>
      </p:sp>
      <p:sp>
        <p:nvSpPr>
          <p:cNvPr id="40" name="Google Shape;40;p5"/>
          <p:cNvSpPr/>
          <p:nvPr/>
        </p:nvSpPr>
        <p:spPr>
          <a:xfrm>
            <a:off x="7906488" y="650950"/>
            <a:ext cx="170400" cy="165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txBox="1"/>
          <p:nvPr/>
        </p:nvSpPr>
        <p:spPr>
          <a:xfrm>
            <a:off x="531725" y="1537300"/>
            <a:ext cx="3838200" cy="27117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0"/>
              </a:spcBef>
              <a:spcAft>
                <a:spcPts val="0"/>
              </a:spcAft>
              <a:buNone/>
            </a:pPr>
            <a:r>
              <a:rPr lang="en" sz="1100">
                <a:solidFill>
                  <a:schemeClr val="lt1"/>
                </a:solidFill>
                <a:latin typeface="Lato"/>
                <a:ea typeface="Lato"/>
                <a:cs typeface="Lato"/>
                <a:sym typeface="Lato"/>
              </a:rPr>
              <a:t>With a backdrop of inflation, appealing to your consumer’s needs and knowing where to spend your next marketing dollar is vital to success this holiday season. This guide shares benchmark data and insights from the MikMak Shopping Index to help:</a:t>
            </a:r>
            <a:endParaRPr sz="1100">
              <a:solidFill>
                <a:schemeClr val="lt1"/>
              </a:solidFill>
              <a:latin typeface="Lato"/>
              <a:ea typeface="Lato"/>
              <a:cs typeface="Lato"/>
              <a:sym typeface="Lato"/>
            </a:endParaRPr>
          </a:p>
          <a:p>
            <a:pPr marL="274320" lvl="0" indent="-207009" algn="l" rtl="0">
              <a:lnSpc>
                <a:spcPct val="100000"/>
              </a:lnSpc>
              <a:spcBef>
                <a:spcPts val="500"/>
              </a:spcBef>
              <a:spcAft>
                <a:spcPts val="0"/>
              </a:spcAft>
              <a:buClr>
                <a:schemeClr val="lt1"/>
              </a:buClr>
              <a:buSzPts val="1100"/>
              <a:buFont typeface="Lato"/>
              <a:buChar char="●"/>
            </a:pPr>
            <a:r>
              <a:rPr lang="en" sz="1100" b="1">
                <a:solidFill>
                  <a:schemeClr val="lt1"/>
                </a:solidFill>
                <a:latin typeface="Lato"/>
                <a:ea typeface="Lato"/>
                <a:cs typeface="Lato"/>
                <a:sym typeface="Lato"/>
              </a:rPr>
              <a:t>Accelerate sales and market share</a:t>
            </a:r>
            <a:r>
              <a:rPr lang="en" sz="1100">
                <a:solidFill>
                  <a:schemeClr val="lt1"/>
                </a:solidFill>
                <a:latin typeface="Lato"/>
                <a:ea typeface="Lato"/>
                <a:cs typeface="Lato"/>
                <a:sym typeface="Lato"/>
              </a:rPr>
              <a:t> by making sure your products are discoverable by consumers and arming your teams with the right competitor and retailer insights </a:t>
            </a:r>
            <a:endParaRPr sz="1100">
              <a:solidFill>
                <a:schemeClr val="lt1"/>
              </a:solidFill>
              <a:latin typeface="Lato"/>
              <a:ea typeface="Lato"/>
              <a:cs typeface="Lato"/>
              <a:sym typeface="Lato"/>
            </a:endParaRPr>
          </a:p>
          <a:p>
            <a:pPr marL="274320" lvl="0" indent="-207009" algn="l" rtl="0">
              <a:lnSpc>
                <a:spcPct val="100000"/>
              </a:lnSpc>
              <a:spcBef>
                <a:spcPts val="500"/>
              </a:spcBef>
              <a:spcAft>
                <a:spcPts val="0"/>
              </a:spcAft>
              <a:buClr>
                <a:schemeClr val="lt1"/>
              </a:buClr>
              <a:buSzPts val="1100"/>
              <a:buFont typeface="Lato"/>
              <a:buChar char="●"/>
            </a:pPr>
            <a:r>
              <a:rPr lang="en" sz="1100" b="1">
                <a:solidFill>
                  <a:schemeClr val="lt1"/>
                </a:solidFill>
                <a:latin typeface="Lato"/>
                <a:ea typeface="Lato"/>
                <a:cs typeface="Lato"/>
                <a:sym typeface="Lato"/>
              </a:rPr>
              <a:t>Drive profitability and reduce costs</a:t>
            </a:r>
            <a:r>
              <a:rPr lang="en" sz="1100">
                <a:solidFill>
                  <a:schemeClr val="lt1"/>
                </a:solidFill>
                <a:latin typeface="Lato"/>
                <a:ea typeface="Lato"/>
                <a:cs typeface="Lato"/>
                <a:sym typeface="Lato"/>
              </a:rPr>
              <a:t> by collecting first-party data to improve your marketing effectiveness throughout the holiday season</a:t>
            </a:r>
            <a:endParaRPr sz="1100">
              <a:solidFill>
                <a:schemeClr val="lt1"/>
              </a:solidFill>
              <a:latin typeface="Lato"/>
              <a:ea typeface="Lato"/>
              <a:cs typeface="Lato"/>
              <a:sym typeface="Lato"/>
            </a:endParaRPr>
          </a:p>
          <a:p>
            <a:pPr marL="274320" lvl="0" indent="-207009" algn="l" rtl="0">
              <a:lnSpc>
                <a:spcPct val="100000"/>
              </a:lnSpc>
              <a:spcBef>
                <a:spcPts val="500"/>
              </a:spcBef>
              <a:spcAft>
                <a:spcPts val="500"/>
              </a:spcAft>
              <a:buClr>
                <a:schemeClr val="lt1"/>
              </a:buClr>
              <a:buSzPts val="1100"/>
              <a:buFont typeface="Lato"/>
              <a:buChar char="●"/>
            </a:pPr>
            <a:r>
              <a:rPr lang="en" sz="1100" b="1">
                <a:solidFill>
                  <a:schemeClr val="lt1"/>
                </a:solidFill>
                <a:latin typeface="Lato"/>
                <a:ea typeface="Lato"/>
                <a:cs typeface="Lato"/>
                <a:sym typeface="Lato"/>
              </a:rPr>
              <a:t>Set your brand up to succeed in 2024</a:t>
            </a:r>
            <a:r>
              <a:rPr lang="en" sz="1100">
                <a:solidFill>
                  <a:schemeClr val="lt1"/>
                </a:solidFill>
                <a:latin typeface="Lato"/>
                <a:ea typeface="Lato"/>
                <a:cs typeface="Lato"/>
                <a:sym typeface="Lato"/>
              </a:rPr>
              <a:t> by keeping a pulse on the latest eCommerce marketing trends and creative best practices</a:t>
            </a:r>
            <a:endParaRPr sz="1100">
              <a:solidFill>
                <a:schemeClr val="lt1"/>
              </a:solidFill>
              <a:latin typeface="Lato"/>
              <a:ea typeface="Lato"/>
              <a:cs typeface="Lato"/>
              <a:sym typeface="Lato"/>
            </a:endParaRPr>
          </a:p>
        </p:txBody>
      </p:sp>
      <p:sp>
        <p:nvSpPr>
          <p:cNvPr id="42" name="Google Shape;42;p5"/>
          <p:cNvSpPr txBox="1"/>
          <p:nvPr/>
        </p:nvSpPr>
        <p:spPr>
          <a:xfrm>
            <a:off x="5036038" y="423434"/>
            <a:ext cx="2571900" cy="282900"/>
          </a:xfrm>
          <a:prstGeom prst="rect">
            <a:avLst/>
          </a:prstGeom>
          <a:noFill/>
          <a:ln>
            <a:noFill/>
          </a:ln>
        </p:spPr>
        <p:txBody>
          <a:bodyPr spcFirstLastPara="1" wrap="square" lIns="0" tIns="0" rIns="91425" bIns="91425" anchor="t" anchorCtr="0">
            <a:noAutofit/>
          </a:bodyPr>
          <a:lstStyle/>
          <a:p>
            <a:pPr marL="0" lvl="0" indent="0" algn="l" rtl="0">
              <a:lnSpc>
                <a:spcPct val="100000"/>
              </a:lnSpc>
              <a:spcBef>
                <a:spcPts val="2000"/>
              </a:spcBef>
              <a:spcAft>
                <a:spcPts val="600"/>
              </a:spcAft>
              <a:buNone/>
            </a:pPr>
            <a:r>
              <a:rPr lang="en" sz="1800" b="1" dirty="0">
                <a:solidFill>
                  <a:schemeClr val="lt1"/>
                </a:solidFill>
                <a:latin typeface="Raleway"/>
                <a:ea typeface="Raleway"/>
                <a:cs typeface="Raleway"/>
                <a:sym typeface="Raleway"/>
              </a:rPr>
              <a:t>Table of Contents</a:t>
            </a:r>
            <a:endParaRPr sz="1800" b="1" dirty="0">
              <a:solidFill>
                <a:schemeClr val="lt1"/>
              </a:solidFill>
              <a:latin typeface="Raleway"/>
              <a:ea typeface="Raleway"/>
              <a:cs typeface="Raleway"/>
              <a:sym typeface="Raleway"/>
            </a:endParaRPr>
          </a:p>
        </p:txBody>
      </p:sp>
      <p:graphicFrame>
        <p:nvGraphicFramePr>
          <p:cNvPr id="43" name="Google Shape;43;p5"/>
          <p:cNvGraphicFramePr/>
          <p:nvPr>
            <p:extLst>
              <p:ext uri="{D42A27DB-BD31-4B8C-83A1-F6EECF244321}">
                <p14:modId xmlns:p14="http://schemas.microsoft.com/office/powerpoint/2010/main" val="2808518375"/>
              </p:ext>
            </p:extLst>
          </p:nvPr>
        </p:nvGraphicFramePr>
        <p:xfrm>
          <a:off x="5007212" y="1042857"/>
          <a:ext cx="3069675" cy="3154410"/>
        </p:xfrm>
        <a:graphic>
          <a:graphicData uri="http://schemas.openxmlformats.org/drawingml/2006/table">
            <a:tbl>
              <a:tblPr>
                <a:noFill/>
                <a:tableStyleId>{4DDBFDC4-CA19-4170-82E4-17C41E0B9267}</a:tableStyleId>
              </a:tblPr>
              <a:tblGrid>
                <a:gridCol w="416387">
                  <a:extLst>
                    <a:ext uri="{9D8B030D-6E8A-4147-A177-3AD203B41FA5}">
                      <a16:colId xmlns:a16="http://schemas.microsoft.com/office/drawing/2014/main" val="20000"/>
                    </a:ext>
                  </a:extLst>
                </a:gridCol>
                <a:gridCol w="2653288">
                  <a:extLst>
                    <a:ext uri="{9D8B030D-6E8A-4147-A177-3AD203B41FA5}">
                      <a16:colId xmlns:a16="http://schemas.microsoft.com/office/drawing/2014/main" val="20001"/>
                    </a:ext>
                  </a:extLst>
                </a:gridCol>
              </a:tblGrid>
              <a:tr h="348475">
                <a:tc>
                  <a:txBody>
                    <a:bodyPr/>
                    <a:lstStyle/>
                    <a:p>
                      <a:pPr marL="0" lvl="0" indent="0" algn="l" rtl="0">
                        <a:spcBef>
                          <a:spcPts val="0"/>
                        </a:spcBef>
                        <a:spcAft>
                          <a:spcPts val="0"/>
                        </a:spcAft>
                        <a:buNone/>
                      </a:pPr>
                      <a:r>
                        <a:rPr lang="en" sz="1100" b="1">
                          <a:solidFill>
                            <a:schemeClr val="lt1"/>
                          </a:solidFill>
                          <a:latin typeface="Lato"/>
                          <a:ea typeface="Lato"/>
                          <a:cs typeface="Lato"/>
                          <a:sym typeface="Lato"/>
                        </a:rPr>
                        <a:t>03</a:t>
                      </a:r>
                      <a:endParaRPr sz="1100" b="1">
                        <a:solidFill>
                          <a:schemeClr val="lt1"/>
                        </a:solidFill>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dirty="0">
                          <a:solidFill>
                            <a:schemeClr val="lt1"/>
                          </a:solidFill>
                          <a:uFill>
                            <a:noFill/>
                          </a:uFill>
                          <a:latin typeface="Raleway"/>
                          <a:ea typeface="Raleway"/>
                          <a:cs typeface="Raleway"/>
                          <a:sym typeface="Raleway"/>
                          <a:hlinkClick r:id="rId4" action="ppaction://hlinksldjump">
                            <a:extLst>
                              <a:ext uri="{A12FA001-AC4F-418D-AE19-62706E023703}">
                                <ahyp:hlinkClr xmlns:ahyp="http://schemas.microsoft.com/office/drawing/2018/hyperlinkcolor" val="tx"/>
                              </a:ext>
                            </a:extLst>
                          </a:hlinkClick>
                        </a:rPr>
                        <a:t>Holiday 2023 Overview</a:t>
                      </a:r>
                      <a:endParaRPr sz="1100" b="1" dirty="0">
                        <a:solidFill>
                          <a:schemeClr val="lt1"/>
                        </a:solidFill>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48475">
                <a:tc>
                  <a:txBody>
                    <a:bodyPr/>
                    <a:lstStyle/>
                    <a:p>
                      <a:pPr marL="0" lvl="0" indent="0" algn="l" rtl="0">
                        <a:spcBef>
                          <a:spcPts val="0"/>
                        </a:spcBef>
                        <a:spcAft>
                          <a:spcPts val="0"/>
                        </a:spcAft>
                        <a:buNone/>
                      </a:pPr>
                      <a:r>
                        <a:rPr lang="en" sz="1100" b="1">
                          <a:solidFill>
                            <a:schemeClr val="lt1"/>
                          </a:solidFill>
                          <a:latin typeface="Lato"/>
                          <a:ea typeface="Lato"/>
                          <a:cs typeface="Lato"/>
                          <a:sym typeface="Lato"/>
                        </a:rPr>
                        <a:t>04</a:t>
                      </a:r>
                      <a:endParaRPr sz="11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sz="1100" b="1">
                          <a:solidFill>
                            <a:schemeClr val="lt1"/>
                          </a:solidFill>
                          <a:uFill>
                            <a:noFill/>
                          </a:uFill>
                          <a:latin typeface="Raleway"/>
                          <a:ea typeface="Raleway"/>
                          <a:cs typeface="Raleway"/>
                          <a:sym typeface="Raleway"/>
                          <a:hlinkClick r:id="rId5" action="ppaction://hlinksldjump">
                            <a:extLst>
                              <a:ext uri="{A12FA001-AC4F-418D-AE19-62706E023703}">
                                <ahyp:hlinkClr xmlns:ahyp="http://schemas.microsoft.com/office/drawing/2018/hyperlinkcolor" val="tx"/>
                              </a:ext>
                            </a:extLst>
                          </a:hlinkClick>
                        </a:rPr>
                        <a:t>Accelerate Sales and Market Share</a:t>
                      </a:r>
                      <a:endParaRPr sz="1100" b="1">
                        <a:solidFill>
                          <a:schemeClr val="lt1"/>
                        </a:solidFill>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1"/>
                  </a:ext>
                </a:extLst>
              </a:tr>
              <a:tr h="348475">
                <a:tc>
                  <a:txBody>
                    <a:bodyPr/>
                    <a:lstStyle/>
                    <a:p>
                      <a:pPr marL="0" lvl="0" indent="0" algn="l" rtl="0">
                        <a:spcBef>
                          <a:spcPts val="0"/>
                        </a:spcBef>
                        <a:spcAft>
                          <a:spcPts val="0"/>
                        </a:spcAft>
                        <a:buNone/>
                      </a:pPr>
                      <a:r>
                        <a:rPr lang="en" sz="1100" b="1">
                          <a:solidFill>
                            <a:schemeClr val="lt1"/>
                          </a:solidFill>
                          <a:latin typeface="Lato"/>
                          <a:ea typeface="Lato"/>
                          <a:cs typeface="Lato"/>
                          <a:sym typeface="Lato"/>
                        </a:rPr>
                        <a:t>04</a:t>
                      </a:r>
                      <a:endParaRPr sz="11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solidFill>
                            <a:schemeClr val="lt1"/>
                          </a:solidFill>
                          <a:uFill>
                            <a:noFill/>
                          </a:uFill>
                          <a:latin typeface="Raleway"/>
                          <a:ea typeface="Raleway"/>
                          <a:cs typeface="Raleway"/>
                          <a:sym typeface="Raleway"/>
                          <a:hlinkClick r:id="rId5" action="ppaction://hlinksldjump">
                            <a:extLst>
                              <a:ext uri="{A12FA001-AC4F-418D-AE19-62706E023703}">
                                <ahyp:hlinkClr xmlns:ahyp="http://schemas.microsoft.com/office/drawing/2018/hyperlinkcolor" val="tx"/>
                              </a:ext>
                            </a:extLst>
                          </a:hlinkClick>
                        </a:rPr>
                        <a:t>Make Your Products Discoverable</a:t>
                      </a:r>
                      <a:endParaRPr sz="1100" b="1">
                        <a:solidFill>
                          <a:schemeClr val="lt1"/>
                        </a:solidFill>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48475">
                <a:tc>
                  <a:txBody>
                    <a:bodyPr/>
                    <a:lstStyle/>
                    <a:p>
                      <a:pPr marL="0" lvl="0" indent="0" algn="l" rtl="0">
                        <a:spcBef>
                          <a:spcPts val="0"/>
                        </a:spcBef>
                        <a:spcAft>
                          <a:spcPts val="0"/>
                        </a:spcAft>
                        <a:buNone/>
                      </a:pPr>
                      <a:r>
                        <a:rPr lang="en" sz="1100" b="1">
                          <a:solidFill>
                            <a:schemeClr val="lt1"/>
                          </a:solidFill>
                          <a:latin typeface="Lato"/>
                          <a:ea typeface="Lato"/>
                          <a:cs typeface="Lato"/>
                          <a:sym typeface="Lato"/>
                        </a:rPr>
                        <a:t>07</a:t>
                      </a:r>
                      <a:endParaRPr sz="11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solidFill>
                            <a:schemeClr val="lt1"/>
                          </a:solidFill>
                          <a:uFill>
                            <a:noFill/>
                          </a:uFill>
                          <a:latin typeface="Raleway"/>
                          <a:ea typeface="Raleway"/>
                          <a:cs typeface="Raleway"/>
                          <a:sym typeface="Raleway"/>
                          <a:hlinkClick r:id="" action="ppaction://noaction">
                            <a:extLst>
                              <a:ext uri="{A12FA001-AC4F-418D-AE19-62706E023703}">
                                <ahyp:hlinkClr xmlns:ahyp="http://schemas.microsoft.com/office/drawing/2018/hyperlinkcolor" val="tx"/>
                              </a:ext>
                            </a:extLst>
                          </a:hlinkClick>
                        </a:rPr>
                        <a:t>Strengthen Retailer Partnerships</a:t>
                      </a:r>
                      <a:endParaRPr sz="1100" b="1">
                        <a:solidFill>
                          <a:schemeClr val="lt1"/>
                        </a:solidFill>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48475">
                <a:tc>
                  <a:txBody>
                    <a:bodyPr/>
                    <a:lstStyle/>
                    <a:p>
                      <a:pPr marL="0" lvl="0" indent="0" algn="l" rtl="0">
                        <a:spcBef>
                          <a:spcPts val="0"/>
                        </a:spcBef>
                        <a:spcAft>
                          <a:spcPts val="0"/>
                        </a:spcAft>
                        <a:buNone/>
                      </a:pPr>
                      <a:r>
                        <a:rPr lang="en" sz="1100" b="1">
                          <a:solidFill>
                            <a:schemeClr val="lt1"/>
                          </a:solidFill>
                          <a:latin typeface="Lato"/>
                          <a:ea typeface="Lato"/>
                          <a:cs typeface="Lato"/>
                          <a:sym typeface="Lato"/>
                        </a:rPr>
                        <a:t>10</a:t>
                      </a:r>
                      <a:endParaRPr sz="11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solidFill>
                            <a:schemeClr val="lt1"/>
                          </a:solidFill>
                          <a:uFill>
                            <a:noFill/>
                          </a:uFill>
                          <a:latin typeface="Raleway"/>
                          <a:ea typeface="Raleway"/>
                          <a:cs typeface="Raleway"/>
                          <a:sym typeface="Raleway"/>
                          <a:hlinkClick r:id="rId6" action="ppaction://hlinksldjump">
                            <a:extLst>
                              <a:ext uri="{A12FA001-AC4F-418D-AE19-62706E023703}">
                                <ahyp:hlinkClr xmlns:ahyp="http://schemas.microsoft.com/office/drawing/2018/hyperlinkcolor" val="tx"/>
                              </a:ext>
                            </a:extLst>
                          </a:hlinkClick>
                        </a:rPr>
                        <a:t>Beat the Competition</a:t>
                      </a:r>
                      <a:endParaRPr sz="1100" b="1">
                        <a:solidFill>
                          <a:schemeClr val="lt1"/>
                        </a:solidFill>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348475">
                <a:tc>
                  <a:txBody>
                    <a:bodyPr/>
                    <a:lstStyle/>
                    <a:p>
                      <a:pPr marL="0" lvl="0" indent="0" algn="l" rtl="0">
                        <a:spcBef>
                          <a:spcPts val="0"/>
                        </a:spcBef>
                        <a:spcAft>
                          <a:spcPts val="0"/>
                        </a:spcAft>
                        <a:buNone/>
                      </a:pPr>
                      <a:r>
                        <a:rPr lang="en" sz="1100" b="1">
                          <a:solidFill>
                            <a:schemeClr val="lt1"/>
                          </a:solidFill>
                          <a:latin typeface="Lato"/>
                          <a:ea typeface="Lato"/>
                          <a:cs typeface="Lato"/>
                          <a:sym typeface="Lato"/>
                        </a:rPr>
                        <a:t>14</a:t>
                      </a:r>
                      <a:endParaRPr sz="11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sz="1100" b="1" dirty="0">
                          <a:solidFill>
                            <a:schemeClr val="lt1"/>
                          </a:solidFill>
                          <a:uFill>
                            <a:noFill/>
                          </a:uFill>
                          <a:latin typeface="Raleway"/>
                          <a:ea typeface="Raleway"/>
                          <a:cs typeface="Raleway"/>
                          <a:sym typeface="Raleway"/>
                          <a:hlinkClick r:id="" action="ppaction://noaction">
                            <a:extLst>
                              <a:ext uri="{A12FA001-AC4F-418D-AE19-62706E023703}">
                                <ahyp:hlinkClr xmlns:ahyp="http://schemas.microsoft.com/office/drawing/2018/hyperlinkcolor" val="tx"/>
                              </a:ext>
                            </a:extLst>
                          </a:hlinkClick>
                        </a:rPr>
                        <a:t>Drive Profitability and Reduce Costs</a:t>
                      </a:r>
                      <a:endParaRPr sz="1100" b="1" dirty="0">
                        <a:solidFill>
                          <a:schemeClr val="lt1"/>
                        </a:solidFill>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10005"/>
                  </a:ext>
                </a:extLst>
              </a:tr>
              <a:tr h="348475">
                <a:tc>
                  <a:txBody>
                    <a:bodyPr/>
                    <a:lstStyle/>
                    <a:p>
                      <a:pPr marL="0" lvl="0" indent="0" algn="l" rtl="0">
                        <a:spcBef>
                          <a:spcPts val="0"/>
                        </a:spcBef>
                        <a:spcAft>
                          <a:spcPts val="0"/>
                        </a:spcAft>
                        <a:buNone/>
                      </a:pPr>
                      <a:r>
                        <a:rPr lang="en" sz="1100" b="1">
                          <a:solidFill>
                            <a:schemeClr val="lt1"/>
                          </a:solidFill>
                          <a:latin typeface="Lato"/>
                          <a:ea typeface="Lato"/>
                          <a:cs typeface="Lato"/>
                          <a:sym typeface="Lato"/>
                        </a:rPr>
                        <a:t>11</a:t>
                      </a:r>
                      <a:endParaRPr sz="11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solidFill>
                            <a:schemeClr val="lt1"/>
                          </a:solidFill>
                          <a:uFill>
                            <a:noFill/>
                          </a:uFill>
                          <a:latin typeface="Raleway"/>
                          <a:ea typeface="Raleway"/>
                          <a:cs typeface="Raleway"/>
                          <a:sym typeface="Raleway"/>
                          <a:hlinkClick r:id="rId7" action="ppaction://hlinksldjump">
                            <a:extLst>
                              <a:ext uri="{A12FA001-AC4F-418D-AE19-62706E023703}">
                                <ahyp:hlinkClr xmlns:ahyp="http://schemas.microsoft.com/office/drawing/2018/hyperlinkcolor" val="tx"/>
                              </a:ext>
                            </a:extLst>
                          </a:hlinkClick>
                        </a:rPr>
                        <a:t>Improve Marketing Effectiveness</a:t>
                      </a:r>
                      <a:endParaRPr sz="1100" b="1">
                        <a:solidFill>
                          <a:schemeClr val="lt1"/>
                        </a:solidFill>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348475">
                <a:tc>
                  <a:txBody>
                    <a:bodyPr/>
                    <a:lstStyle/>
                    <a:p>
                      <a:pPr marL="0" lvl="0" indent="0" algn="l" rtl="0">
                        <a:spcBef>
                          <a:spcPts val="0"/>
                        </a:spcBef>
                        <a:spcAft>
                          <a:spcPts val="0"/>
                        </a:spcAft>
                        <a:buNone/>
                      </a:pPr>
                      <a:r>
                        <a:rPr lang="en" sz="1100" b="1">
                          <a:solidFill>
                            <a:schemeClr val="lt1"/>
                          </a:solidFill>
                          <a:latin typeface="Lato"/>
                          <a:ea typeface="Lato"/>
                          <a:cs typeface="Lato"/>
                          <a:sym typeface="Lato"/>
                        </a:rPr>
                        <a:t>14</a:t>
                      </a:r>
                      <a:endParaRPr sz="11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a:solidFill>
                            <a:schemeClr val="lt1"/>
                          </a:solidFill>
                          <a:uFill>
                            <a:noFill/>
                          </a:uFill>
                          <a:latin typeface="Raleway"/>
                          <a:ea typeface="Raleway"/>
                          <a:cs typeface="Raleway"/>
                          <a:sym typeface="Raleway"/>
                          <a:hlinkClick r:id="rId8" action="ppaction://hlinksldjump">
                            <a:extLst>
                              <a:ext uri="{A12FA001-AC4F-418D-AE19-62706E023703}">
                                <ahyp:hlinkClr xmlns:ahyp="http://schemas.microsoft.com/office/drawing/2018/hyperlinkcolor" val="tx"/>
                              </a:ext>
                            </a:extLst>
                          </a:hlinkClick>
                        </a:rPr>
                        <a:t>Collect First-Party Data</a:t>
                      </a:r>
                      <a:endParaRPr sz="1100" b="1">
                        <a:solidFill>
                          <a:schemeClr val="lt1"/>
                        </a:solidFill>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7"/>
                  </a:ext>
                </a:extLst>
              </a:tr>
              <a:tr h="348475">
                <a:tc>
                  <a:txBody>
                    <a:bodyPr/>
                    <a:lstStyle/>
                    <a:p>
                      <a:pPr marL="0" lvl="0" indent="0" algn="l" rtl="0">
                        <a:spcBef>
                          <a:spcPts val="0"/>
                        </a:spcBef>
                        <a:spcAft>
                          <a:spcPts val="0"/>
                        </a:spcAft>
                        <a:buNone/>
                      </a:pPr>
                      <a:r>
                        <a:rPr lang="en" sz="1100" b="1">
                          <a:solidFill>
                            <a:schemeClr val="lt1"/>
                          </a:solidFill>
                          <a:latin typeface="Lato"/>
                          <a:ea typeface="Lato"/>
                          <a:cs typeface="Lato"/>
                          <a:sym typeface="Lato"/>
                        </a:rPr>
                        <a:t>16</a:t>
                      </a:r>
                      <a:endParaRPr sz="11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b="1" dirty="0">
                          <a:solidFill>
                            <a:schemeClr val="lt1"/>
                          </a:solidFill>
                          <a:uFill>
                            <a:noFill/>
                          </a:uFill>
                          <a:latin typeface="Raleway"/>
                          <a:ea typeface="Raleway"/>
                          <a:cs typeface="Raleway"/>
                          <a:sym typeface="Raleway"/>
                          <a:hlinkClick r:id="rId9" action="ppaction://hlinksldjump">
                            <a:extLst>
                              <a:ext uri="{A12FA001-AC4F-418D-AE19-62706E023703}">
                                <ahyp:hlinkClr xmlns:ahyp="http://schemas.microsoft.com/office/drawing/2018/hyperlinkcolor" val="tx"/>
                              </a:ext>
                            </a:extLst>
                          </a:hlinkClick>
                        </a:rPr>
                        <a:t>Save Time &amp; Money</a:t>
                      </a:r>
                      <a:endParaRPr sz="1100" b="1" dirty="0">
                        <a:solidFill>
                          <a:schemeClr val="lt1"/>
                        </a:solidFill>
                        <a:latin typeface="Raleway"/>
                        <a:ea typeface="Raleway"/>
                        <a:cs typeface="Raleway"/>
                        <a:sym typeface="Raleway"/>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44" name="Google Shape;44;p5"/>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770"/>
              <a:buFont typeface="Arial"/>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8"/>
        <p:cNvGrpSpPr/>
        <p:nvPr/>
      </p:nvGrpSpPr>
      <p:grpSpPr>
        <a:xfrm>
          <a:off x="0" y="0"/>
          <a:ext cx="0" cy="0"/>
          <a:chOff x="0" y="0"/>
          <a:chExt cx="0" cy="0"/>
        </a:xfrm>
      </p:grpSpPr>
      <p:pic>
        <p:nvPicPr>
          <p:cNvPr id="49" name="Google Shape;49;p6"/>
          <p:cNvPicPr preferRelativeResize="0"/>
          <p:nvPr/>
        </p:nvPicPr>
        <p:blipFill rotWithShape="1">
          <a:blip r:embed="rId3">
            <a:alphaModFix/>
          </a:blip>
          <a:srcRect/>
          <a:stretch/>
        </p:blipFill>
        <p:spPr>
          <a:xfrm>
            <a:off x="2100" y="0"/>
            <a:ext cx="9144003" cy="5143501"/>
          </a:xfrm>
          <a:prstGeom prst="rect">
            <a:avLst/>
          </a:prstGeom>
          <a:noFill/>
          <a:ln>
            <a:noFill/>
          </a:ln>
        </p:spPr>
      </p:pic>
      <p:cxnSp>
        <p:nvCxnSpPr>
          <p:cNvPr id="50" name="Google Shape;50;p6"/>
          <p:cNvCxnSpPr/>
          <p:nvPr/>
        </p:nvCxnSpPr>
        <p:spPr>
          <a:xfrm>
            <a:off x="0" y="2571750"/>
            <a:ext cx="9148200" cy="0"/>
          </a:xfrm>
          <a:prstGeom prst="straightConnector1">
            <a:avLst/>
          </a:prstGeom>
          <a:noFill/>
          <a:ln w="9525" cap="flat" cmpd="sng">
            <a:solidFill>
              <a:schemeClr val="accent1"/>
            </a:solidFill>
            <a:prstDash val="solid"/>
            <a:round/>
            <a:headEnd type="none" w="med" len="med"/>
            <a:tailEnd type="none" w="med" len="med"/>
          </a:ln>
        </p:spPr>
      </p:cxnSp>
      <p:sp>
        <p:nvSpPr>
          <p:cNvPr id="51" name="Google Shape;51;p6"/>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Clr>
                <a:srgbClr val="000000"/>
              </a:buClr>
              <a:buSzPts val="770"/>
              <a:buFont typeface="Arial"/>
              <a:buNone/>
            </a:pPr>
            <a:fld id="{00000000-1234-1234-1234-123412341234}" type="slidenum">
              <a:rPr lang="en"/>
              <a:t>3</a:t>
            </a:fld>
            <a:endParaRPr/>
          </a:p>
        </p:txBody>
      </p:sp>
      <p:sp>
        <p:nvSpPr>
          <p:cNvPr id="52" name="Google Shape;52;p6"/>
          <p:cNvSpPr txBox="1"/>
          <p:nvPr/>
        </p:nvSpPr>
        <p:spPr>
          <a:xfrm>
            <a:off x="345450" y="-76730"/>
            <a:ext cx="8414100" cy="415500"/>
          </a:xfrm>
          <a:prstGeom prst="rect">
            <a:avLst/>
          </a:prstGeom>
          <a:noFill/>
          <a:ln>
            <a:noFill/>
          </a:ln>
        </p:spPr>
        <p:txBody>
          <a:bodyPr spcFirstLastPara="1" wrap="square" lIns="0" tIns="91425" rIns="91425" bIns="91425" anchor="t" anchorCtr="0">
            <a:noAutofit/>
          </a:bodyPr>
          <a:lstStyle/>
          <a:p>
            <a:pPr marL="0" lvl="0" indent="0" algn="ctr" rtl="0">
              <a:lnSpc>
                <a:spcPct val="100000"/>
              </a:lnSpc>
              <a:spcBef>
                <a:spcPts val="2000"/>
              </a:spcBef>
              <a:spcAft>
                <a:spcPts val="600"/>
              </a:spcAft>
              <a:buNone/>
            </a:pPr>
            <a:r>
              <a:rPr lang="en" sz="2400" b="1" dirty="0">
                <a:solidFill>
                  <a:schemeClr val="lt1"/>
                </a:solidFill>
                <a:latin typeface="Raleway"/>
                <a:ea typeface="Raleway"/>
                <a:cs typeface="Raleway"/>
                <a:sym typeface="Raleway"/>
              </a:rPr>
              <a:t>Holiday 2023 Overview</a:t>
            </a:r>
            <a:endParaRPr sz="2400" b="1" dirty="0">
              <a:solidFill>
                <a:schemeClr val="lt1"/>
              </a:solidFill>
              <a:latin typeface="Raleway"/>
              <a:ea typeface="Raleway"/>
              <a:cs typeface="Raleway"/>
              <a:sym typeface="Raleway"/>
            </a:endParaRPr>
          </a:p>
        </p:txBody>
      </p:sp>
      <p:sp>
        <p:nvSpPr>
          <p:cNvPr id="53" name="Google Shape;53;p6"/>
          <p:cNvSpPr/>
          <p:nvPr/>
        </p:nvSpPr>
        <p:spPr>
          <a:xfrm>
            <a:off x="306900" y="887288"/>
            <a:ext cx="2766900" cy="3227100"/>
          </a:xfrm>
          <a:prstGeom prst="roundRect">
            <a:avLst>
              <a:gd name="adj" fmla="val 1648"/>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p:nvPr/>
        </p:nvSpPr>
        <p:spPr>
          <a:xfrm>
            <a:off x="490990" y="932669"/>
            <a:ext cx="2434500" cy="2288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000"/>
              </a:spcBef>
              <a:spcAft>
                <a:spcPts val="0"/>
              </a:spcAft>
              <a:buNone/>
            </a:pPr>
            <a:r>
              <a:rPr lang="en" sz="1200" b="1" dirty="0">
                <a:solidFill>
                  <a:schemeClr val="lt1"/>
                </a:solidFill>
                <a:latin typeface="Lato"/>
                <a:ea typeface="Lato"/>
                <a:cs typeface="Lato"/>
                <a:sym typeface="Lato"/>
              </a:rPr>
              <a:t>As prices stabilize, core inflation is still affecting US consumers</a:t>
            </a:r>
            <a:endParaRPr sz="1200" b="1" dirty="0">
              <a:solidFill>
                <a:schemeClr val="lt1"/>
              </a:solidFill>
              <a:latin typeface="Lato"/>
              <a:ea typeface="Lato"/>
              <a:cs typeface="Lato"/>
              <a:sym typeface="Lato"/>
            </a:endParaRPr>
          </a:p>
          <a:p>
            <a:pPr marL="0" lvl="0" indent="0" algn="l" rtl="0">
              <a:lnSpc>
                <a:spcPct val="100000"/>
              </a:lnSpc>
              <a:spcBef>
                <a:spcPts val="500"/>
              </a:spcBef>
              <a:spcAft>
                <a:spcPts val="0"/>
              </a:spcAft>
              <a:buNone/>
            </a:pPr>
            <a:r>
              <a:rPr lang="en" sz="1050" dirty="0">
                <a:solidFill>
                  <a:schemeClr val="lt1"/>
                </a:solidFill>
                <a:latin typeface="Lato"/>
                <a:ea typeface="Lato"/>
                <a:cs typeface="Lato"/>
                <a:sym typeface="Lato"/>
              </a:rPr>
              <a:t>According to the MikMak Shopping Index, eCommerce conversion rates have shown signs that consumers are more trepidatious when completing a purchase this year -- however, they are still spending.  The economic backdrop emphasizes the need for brands to look for efficiencies in their  marketing and media spend. The brands that can keep investing despite this backdrop will gain share and withstand the test of time.</a:t>
            </a:r>
            <a:endParaRPr sz="1050" dirty="0">
              <a:solidFill>
                <a:schemeClr val="lt1"/>
              </a:solidFill>
              <a:latin typeface="Lato"/>
              <a:ea typeface="Lato"/>
              <a:cs typeface="Lato"/>
              <a:sym typeface="Lato"/>
            </a:endParaRPr>
          </a:p>
        </p:txBody>
      </p:sp>
      <p:sp>
        <p:nvSpPr>
          <p:cNvPr id="55" name="Google Shape;55;p6"/>
          <p:cNvSpPr/>
          <p:nvPr/>
        </p:nvSpPr>
        <p:spPr>
          <a:xfrm>
            <a:off x="811075" y="4708700"/>
            <a:ext cx="1094400" cy="1659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700" b="1">
                <a:solidFill>
                  <a:schemeClr val="lt1"/>
                </a:solidFill>
                <a:latin typeface="Lato"/>
                <a:ea typeface="Lato"/>
                <a:cs typeface="Lato"/>
                <a:sym typeface="Lato"/>
              </a:rPr>
              <a:t>Holiday 2023 Overview</a:t>
            </a:r>
            <a:endParaRPr sz="700" b="1">
              <a:solidFill>
                <a:schemeClr val="lt1"/>
              </a:solidFill>
              <a:latin typeface="Lato"/>
              <a:ea typeface="Lato"/>
              <a:cs typeface="Lato"/>
              <a:sym typeface="Lato"/>
            </a:endParaRPr>
          </a:p>
        </p:txBody>
      </p:sp>
      <p:sp>
        <p:nvSpPr>
          <p:cNvPr id="56" name="Google Shape;56;p6"/>
          <p:cNvSpPr/>
          <p:nvPr/>
        </p:nvSpPr>
        <p:spPr>
          <a:xfrm>
            <a:off x="491000" y="3413338"/>
            <a:ext cx="2434500" cy="1081500"/>
          </a:xfrm>
          <a:prstGeom prst="roundRect">
            <a:avLst>
              <a:gd name="adj" fmla="val 6864"/>
            </a:avLst>
          </a:prstGeom>
          <a:solidFill>
            <a:schemeClr val="lt1"/>
          </a:solidFill>
          <a:ln w="9525" cap="flat" cmpd="sng">
            <a:solidFill>
              <a:schemeClr val="accent1"/>
            </a:solidFill>
            <a:prstDash val="solid"/>
            <a:round/>
            <a:headEnd type="none" w="sm" len="sm"/>
            <a:tailEnd type="none" w="sm" len="sm"/>
          </a:ln>
        </p:spPr>
        <p:txBody>
          <a:bodyPr spcFirstLastPara="1" wrap="square" lIns="91425" tIns="0" rIns="91425" bIns="91425" anchor="ctr" anchorCtr="0">
            <a:noAutofit/>
          </a:bodyPr>
          <a:lstStyle/>
          <a:p>
            <a:pPr marL="0" lvl="0" indent="0" algn="l" rtl="0">
              <a:spcBef>
                <a:spcPts val="0"/>
              </a:spcBef>
              <a:spcAft>
                <a:spcPts val="0"/>
              </a:spcAft>
              <a:buNone/>
            </a:pPr>
            <a:r>
              <a:rPr lang="en" sz="800">
                <a:solidFill>
                  <a:schemeClr val="dk1"/>
                </a:solidFill>
                <a:latin typeface="Lato"/>
                <a:ea typeface="Lato"/>
                <a:cs typeface="Lato"/>
                <a:sym typeface="Lato"/>
              </a:rPr>
              <a:t>Learn more about how brands can win market share in economic uncertainty from this BRAVE COMMERCE</a:t>
            </a:r>
            <a:r>
              <a:rPr lang="en" sz="800" b="1">
                <a:solidFill>
                  <a:schemeClr val="dk1"/>
                </a:solidFill>
                <a:latin typeface="Lato"/>
                <a:ea typeface="Lato"/>
                <a:cs typeface="Lato"/>
                <a:sym typeface="Lato"/>
              </a:rPr>
              <a:t> </a:t>
            </a:r>
            <a:r>
              <a:rPr lang="en" sz="800">
                <a:solidFill>
                  <a:schemeClr val="dk1"/>
                </a:solidFill>
                <a:latin typeface="Lato"/>
                <a:ea typeface="Lato"/>
                <a:cs typeface="Lato"/>
                <a:sym typeface="Lato"/>
              </a:rPr>
              <a:t>episode featuring </a:t>
            </a:r>
            <a:r>
              <a:rPr lang="en" sz="800" b="1">
                <a:solidFill>
                  <a:schemeClr val="dk1"/>
                </a:solidFill>
                <a:latin typeface="Lato"/>
                <a:ea typeface="Lato"/>
                <a:cs typeface="Lato"/>
                <a:sym typeface="Lato"/>
              </a:rPr>
              <a:t>Sucharita Kodali of Forrester</a:t>
            </a:r>
            <a:r>
              <a:rPr lang="en" sz="800">
                <a:solidFill>
                  <a:schemeClr val="dk1"/>
                </a:solidFill>
                <a:latin typeface="Lato"/>
                <a:ea typeface="Lato"/>
                <a:cs typeface="Lato"/>
                <a:sym typeface="Lato"/>
              </a:rPr>
              <a:t>.</a:t>
            </a:r>
            <a:endParaRPr sz="800">
              <a:solidFill>
                <a:schemeClr val="dk1"/>
              </a:solidFill>
              <a:latin typeface="Lato"/>
              <a:ea typeface="Lato"/>
              <a:cs typeface="Lato"/>
              <a:sym typeface="Lato"/>
            </a:endParaRPr>
          </a:p>
          <a:p>
            <a:pPr marL="0" lvl="0" indent="0" algn="l" rtl="0">
              <a:spcBef>
                <a:spcPts val="0"/>
              </a:spcBef>
              <a:spcAft>
                <a:spcPts val="0"/>
              </a:spcAft>
              <a:buNone/>
            </a:pPr>
            <a:endParaRPr sz="700">
              <a:solidFill>
                <a:schemeClr val="dk1"/>
              </a:solidFill>
              <a:latin typeface="Lato"/>
              <a:ea typeface="Lato"/>
              <a:cs typeface="Lato"/>
              <a:sym typeface="Lato"/>
            </a:endParaRPr>
          </a:p>
          <a:p>
            <a:pPr marL="0" lvl="0" indent="0" algn="l" rtl="0">
              <a:spcBef>
                <a:spcPts val="0"/>
              </a:spcBef>
              <a:spcAft>
                <a:spcPts val="0"/>
              </a:spcAft>
              <a:buNone/>
            </a:pPr>
            <a:endParaRPr sz="700">
              <a:solidFill>
                <a:schemeClr val="dk1"/>
              </a:solidFill>
              <a:latin typeface="Lato"/>
              <a:ea typeface="Lato"/>
              <a:cs typeface="Lato"/>
              <a:sym typeface="Lato"/>
            </a:endParaRPr>
          </a:p>
          <a:p>
            <a:pPr marL="0" lvl="0" indent="0" algn="l" rtl="0">
              <a:spcBef>
                <a:spcPts val="0"/>
              </a:spcBef>
              <a:spcAft>
                <a:spcPts val="0"/>
              </a:spcAft>
              <a:buNone/>
            </a:pPr>
            <a:endParaRPr sz="700">
              <a:solidFill>
                <a:schemeClr val="dk1"/>
              </a:solidFill>
              <a:latin typeface="Lato"/>
              <a:ea typeface="Lato"/>
              <a:cs typeface="Lato"/>
              <a:sym typeface="Lato"/>
            </a:endParaRPr>
          </a:p>
        </p:txBody>
      </p:sp>
      <p:sp>
        <p:nvSpPr>
          <p:cNvPr id="57" name="Google Shape;57;p6">
            <a:hlinkClick r:id="rId4"/>
          </p:cNvPr>
          <p:cNvSpPr/>
          <p:nvPr/>
        </p:nvSpPr>
        <p:spPr>
          <a:xfrm>
            <a:off x="1726750" y="4143288"/>
            <a:ext cx="1020900" cy="216900"/>
          </a:xfrm>
          <a:prstGeom prst="roundRect">
            <a:avLst>
              <a:gd name="adj"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lt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     LISTEN NOW</a:t>
            </a:r>
            <a:endParaRPr sz="900" b="1">
              <a:solidFill>
                <a:schemeClr val="lt1"/>
              </a:solidFill>
              <a:latin typeface="Lato"/>
              <a:ea typeface="Lato"/>
              <a:cs typeface="Lato"/>
              <a:sym typeface="Lato"/>
            </a:endParaRPr>
          </a:p>
        </p:txBody>
      </p:sp>
      <p:pic>
        <p:nvPicPr>
          <p:cNvPr id="58" name="Google Shape;58;p6"/>
          <p:cNvPicPr preferRelativeResize="0"/>
          <p:nvPr/>
        </p:nvPicPr>
        <p:blipFill>
          <a:blip r:embed="rId5">
            <a:alphaModFix/>
          </a:blip>
          <a:stretch>
            <a:fillRect/>
          </a:stretch>
        </p:blipFill>
        <p:spPr>
          <a:xfrm>
            <a:off x="1789375" y="4176100"/>
            <a:ext cx="151275" cy="151275"/>
          </a:xfrm>
          <a:prstGeom prst="rect">
            <a:avLst/>
          </a:prstGeom>
          <a:noFill/>
          <a:ln>
            <a:noFill/>
          </a:ln>
        </p:spPr>
      </p:pic>
      <p:pic>
        <p:nvPicPr>
          <p:cNvPr id="59" name="Google Shape;59;p6"/>
          <p:cNvPicPr preferRelativeResize="0"/>
          <p:nvPr/>
        </p:nvPicPr>
        <p:blipFill rotWithShape="1">
          <a:blip r:embed="rId6">
            <a:alphaModFix/>
          </a:blip>
          <a:srcRect l="20070" b="16429"/>
          <a:stretch/>
        </p:blipFill>
        <p:spPr>
          <a:xfrm>
            <a:off x="491000" y="4121725"/>
            <a:ext cx="931098" cy="260025"/>
          </a:xfrm>
          <a:prstGeom prst="rect">
            <a:avLst/>
          </a:prstGeom>
          <a:noFill/>
          <a:ln>
            <a:noFill/>
          </a:ln>
        </p:spPr>
      </p:pic>
      <p:sp>
        <p:nvSpPr>
          <p:cNvPr id="60" name="Google Shape;60;p6"/>
          <p:cNvSpPr/>
          <p:nvPr/>
        </p:nvSpPr>
        <p:spPr>
          <a:xfrm>
            <a:off x="3203600" y="887288"/>
            <a:ext cx="2766900" cy="3227100"/>
          </a:xfrm>
          <a:prstGeom prst="roundRect">
            <a:avLst>
              <a:gd name="adj" fmla="val 1648"/>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txBox="1"/>
          <p:nvPr/>
        </p:nvSpPr>
        <p:spPr>
          <a:xfrm>
            <a:off x="3387690" y="932669"/>
            <a:ext cx="2434500" cy="2288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000"/>
              </a:spcBef>
              <a:spcAft>
                <a:spcPts val="0"/>
              </a:spcAft>
              <a:buNone/>
            </a:pPr>
            <a:r>
              <a:rPr lang="en" sz="1200" b="1">
                <a:solidFill>
                  <a:schemeClr val="lt1"/>
                </a:solidFill>
                <a:latin typeface="Lato"/>
                <a:ea typeface="Lato"/>
                <a:cs typeface="Lato"/>
                <a:sym typeface="Lato"/>
              </a:rPr>
              <a:t>Retail media has taken flight, and shows no signs of slowing</a:t>
            </a:r>
            <a:endParaRPr sz="1200" b="1">
              <a:solidFill>
                <a:schemeClr val="lt1"/>
              </a:solidFill>
              <a:latin typeface="Lato"/>
              <a:ea typeface="Lato"/>
              <a:cs typeface="Lato"/>
              <a:sym typeface="Lato"/>
            </a:endParaRPr>
          </a:p>
          <a:p>
            <a:pPr marL="0" lvl="0" indent="0" algn="l" rtl="0">
              <a:lnSpc>
                <a:spcPct val="100000"/>
              </a:lnSpc>
              <a:spcBef>
                <a:spcPts val="500"/>
              </a:spcBef>
              <a:spcAft>
                <a:spcPts val="0"/>
              </a:spcAft>
              <a:buNone/>
            </a:pPr>
            <a:r>
              <a:rPr lang="en" sz="1050">
                <a:solidFill>
                  <a:schemeClr val="lt1"/>
                </a:solidFill>
                <a:latin typeface="Lato"/>
                <a:ea typeface="Lato"/>
                <a:cs typeface="Lato"/>
                <a:sym typeface="Lato"/>
              </a:rPr>
              <a:t>According to eMarketer, </a:t>
            </a:r>
            <a:r>
              <a:rPr lang="en" sz="1050" u="sng">
                <a:solidFill>
                  <a:schemeClr val="lt1"/>
                </a:solidFill>
                <a:latin typeface="Lato"/>
                <a:ea typeface="Lato"/>
                <a:cs typeface="Lato"/>
                <a:sym typeface="Lato"/>
                <a:hlinkClick r:id="rId7">
                  <a:extLst>
                    <a:ext uri="{A12FA001-AC4F-418D-AE19-62706E023703}">
                      <ahyp:hlinkClr xmlns:ahyp="http://schemas.microsoft.com/office/drawing/2018/hyperlinkcolor" val="tx"/>
                    </a:ext>
                  </a:extLst>
                </a:hlinkClick>
              </a:rPr>
              <a:t>retail media ad spend will more than double by 2027</a:t>
            </a:r>
            <a:r>
              <a:rPr lang="en" sz="1050">
                <a:solidFill>
                  <a:schemeClr val="lt1"/>
                </a:solidFill>
                <a:latin typeface="Lato"/>
                <a:ea typeface="Lato"/>
                <a:cs typeface="Lato"/>
                <a:sym typeface="Lato"/>
              </a:rPr>
              <a:t>. This growth is more rapid than the digital ad market overall. With retailers having significant access to first-party data, retail media is a huge frontier for marketers looking to reach shoppers when they are most likely to buy. However, as retail media grows, an advanced need for data transparency and standardization will matter most for brands.</a:t>
            </a:r>
            <a:endParaRPr sz="1050">
              <a:solidFill>
                <a:schemeClr val="lt1"/>
              </a:solidFill>
              <a:latin typeface="Lato"/>
              <a:ea typeface="Lato"/>
              <a:cs typeface="Lato"/>
              <a:sym typeface="Lato"/>
            </a:endParaRPr>
          </a:p>
        </p:txBody>
      </p:sp>
      <p:sp>
        <p:nvSpPr>
          <p:cNvPr id="62" name="Google Shape;62;p6"/>
          <p:cNvSpPr/>
          <p:nvPr/>
        </p:nvSpPr>
        <p:spPr>
          <a:xfrm>
            <a:off x="6070210" y="887288"/>
            <a:ext cx="2766900" cy="3227100"/>
          </a:xfrm>
          <a:prstGeom prst="roundRect">
            <a:avLst>
              <a:gd name="adj" fmla="val 1648"/>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txBox="1"/>
          <p:nvPr/>
        </p:nvSpPr>
        <p:spPr>
          <a:xfrm>
            <a:off x="6254300" y="932669"/>
            <a:ext cx="2434500" cy="2288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000"/>
              </a:spcBef>
              <a:spcAft>
                <a:spcPts val="0"/>
              </a:spcAft>
              <a:buNone/>
            </a:pPr>
            <a:r>
              <a:rPr lang="en" sz="1200" b="1">
                <a:solidFill>
                  <a:schemeClr val="lt1"/>
                </a:solidFill>
                <a:latin typeface="Lato"/>
                <a:ea typeface="Lato"/>
                <a:cs typeface="Lato"/>
                <a:sym typeface="Lato"/>
              </a:rPr>
              <a:t>Gen Z is gaining buying power, motivating marketers to innovate</a:t>
            </a:r>
            <a:endParaRPr sz="1200" b="1">
              <a:solidFill>
                <a:schemeClr val="lt1"/>
              </a:solidFill>
              <a:latin typeface="Lato"/>
              <a:ea typeface="Lato"/>
              <a:cs typeface="Lato"/>
              <a:sym typeface="Lato"/>
            </a:endParaRPr>
          </a:p>
          <a:p>
            <a:pPr marL="0" lvl="0" indent="0" algn="l" rtl="0">
              <a:lnSpc>
                <a:spcPct val="100000"/>
              </a:lnSpc>
              <a:spcBef>
                <a:spcPts val="500"/>
              </a:spcBef>
              <a:spcAft>
                <a:spcPts val="0"/>
              </a:spcAft>
              <a:buNone/>
            </a:pPr>
            <a:r>
              <a:rPr lang="en" sz="1050">
                <a:solidFill>
                  <a:schemeClr val="lt1"/>
                </a:solidFill>
                <a:latin typeface="Lato"/>
                <a:ea typeface="Lato"/>
                <a:cs typeface="Lato"/>
                <a:sym typeface="Lato"/>
              </a:rPr>
              <a:t>According to the MikMak Shopping Index, Millennials and Gen Z have the highest eCommerce Purchase Intent Rates compared to other generations. Keep a close eye on the preferences and shopping trends surrounding different demographic segments this holiday season, and in years to come, as younger generations age into having more disposable income.</a:t>
            </a:r>
            <a:endParaRPr sz="1050">
              <a:solidFill>
                <a:schemeClr val="lt1"/>
              </a:solidFill>
              <a:latin typeface="Lato"/>
              <a:ea typeface="Lato"/>
              <a:cs typeface="Lato"/>
              <a:sym typeface="Lato"/>
            </a:endParaRPr>
          </a:p>
        </p:txBody>
      </p:sp>
      <p:sp>
        <p:nvSpPr>
          <p:cNvPr id="64" name="Google Shape;64;p6"/>
          <p:cNvSpPr/>
          <p:nvPr/>
        </p:nvSpPr>
        <p:spPr>
          <a:xfrm>
            <a:off x="3387700" y="3413338"/>
            <a:ext cx="2434500" cy="1081500"/>
          </a:xfrm>
          <a:prstGeom prst="roundRect">
            <a:avLst>
              <a:gd name="adj" fmla="val 6864"/>
            </a:avLst>
          </a:prstGeom>
          <a:solidFill>
            <a:schemeClr val="lt1"/>
          </a:solidFill>
          <a:ln w="9525" cap="flat" cmpd="sng">
            <a:solidFill>
              <a:schemeClr val="accent1"/>
            </a:solidFill>
            <a:prstDash val="solid"/>
            <a:round/>
            <a:headEnd type="none" w="sm" len="sm"/>
            <a:tailEnd type="none" w="sm" len="sm"/>
          </a:ln>
        </p:spPr>
        <p:txBody>
          <a:bodyPr spcFirstLastPara="1" wrap="square" lIns="91425" tIns="0" rIns="91425" bIns="91425" anchor="ctr" anchorCtr="0">
            <a:noAutofit/>
          </a:bodyPr>
          <a:lstStyle/>
          <a:p>
            <a:pPr marL="0" lvl="0" indent="0" algn="l" rtl="0">
              <a:spcBef>
                <a:spcPts val="0"/>
              </a:spcBef>
              <a:spcAft>
                <a:spcPts val="0"/>
              </a:spcAft>
              <a:buNone/>
            </a:pPr>
            <a:r>
              <a:rPr lang="en" sz="800">
                <a:solidFill>
                  <a:schemeClr val="dk1"/>
                </a:solidFill>
                <a:latin typeface="Lato"/>
                <a:ea typeface="Lato"/>
                <a:cs typeface="Lato"/>
                <a:sym typeface="Lato"/>
              </a:rPr>
              <a:t>Interested in learning more about Retail media? Check out this BRAVE COMMERCE episode featuring </a:t>
            </a:r>
            <a:r>
              <a:rPr lang="en" sz="800" b="1">
                <a:solidFill>
                  <a:schemeClr val="dk1"/>
                </a:solidFill>
                <a:latin typeface="Lato"/>
                <a:ea typeface="Lato"/>
                <a:cs typeface="Lato"/>
                <a:sym typeface="Lato"/>
              </a:rPr>
              <a:t>Michal Gellar of Newell Brands</a:t>
            </a:r>
            <a:r>
              <a:rPr lang="en" sz="800">
                <a:solidFill>
                  <a:schemeClr val="dk1"/>
                </a:solidFill>
                <a:latin typeface="Lato"/>
                <a:ea typeface="Lato"/>
                <a:cs typeface="Lato"/>
                <a:sym typeface="Lato"/>
              </a:rPr>
              <a:t>.</a:t>
            </a:r>
            <a:endParaRPr sz="800">
              <a:solidFill>
                <a:schemeClr val="dk1"/>
              </a:solidFill>
              <a:latin typeface="Lato"/>
              <a:ea typeface="Lato"/>
              <a:cs typeface="Lato"/>
              <a:sym typeface="Lato"/>
            </a:endParaRPr>
          </a:p>
          <a:p>
            <a:pPr marL="0" lvl="0" indent="0" algn="l" rtl="0">
              <a:spcBef>
                <a:spcPts val="0"/>
              </a:spcBef>
              <a:spcAft>
                <a:spcPts val="0"/>
              </a:spcAft>
              <a:buNone/>
            </a:pPr>
            <a:endParaRPr sz="600">
              <a:solidFill>
                <a:schemeClr val="dk1"/>
              </a:solidFill>
              <a:latin typeface="Lato"/>
              <a:ea typeface="Lato"/>
              <a:cs typeface="Lato"/>
              <a:sym typeface="Lato"/>
            </a:endParaRPr>
          </a:p>
          <a:p>
            <a:pPr marL="0" lvl="0" indent="0" algn="l" rtl="0">
              <a:spcBef>
                <a:spcPts val="0"/>
              </a:spcBef>
              <a:spcAft>
                <a:spcPts val="0"/>
              </a:spcAft>
              <a:buNone/>
            </a:pPr>
            <a:endParaRPr sz="600">
              <a:solidFill>
                <a:schemeClr val="dk1"/>
              </a:solidFill>
              <a:latin typeface="Lato"/>
              <a:ea typeface="Lato"/>
              <a:cs typeface="Lato"/>
              <a:sym typeface="Lato"/>
            </a:endParaRPr>
          </a:p>
          <a:p>
            <a:pPr marL="0" lvl="0" indent="0" algn="l" rtl="0">
              <a:spcBef>
                <a:spcPts val="0"/>
              </a:spcBef>
              <a:spcAft>
                <a:spcPts val="0"/>
              </a:spcAft>
              <a:buNone/>
            </a:pPr>
            <a:endParaRPr sz="600">
              <a:solidFill>
                <a:schemeClr val="dk1"/>
              </a:solidFill>
              <a:latin typeface="Lato"/>
              <a:ea typeface="Lato"/>
              <a:cs typeface="Lato"/>
              <a:sym typeface="Lato"/>
            </a:endParaRPr>
          </a:p>
          <a:p>
            <a:pPr marL="0" lvl="0" indent="0" algn="l" rtl="0">
              <a:spcBef>
                <a:spcPts val="0"/>
              </a:spcBef>
              <a:spcAft>
                <a:spcPts val="0"/>
              </a:spcAft>
              <a:buNone/>
            </a:pPr>
            <a:endParaRPr sz="600">
              <a:solidFill>
                <a:schemeClr val="dk1"/>
              </a:solidFill>
              <a:latin typeface="Lato"/>
              <a:ea typeface="Lato"/>
              <a:cs typeface="Lato"/>
              <a:sym typeface="Lato"/>
            </a:endParaRPr>
          </a:p>
        </p:txBody>
      </p:sp>
      <p:sp>
        <p:nvSpPr>
          <p:cNvPr id="65" name="Google Shape;65;p6">
            <a:hlinkClick r:id="rId8"/>
          </p:cNvPr>
          <p:cNvSpPr/>
          <p:nvPr/>
        </p:nvSpPr>
        <p:spPr>
          <a:xfrm>
            <a:off x="4603625" y="4132413"/>
            <a:ext cx="1020900" cy="216900"/>
          </a:xfrm>
          <a:prstGeom prst="roundRect">
            <a:avLst>
              <a:gd name="adj"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lt1"/>
                </a:solidFill>
                <a:uFill>
                  <a:noFill/>
                </a:uFill>
                <a:latin typeface="Lato"/>
                <a:ea typeface="Lato"/>
                <a:cs typeface="Lato"/>
                <a:sym typeface="Lato"/>
                <a:hlinkClick r:id="rId8">
                  <a:extLst>
                    <a:ext uri="{A12FA001-AC4F-418D-AE19-62706E023703}">
                      <ahyp:hlinkClr xmlns:ahyp="http://schemas.microsoft.com/office/drawing/2018/hyperlinkcolor" val="tx"/>
                    </a:ext>
                  </a:extLst>
                </a:hlinkClick>
              </a:rPr>
              <a:t>     LISTEN NOW</a:t>
            </a:r>
            <a:endParaRPr sz="900" b="1">
              <a:solidFill>
                <a:schemeClr val="lt1"/>
              </a:solidFill>
              <a:latin typeface="Lato"/>
              <a:ea typeface="Lato"/>
              <a:cs typeface="Lato"/>
              <a:sym typeface="Lato"/>
            </a:endParaRPr>
          </a:p>
        </p:txBody>
      </p:sp>
      <p:pic>
        <p:nvPicPr>
          <p:cNvPr id="66" name="Google Shape;66;p6"/>
          <p:cNvPicPr preferRelativeResize="0"/>
          <p:nvPr/>
        </p:nvPicPr>
        <p:blipFill rotWithShape="1">
          <a:blip r:embed="rId6">
            <a:alphaModFix/>
          </a:blip>
          <a:srcRect l="20070" b="16429"/>
          <a:stretch/>
        </p:blipFill>
        <p:spPr>
          <a:xfrm>
            <a:off x="3388525" y="4110850"/>
            <a:ext cx="931098" cy="260025"/>
          </a:xfrm>
          <a:prstGeom prst="rect">
            <a:avLst/>
          </a:prstGeom>
          <a:noFill/>
          <a:ln>
            <a:noFill/>
          </a:ln>
        </p:spPr>
      </p:pic>
      <p:pic>
        <p:nvPicPr>
          <p:cNvPr id="67" name="Google Shape;67;p6"/>
          <p:cNvPicPr preferRelativeResize="0"/>
          <p:nvPr/>
        </p:nvPicPr>
        <p:blipFill>
          <a:blip r:embed="rId5">
            <a:alphaModFix/>
          </a:blip>
          <a:stretch>
            <a:fillRect/>
          </a:stretch>
        </p:blipFill>
        <p:spPr>
          <a:xfrm>
            <a:off x="4672375" y="4165225"/>
            <a:ext cx="151275" cy="151275"/>
          </a:xfrm>
          <a:prstGeom prst="rect">
            <a:avLst/>
          </a:prstGeom>
          <a:noFill/>
          <a:ln>
            <a:noFill/>
          </a:ln>
        </p:spPr>
      </p:pic>
      <p:sp>
        <p:nvSpPr>
          <p:cNvPr id="68" name="Google Shape;68;p6"/>
          <p:cNvSpPr/>
          <p:nvPr/>
        </p:nvSpPr>
        <p:spPr>
          <a:xfrm>
            <a:off x="6254300" y="3413338"/>
            <a:ext cx="2434500" cy="1081500"/>
          </a:xfrm>
          <a:prstGeom prst="roundRect">
            <a:avLst>
              <a:gd name="adj" fmla="val 6864"/>
            </a:avLst>
          </a:prstGeom>
          <a:solidFill>
            <a:schemeClr val="lt1"/>
          </a:solidFill>
          <a:ln w="9525" cap="flat" cmpd="sng">
            <a:solidFill>
              <a:schemeClr val="accent1"/>
            </a:solidFill>
            <a:prstDash val="solid"/>
            <a:round/>
            <a:headEnd type="none" w="sm" len="sm"/>
            <a:tailEnd type="none" w="sm" len="sm"/>
          </a:ln>
        </p:spPr>
        <p:txBody>
          <a:bodyPr spcFirstLastPara="1" wrap="square" lIns="91425" tIns="0" rIns="91425" bIns="91425" anchor="ctr" anchorCtr="0">
            <a:noAutofit/>
          </a:bodyPr>
          <a:lstStyle/>
          <a:p>
            <a:pPr marL="0" lvl="0" indent="0" algn="l" rtl="0">
              <a:spcBef>
                <a:spcPts val="0"/>
              </a:spcBef>
              <a:spcAft>
                <a:spcPts val="0"/>
              </a:spcAft>
              <a:buClr>
                <a:schemeClr val="dk1"/>
              </a:buClr>
              <a:buSzPts val="1100"/>
              <a:buFont typeface="Arial"/>
              <a:buNone/>
            </a:pPr>
            <a:r>
              <a:rPr lang="en" sz="800">
                <a:solidFill>
                  <a:schemeClr val="dk1"/>
                </a:solidFill>
                <a:latin typeface="Lato"/>
                <a:ea typeface="Lato"/>
                <a:cs typeface="Lato"/>
                <a:sym typeface="Lato"/>
              </a:rPr>
              <a:t>Learn more about marketing to Gen Z from this BRAVE COMMERCE episode featuring </a:t>
            </a:r>
            <a:r>
              <a:rPr lang="en" sz="800" b="1">
                <a:solidFill>
                  <a:schemeClr val="dk1"/>
                </a:solidFill>
                <a:latin typeface="Lato"/>
                <a:ea typeface="Lato"/>
                <a:cs typeface="Lato"/>
                <a:sym typeface="Lato"/>
              </a:rPr>
              <a:t>Soyoung Kang of eos</a:t>
            </a:r>
            <a:r>
              <a:rPr lang="en" sz="800">
                <a:solidFill>
                  <a:schemeClr val="dk1"/>
                </a:solidFill>
                <a:latin typeface="Lato"/>
                <a:ea typeface="Lato"/>
                <a:cs typeface="Lato"/>
                <a:sym typeface="Lato"/>
              </a:rPr>
              <a:t>.</a:t>
            </a:r>
            <a:endParaRPr sz="900">
              <a:solidFill>
                <a:schemeClr val="dk1"/>
              </a:solidFill>
              <a:latin typeface="Lato"/>
              <a:ea typeface="Lato"/>
              <a:cs typeface="Lato"/>
              <a:sym typeface="Lato"/>
            </a:endParaRPr>
          </a:p>
          <a:p>
            <a:pPr marL="0" lvl="0" indent="0" algn="l" rtl="0">
              <a:spcBef>
                <a:spcPts val="0"/>
              </a:spcBef>
              <a:spcAft>
                <a:spcPts val="0"/>
              </a:spcAft>
              <a:buNone/>
            </a:pPr>
            <a:endParaRPr sz="600">
              <a:solidFill>
                <a:schemeClr val="dk1"/>
              </a:solidFill>
              <a:latin typeface="Lato"/>
              <a:ea typeface="Lato"/>
              <a:cs typeface="Lato"/>
              <a:sym typeface="Lato"/>
            </a:endParaRPr>
          </a:p>
          <a:p>
            <a:pPr marL="0" lvl="0" indent="0" algn="l" rtl="0">
              <a:spcBef>
                <a:spcPts val="0"/>
              </a:spcBef>
              <a:spcAft>
                <a:spcPts val="0"/>
              </a:spcAft>
              <a:buNone/>
            </a:pPr>
            <a:endParaRPr sz="600">
              <a:solidFill>
                <a:schemeClr val="dk1"/>
              </a:solidFill>
              <a:latin typeface="Lato"/>
              <a:ea typeface="Lato"/>
              <a:cs typeface="Lato"/>
              <a:sym typeface="Lato"/>
            </a:endParaRPr>
          </a:p>
          <a:p>
            <a:pPr marL="0" lvl="0" indent="0" algn="l" rtl="0">
              <a:spcBef>
                <a:spcPts val="0"/>
              </a:spcBef>
              <a:spcAft>
                <a:spcPts val="0"/>
              </a:spcAft>
              <a:buNone/>
            </a:pPr>
            <a:endParaRPr sz="600">
              <a:solidFill>
                <a:schemeClr val="dk1"/>
              </a:solidFill>
              <a:latin typeface="Lato"/>
              <a:ea typeface="Lato"/>
              <a:cs typeface="Lato"/>
              <a:sym typeface="Lato"/>
            </a:endParaRPr>
          </a:p>
          <a:p>
            <a:pPr marL="0" lvl="0" indent="0" algn="l" rtl="0">
              <a:spcBef>
                <a:spcPts val="0"/>
              </a:spcBef>
              <a:spcAft>
                <a:spcPts val="0"/>
              </a:spcAft>
              <a:buNone/>
            </a:pPr>
            <a:endParaRPr sz="600">
              <a:solidFill>
                <a:schemeClr val="dk1"/>
              </a:solidFill>
              <a:latin typeface="Lato"/>
              <a:ea typeface="Lato"/>
              <a:cs typeface="Lato"/>
              <a:sym typeface="Lato"/>
            </a:endParaRPr>
          </a:p>
        </p:txBody>
      </p:sp>
      <p:pic>
        <p:nvPicPr>
          <p:cNvPr id="69" name="Google Shape;69;p6"/>
          <p:cNvPicPr preferRelativeResize="0"/>
          <p:nvPr/>
        </p:nvPicPr>
        <p:blipFill rotWithShape="1">
          <a:blip r:embed="rId6">
            <a:alphaModFix/>
          </a:blip>
          <a:srcRect l="20070" b="16429"/>
          <a:stretch/>
        </p:blipFill>
        <p:spPr>
          <a:xfrm>
            <a:off x="6254300" y="4110850"/>
            <a:ext cx="931098" cy="260025"/>
          </a:xfrm>
          <a:prstGeom prst="rect">
            <a:avLst/>
          </a:prstGeom>
          <a:noFill/>
          <a:ln>
            <a:noFill/>
          </a:ln>
        </p:spPr>
      </p:pic>
      <p:sp>
        <p:nvSpPr>
          <p:cNvPr id="70" name="Google Shape;70;p6">
            <a:hlinkClick r:id="rId9"/>
          </p:cNvPr>
          <p:cNvSpPr/>
          <p:nvPr/>
        </p:nvSpPr>
        <p:spPr>
          <a:xfrm>
            <a:off x="7480500" y="4143300"/>
            <a:ext cx="1020900" cy="216900"/>
          </a:xfrm>
          <a:prstGeom prst="roundRect">
            <a:avLst>
              <a:gd name="adj"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solidFill>
                  <a:schemeClr val="lt1"/>
                </a:solidFill>
                <a:uFill>
                  <a:noFill/>
                </a:uFill>
                <a:latin typeface="Lato"/>
                <a:ea typeface="Lato"/>
                <a:cs typeface="Lato"/>
                <a:sym typeface="Lato"/>
                <a:hlinkClick r:id="rId9">
                  <a:extLst>
                    <a:ext uri="{A12FA001-AC4F-418D-AE19-62706E023703}">
                      <ahyp:hlinkClr xmlns:ahyp="http://schemas.microsoft.com/office/drawing/2018/hyperlinkcolor" val="tx"/>
                    </a:ext>
                  </a:extLst>
                </a:hlinkClick>
              </a:rPr>
              <a:t>     LISTEN NOW</a:t>
            </a:r>
            <a:endParaRPr sz="900" b="1">
              <a:solidFill>
                <a:schemeClr val="lt1"/>
              </a:solidFill>
              <a:latin typeface="Lato"/>
              <a:ea typeface="Lato"/>
              <a:cs typeface="Lato"/>
              <a:sym typeface="Lato"/>
            </a:endParaRPr>
          </a:p>
        </p:txBody>
      </p:sp>
      <p:pic>
        <p:nvPicPr>
          <p:cNvPr id="71" name="Google Shape;71;p6"/>
          <p:cNvPicPr preferRelativeResize="0"/>
          <p:nvPr/>
        </p:nvPicPr>
        <p:blipFill>
          <a:blip r:embed="rId5">
            <a:alphaModFix/>
          </a:blip>
          <a:stretch>
            <a:fillRect/>
          </a:stretch>
        </p:blipFill>
        <p:spPr>
          <a:xfrm>
            <a:off x="7535950" y="4176113"/>
            <a:ext cx="151275" cy="1512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5"/>
        <p:cNvGrpSpPr/>
        <p:nvPr/>
      </p:nvGrpSpPr>
      <p:grpSpPr>
        <a:xfrm>
          <a:off x="0" y="0"/>
          <a:ext cx="0" cy="0"/>
          <a:chOff x="0" y="0"/>
          <a:chExt cx="0" cy="0"/>
        </a:xfrm>
      </p:grpSpPr>
      <p:pic>
        <p:nvPicPr>
          <p:cNvPr id="76" name="Google Shape;76;p7"/>
          <p:cNvPicPr preferRelativeResize="0"/>
          <p:nvPr/>
        </p:nvPicPr>
        <p:blipFill rotWithShape="1">
          <a:blip r:embed="rId3">
            <a:alphaModFix/>
          </a:blip>
          <a:srcRect l="2802" t="975" r="84176" b="82297"/>
          <a:stretch/>
        </p:blipFill>
        <p:spPr>
          <a:xfrm>
            <a:off x="0" y="0"/>
            <a:ext cx="1190748" cy="860374"/>
          </a:xfrm>
          <a:prstGeom prst="rect">
            <a:avLst/>
          </a:prstGeom>
          <a:noFill/>
          <a:ln>
            <a:noFill/>
          </a:ln>
        </p:spPr>
      </p:pic>
      <p:grpSp>
        <p:nvGrpSpPr>
          <p:cNvPr id="77" name="Google Shape;77;p7"/>
          <p:cNvGrpSpPr/>
          <p:nvPr/>
        </p:nvGrpSpPr>
        <p:grpSpPr>
          <a:xfrm>
            <a:off x="8524709" y="4690796"/>
            <a:ext cx="257903" cy="201741"/>
            <a:chOff x="816675" y="2911100"/>
            <a:chExt cx="257903" cy="255304"/>
          </a:xfrm>
        </p:grpSpPr>
        <p:sp>
          <p:nvSpPr>
            <p:cNvPr id="78" name="Google Shape;78;p7"/>
            <p:cNvSpPr/>
            <p:nvPr/>
          </p:nvSpPr>
          <p:spPr>
            <a:xfrm>
              <a:off x="826478" y="2916204"/>
              <a:ext cx="248100" cy="250200"/>
            </a:xfrm>
            <a:prstGeom prst="roundRect">
              <a:avLst>
                <a:gd name="adj" fmla="val 2331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816675" y="2911100"/>
              <a:ext cx="250800" cy="237600"/>
            </a:xfrm>
            <a:prstGeom prst="roundRect">
              <a:avLst>
                <a:gd name="adj" fmla="val 23315"/>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7"/>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SzPts val="770"/>
              <a:buNone/>
            </a:pPr>
            <a:fld id="{00000000-1234-1234-1234-123412341234}" type="slidenum">
              <a:rPr lang="en" sz="900" b="1">
                <a:solidFill>
                  <a:schemeClr val="accent1"/>
                </a:solidFill>
                <a:latin typeface="Lato"/>
                <a:ea typeface="Lato"/>
                <a:cs typeface="Lato"/>
                <a:sym typeface="Lato"/>
              </a:rPr>
              <a:t>4</a:t>
            </a:fld>
            <a:endParaRPr sz="900" b="1">
              <a:solidFill>
                <a:schemeClr val="accent1"/>
              </a:solidFill>
              <a:latin typeface="Lato"/>
              <a:ea typeface="Lato"/>
              <a:cs typeface="Lato"/>
              <a:sym typeface="Lato"/>
            </a:endParaRPr>
          </a:p>
        </p:txBody>
      </p:sp>
      <p:sp>
        <p:nvSpPr>
          <p:cNvPr id="81" name="Google Shape;81;p7"/>
          <p:cNvSpPr txBox="1"/>
          <p:nvPr/>
        </p:nvSpPr>
        <p:spPr>
          <a:xfrm>
            <a:off x="495900" y="319014"/>
            <a:ext cx="3530100" cy="791700"/>
          </a:xfrm>
          <a:prstGeom prst="rect">
            <a:avLst/>
          </a:prstGeom>
          <a:noFill/>
          <a:ln>
            <a:noFill/>
          </a:ln>
        </p:spPr>
        <p:txBody>
          <a:bodyPr spcFirstLastPara="1" wrap="square" lIns="0" tIns="91425" rIns="0" bIns="91425" anchor="t" anchorCtr="0">
            <a:noAutofit/>
          </a:bodyPr>
          <a:lstStyle/>
          <a:p>
            <a:pPr marL="0" lvl="0" indent="0" algn="l" rtl="0">
              <a:lnSpc>
                <a:spcPct val="100000"/>
              </a:lnSpc>
              <a:spcBef>
                <a:spcPts val="2000"/>
              </a:spcBef>
              <a:spcAft>
                <a:spcPts val="600"/>
              </a:spcAft>
              <a:buNone/>
            </a:pPr>
            <a:r>
              <a:rPr lang="en" sz="2400" b="1" dirty="0">
                <a:solidFill>
                  <a:schemeClr val="lt1"/>
                </a:solidFill>
                <a:latin typeface="Raleway"/>
                <a:ea typeface="Raleway"/>
                <a:cs typeface="Raleway"/>
                <a:sym typeface="Raleway"/>
              </a:rPr>
              <a:t>Accelerate Sales and Market Share</a:t>
            </a:r>
            <a:endParaRPr sz="1800" b="1" dirty="0">
              <a:solidFill>
                <a:schemeClr val="lt1"/>
              </a:solidFill>
              <a:latin typeface="Raleway"/>
              <a:ea typeface="Raleway"/>
              <a:cs typeface="Raleway"/>
              <a:sym typeface="Raleway"/>
            </a:endParaRPr>
          </a:p>
        </p:txBody>
      </p:sp>
      <p:sp>
        <p:nvSpPr>
          <p:cNvPr id="82" name="Google Shape;82;p7"/>
          <p:cNvSpPr txBox="1"/>
          <p:nvPr/>
        </p:nvSpPr>
        <p:spPr>
          <a:xfrm>
            <a:off x="458475" y="2105988"/>
            <a:ext cx="3725100" cy="2062200"/>
          </a:xfrm>
          <a:prstGeom prst="rect">
            <a:avLst/>
          </a:prstGeom>
          <a:noFill/>
          <a:ln>
            <a:noFill/>
          </a:ln>
        </p:spPr>
        <p:txBody>
          <a:bodyPr spcFirstLastPara="1" wrap="square" lIns="0" tIns="0" rIns="91425" bIns="91425" anchor="t" anchorCtr="0">
            <a:noAutofit/>
          </a:bodyPr>
          <a:lstStyle/>
          <a:p>
            <a:pPr marL="0" lvl="0" indent="0" algn="l" rtl="0">
              <a:lnSpc>
                <a:spcPct val="100000"/>
              </a:lnSpc>
              <a:spcBef>
                <a:spcPts val="1000"/>
              </a:spcBef>
              <a:spcAft>
                <a:spcPts val="0"/>
              </a:spcAft>
              <a:buNone/>
            </a:pPr>
            <a:r>
              <a:rPr lang="en" sz="1100" dirty="0">
                <a:solidFill>
                  <a:schemeClr val="lt1"/>
                </a:solidFill>
                <a:latin typeface="Lato"/>
                <a:ea typeface="Lato"/>
                <a:cs typeface="Lato"/>
                <a:sym typeface="Lato"/>
              </a:rPr>
              <a:t>As the holiday season approaches, it becomes increasingly important to make sure your brand reaches consumers where they are, when they are most likely to buy. To start, here’s a look at the top days and times people are shopping. </a:t>
            </a:r>
            <a:endParaRPr sz="1100" dirty="0">
              <a:solidFill>
                <a:schemeClr val="lt1"/>
              </a:solidFill>
              <a:latin typeface="Lato"/>
              <a:ea typeface="Lato"/>
              <a:cs typeface="Lato"/>
              <a:sym typeface="Lato"/>
            </a:endParaRPr>
          </a:p>
          <a:p>
            <a:pPr marL="0" lvl="0" indent="0" algn="l" rtl="0">
              <a:lnSpc>
                <a:spcPct val="100000"/>
              </a:lnSpc>
              <a:spcBef>
                <a:spcPts val="1000"/>
              </a:spcBef>
              <a:spcAft>
                <a:spcPts val="0"/>
              </a:spcAft>
              <a:buNone/>
            </a:pPr>
            <a:r>
              <a:rPr lang="en" sz="1100" dirty="0">
                <a:solidFill>
                  <a:schemeClr val="lt1"/>
                </a:solidFill>
                <a:latin typeface="Lato"/>
                <a:ea typeface="Lato"/>
                <a:cs typeface="Lato"/>
                <a:sym typeface="Lato"/>
              </a:rPr>
              <a:t>Last year, Purchase Intent Rates* peaked on December 3rd at 10 percent, with more sustained Purchase Intent Rates throughout the season than we saw in 2021.  This is likely due to an early kickstart to the season with October’s Amazon Prime Day, followed by Black Friday and Cyber Monday deals carrying through longer periods of time. We expect to see similar this year.</a:t>
            </a:r>
            <a:endParaRPr sz="1100" dirty="0">
              <a:solidFill>
                <a:schemeClr val="lt1"/>
              </a:solidFill>
              <a:latin typeface="Lato"/>
              <a:ea typeface="Lato"/>
              <a:cs typeface="Lato"/>
              <a:sym typeface="Lato"/>
            </a:endParaRPr>
          </a:p>
        </p:txBody>
      </p:sp>
      <p:sp>
        <p:nvSpPr>
          <p:cNvPr id="83" name="Google Shape;83;p7"/>
          <p:cNvSpPr/>
          <p:nvPr/>
        </p:nvSpPr>
        <p:spPr>
          <a:xfrm>
            <a:off x="811075" y="4708700"/>
            <a:ext cx="1545900" cy="1659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700" b="1">
                <a:solidFill>
                  <a:schemeClr val="lt1"/>
                </a:solidFill>
                <a:latin typeface="Lato"/>
                <a:ea typeface="Lato"/>
                <a:cs typeface="Lato"/>
                <a:sym typeface="Lato"/>
              </a:rPr>
              <a:t>Make your products discoverable</a:t>
            </a:r>
            <a:endParaRPr sz="700" b="1">
              <a:solidFill>
                <a:schemeClr val="lt1"/>
              </a:solidFill>
              <a:latin typeface="Lato"/>
              <a:ea typeface="Lato"/>
              <a:cs typeface="Lato"/>
              <a:sym typeface="Lato"/>
            </a:endParaRPr>
          </a:p>
        </p:txBody>
      </p:sp>
      <p:cxnSp>
        <p:nvCxnSpPr>
          <p:cNvPr id="84" name="Google Shape;84;p7"/>
          <p:cNvCxnSpPr/>
          <p:nvPr/>
        </p:nvCxnSpPr>
        <p:spPr>
          <a:xfrm>
            <a:off x="6644139" y="2875"/>
            <a:ext cx="0" cy="5136300"/>
          </a:xfrm>
          <a:prstGeom prst="straightConnector1">
            <a:avLst/>
          </a:prstGeom>
          <a:noFill/>
          <a:ln w="9525" cap="flat" cmpd="sng">
            <a:solidFill>
              <a:schemeClr val="accent1"/>
            </a:solidFill>
            <a:prstDash val="solid"/>
            <a:round/>
            <a:headEnd type="none" w="med" len="med"/>
            <a:tailEnd type="none" w="med" len="med"/>
          </a:ln>
        </p:spPr>
      </p:cxnSp>
      <p:grpSp>
        <p:nvGrpSpPr>
          <p:cNvPr id="85" name="Google Shape;85;p7"/>
          <p:cNvGrpSpPr/>
          <p:nvPr/>
        </p:nvGrpSpPr>
        <p:grpSpPr>
          <a:xfrm>
            <a:off x="6491463" y="135757"/>
            <a:ext cx="305378" cy="305378"/>
            <a:chOff x="9623187" y="612577"/>
            <a:chExt cx="499800" cy="499800"/>
          </a:xfrm>
        </p:grpSpPr>
        <p:sp>
          <p:nvSpPr>
            <p:cNvPr id="86" name="Google Shape;86;p7"/>
            <p:cNvSpPr/>
            <p:nvPr/>
          </p:nvSpPr>
          <p:spPr>
            <a:xfrm>
              <a:off x="9693975" y="688025"/>
              <a:ext cx="358200" cy="348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rot="2700000">
              <a:off x="9694048" y="688105"/>
              <a:ext cx="358079" cy="348745"/>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7"/>
          <p:cNvGrpSpPr/>
          <p:nvPr/>
        </p:nvGrpSpPr>
        <p:grpSpPr>
          <a:xfrm>
            <a:off x="6395939" y="4475003"/>
            <a:ext cx="496451" cy="496501"/>
            <a:chOff x="9623187" y="612577"/>
            <a:chExt cx="499800" cy="499800"/>
          </a:xfrm>
        </p:grpSpPr>
        <p:sp>
          <p:nvSpPr>
            <p:cNvPr id="89" name="Google Shape;89;p7"/>
            <p:cNvSpPr/>
            <p:nvPr/>
          </p:nvSpPr>
          <p:spPr>
            <a:xfrm>
              <a:off x="9693975" y="688025"/>
              <a:ext cx="358200" cy="348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rot="2700000">
              <a:off x="9694048" y="688105"/>
              <a:ext cx="358079" cy="348745"/>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7"/>
          <p:cNvSpPr/>
          <p:nvPr/>
        </p:nvSpPr>
        <p:spPr>
          <a:xfrm>
            <a:off x="495900" y="1597198"/>
            <a:ext cx="3136200" cy="3990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0" rIns="0" bIns="164575" anchor="ctr" anchorCtr="0">
            <a:noAutofit/>
          </a:bodyPr>
          <a:lstStyle/>
          <a:p>
            <a:pPr marL="0" lvl="0" indent="0" algn="ctr" rtl="0">
              <a:spcBef>
                <a:spcPts val="2000"/>
              </a:spcBef>
              <a:spcAft>
                <a:spcPts val="600"/>
              </a:spcAft>
              <a:buNone/>
            </a:pPr>
            <a:r>
              <a:rPr lang="en" b="1" dirty="0">
                <a:solidFill>
                  <a:schemeClr val="lt1"/>
                </a:solidFill>
                <a:latin typeface="Raleway"/>
                <a:ea typeface="Raleway"/>
                <a:cs typeface="Raleway"/>
                <a:sym typeface="Raleway"/>
              </a:rPr>
              <a:t>Make your products discoverable</a:t>
            </a:r>
            <a:endParaRPr b="1" dirty="0">
              <a:solidFill>
                <a:schemeClr val="lt1"/>
              </a:solidFill>
              <a:latin typeface="Lato"/>
              <a:ea typeface="Lato"/>
              <a:cs typeface="Lato"/>
              <a:sym typeface="Lato"/>
            </a:endParaRPr>
          </a:p>
        </p:txBody>
      </p:sp>
      <p:sp>
        <p:nvSpPr>
          <p:cNvPr id="92" name="Google Shape;92;p7"/>
          <p:cNvSpPr/>
          <p:nvPr/>
        </p:nvSpPr>
        <p:spPr>
          <a:xfrm>
            <a:off x="4505925" y="551600"/>
            <a:ext cx="4276500" cy="3729900"/>
          </a:xfrm>
          <a:prstGeom prst="roundRect">
            <a:avLst>
              <a:gd name="adj" fmla="val 1648"/>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txBox="1"/>
          <p:nvPr/>
        </p:nvSpPr>
        <p:spPr>
          <a:xfrm>
            <a:off x="4556663" y="784314"/>
            <a:ext cx="4161900" cy="326400"/>
          </a:xfrm>
          <a:prstGeom prst="rect">
            <a:avLst/>
          </a:prstGeom>
          <a:noFill/>
          <a:ln>
            <a:noFill/>
          </a:ln>
        </p:spPr>
        <p:txBody>
          <a:bodyPr spcFirstLastPara="1" wrap="square" lIns="0" tIns="91425" rIns="91425" bIns="91425" anchor="t" anchorCtr="0">
            <a:noAutofit/>
          </a:bodyPr>
          <a:lstStyle/>
          <a:p>
            <a:pPr marL="0" lvl="0" indent="0" algn="ctr" rtl="0">
              <a:lnSpc>
                <a:spcPct val="100000"/>
              </a:lnSpc>
              <a:spcBef>
                <a:spcPts val="1000"/>
              </a:spcBef>
              <a:spcAft>
                <a:spcPts val="0"/>
              </a:spcAft>
              <a:buNone/>
            </a:pPr>
            <a:r>
              <a:rPr lang="en" sz="1200" b="1" dirty="0">
                <a:solidFill>
                  <a:schemeClr val="lt1"/>
                </a:solidFill>
                <a:latin typeface="Lato"/>
                <a:ea typeface="Lato"/>
                <a:cs typeface="Lato"/>
                <a:sym typeface="Lato"/>
              </a:rPr>
              <a:t>Purchase Intent Rate Peaks</a:t>
            </a:r>
            <a:r>
              <a:rPr lang="en" sz="1200" dirty="0">
                <a:solidFill>
                  <a:schemeClr val="lt1"/>
                </a:solidFill>
                <a:latin typeface="Lato"/>
                <a:ea typeface="Lato"/>
                <a:cs typeface="Lato"/>
                <a:sym typeface="Lato"/>
              </a:rPr>
              <a:t> (All Categories)</a:t>
            </a:r>
            <a:endParaRPr sz="1200" dirty="0">
              <a:solidFill>
                <a:schemeClr val="lt1"/>
              </a:solidFill>
              <a:latin typeface="Lato"/>
              <a:ea typeface="Lato"/>
              <a:cs typeface="Lato"/>
              <a:sym typeface="Lato"/>
            </a:endParaRPr>
          </a:p>
        </p:txBody>
      </p:sp>
      <p:sp>
        <p:nvSpPr>
          <p:cNvPr id="94" name="Google Shape;94;p7"/>
          <p:cNvSpPr/>
          <p:nvPr/>
        </p:nvSpPr>
        <p:spPr>
          <a:xfrm>
            <a:off x="4706525" y="3603325"/>
            <a:ext cx="3913200" cy="462000"/>
          </a:xfrm>
          <a:prstGeom prst="roundRect">
            <a:avLst>
              <a:gd name="adj" fmla="val 7093"/>
            </a:avLst>
          </a:prstGeom>
          <a:solidFill>
            <a:schemeClr val="accent1"/>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r>
              <a:rPr lang="en" sz="900" b="1">
                <a:solidFill>
                  <a:schemeClr val="lt1"/>
                </a:solidFill>
                <a:latin typeface="Lato"/>
                <a:ea typeface="Lato"/>
                <a:cs typeface="Lato"/>
                <a:sym typeface="Lato"/>
              </a:rPr>
              <a:t>*Purchase Intent Rate </a:t>
            </a:r>
            <a:r>
              <a:rPr lang="en" sz="900">
                <a:solidFill>
                  <a:schemeClr val="lt1"/>
                </a:solidFill>
                <a:latin typeface="Lato"/>
                <a:ea typeface="Lato"/>
                <a:cs typeface="Lato"/>
                <a:sym typeface="Lato"/>
              </a:rPr>
              <a:t>= The number of times a shopper has clicked through to at least one retailer during a single session</a:t>
            </a:r>
            <a:endParaRPr sz="900">
              <a:solidFill>
                <a:schemeClr val="lt1"/>
              </a:solidFill>
              <a:latin typeface="Lato"/>
              <a:ea typeface="Lato"/>
              <a:cs typeface="Lato"/>
              <a:sym typeface="Lato"/>
            </a:endParaRPr>
          </a:p>
        </p:txBody>
      </p:sp>
      <p:pic>
        <p:nvPicPr>
          <p:cNvPr id="95" name="Google Shape;95;p7"/>
          <p:cNvPicPr preferRelativeResize="0"/>
          <p:nvPr/>
        </p:nvPicPr>
        <p:blipFill rotWithShape="1">
          <a:blip r:embed="rId3">
            <a:alphaModFix/>
          </a:blip>
          <a:srcRect l="23091" t="85091" r="41334" b="1911"/>
          <a:stretch/>
        </p:blipFill>
        <p:spPr>
          <a:xfrm>
            <a:off x="2945463" y="4475000"/>
            <a:ext cx="3253074" cy="668500"/>
          </a:xfrm>
          <a:prstGeom prst="rect">
            <a:avLst/>
          </a:prstGeom>
          <a:noFill/>
          <a:ln>
            <a:noFill/>
          </a:ln>
        </p:spPr>
      </p:pic>
      <p:grpSp>
        <p:nvGrpSpPr>
          <p:cNvPr id="96" name="Google Shape;96;p7"/>
          <p:cNvGrpSpPr/>
          <p:nvPr/>
        </p:nvGrpSpPr>
        <p:grpSpPr>
          <a:xfrm>
            <a:off x="6346438" y="3256975"/>
            <a:ext cx="817400" cy="165900"/>
            <a:chOff x="6329250" y="3356513"/>
            <a:chExt cx="817400" cy="165900"/>
          </a:xfrm>
        </p:grpSpPr>
        <p:sp>
          <p:nvSpPr>
            <p:cNvPr id="97" name="Google Shape;97;p7"/>
            <p:cNvSpPr/>
            <p:nvPr/>
          </p:nvSpPr>
          <p:spPr>
            <a:xfrm>
              <a:off x="6329250" y="3356513"/>
              <a:ext cx="174600" cy="1659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solidFill>
                  <a:schemeClr val="lt1"/>
                </a:solidFill>
              </a:endParaRPr>
            </a:p>
          </p:txBody>
        </p:sp>
        <p:sp>
          <p:nvSpPr>
            <p:cNvPr id="98" name="Google Shape;98;p7"/>
            <p:cNvSpPr txBox="1"/>
            <p:nvPr/>
          </p:nvSpPr>
          <p:spPr>
            <a:xfrm>
              <a:off x="6460850" y="3377963"/>
              <a:ext cx="685800" cy="138600"/>
            </a:xfrm>
            <a:prstGeom prst="rect">
              <a:avLst/>
            </a:prstGeom>
            <a:noFill/>
            <a:ln>
              <a:noFill/>
            </a:ln>
          </p:spPr>
          <p:txBody>
            <a:bodyPr spcFirstLastPara="1" wrap="square" lIns="91425" tIns="0" rIns="91425" bIns="0" anchor="t" anchorCtr="0">
              <a:spAutoFit/>
            </a:bodyPr>
            <a:lstStyle/>
            <a:p>
              <a:pPr marL="0" lvl="0" indent="0" algn="l" rtl="0">
                <a:spcBef>
                  <a:spcPts val="0"/>
                </a:spcBef>
                <a:spcAft>
                  <a:spcPts val="0"/>
                </a:spcAft>
                <a:buNone/>
              </a:pPr>
              <a:r>
                <a:rPr lang="en" sz="900" b="1">
                  <a:solidFill>
                    <a:schemeClr val="lt1"/>
                  </a:solidFill>
                  <a:latin typeface="Lato"/>
                  <a:ea typeface="Lato"/>
                  <a:cs typeface="Lato"/>
                  <a:sym typeface="Lato"/>
                </a:rPr>
                <a:t>= PI Peak</a:t>
              </a:r>
              <a:endParaRPr sz="1500">
                <a:solidFill>
                  <a:schemeClr val="lt1"/>
                </a:solidFill>
              </a:endParaRPr>
            </a:p>
          </p:txBody>
        </p:sp>
      </p:grpSp>
      <p:pic>
        <p:nvPicPr>
          <p:cNvPr id="99" name="Google Shape;99;p7"/>
          <p:cNvPicPr preferRelativeResize="0"/>
          <p:nvPr/>
        </p:nvPicPr>
        <p:blipFill rotWithShape="1">
          <a:blip r:embed="rId4">
            <a:alphaModFix/>
          </a:blip>
          <a:srcRect l="26798" t="78968" r="65701" b="6268"/>
          <a:stretch/>
        </p:blipFill>
        <p:spPr>
          <a:xfrm>
            <a:off x="8676925" y="88940"/>
            <a:ext cx="360361" cy="399001"/>
          </a:xfrm>
          <a:prstGeom prst="rect">
            <a:avLst/>
          </a:prstGeom>
          <a:noFill/>
          <a:ln>
            <a:noFill/>
          </a:ln>
        </p:spPr>
      </p:pic>
      <p:sp>
        <p:nvSpPr>
          <p:cNvPr id="100" name="Google Shape;100;p7"/>
          <p:cNvSpPr txBox="1"/>
          <p:nvPr/>
        </p:nvSpPr>
        <p:spPr>
          <a:xfrm>
            <a:off x="4556688" y="399136"/>
            <a:ext cx="4161900" cy="235500"/>
          </a:xfrm>
          <a:prstGeom prst="rect">
            <a:avLst/>
          </a:prstGeom>
          <a:noFill/>
          <a:ln>
            <a:noFill/>
          </a:ln>
        </p:spPr>
        <p:txBody>
          <a:bodyPr spcFirstLastPara="1" wrap="square" lIns="0" tIns="91425" rIns="0" bIns="91425" anchor="t" anchorCtr="0">
            <a:noAutofit/>
          </a:bodyPr>
          <a:lstStyle/>
          <a:p>
            <a:pPr marL="0" lvl="0" indent="0" algn="ctr" rtl="0">
              <a:lnSpc>
                <a:spcPct val="100000"/>
              </a:lnSpc>
              <a:spcBef>
                <a:spcPts val="2000"/>
              </a:spcBef>
              <a:spcAft>
                <a:spcPts val="600"/>
              </a:spcAft>
              <a:buNone/>
            </a:pPr>
            <a:r>
              <a:rPr lang="en" b="1" dirty="0">
                <a:solidFill>
                  <a:schemeClr val="lt1"/>
                </a:solidFill>
                <a:latin typeface="Raleway"/>
                <a:ea typeface="Raleway"/>
                <a:cs typeface="Raleway"/>
                <a:sym typeface="Raleway"/>
              </a:rPr>
              <a:t>eCommerce Shopping Traffic Trends</a:t>
            </a:r>
            <a:endParaRPr b="1" dirty="0">
              <a:solidFill>
                <a:schemeClr val="lt1"/>
              </a:solidFill>
              <a:latin typeface="Raleway"/>
              <a:ea typeface="Raleway"/>
              <a:cs typeface="Raleway"/>
              <a:sym typeface="Raleway"/>
            </a:endParaRPr>
          </a:p>
        </p:txBody>
      </p:sp>
      <p:grpSp>
        <p:nvGrpSpPr>
          <p:cNvPr id="101" name="Google Shape;101;p7"/>
          <p:cNvGrpSpPr/>
          <p:nvPr/>
        </p:nvGrpSpPr>
        <p:grpSpPr>
          <a:xfrm>
            <a:off x="4655762" y="1297014"/>
            <a:ext cx="3963750" cy="1779511"/>
            <a:chOff x="4583499" y="1425889"/>
            <a:chExt cx="3963750" cy="1779511"/>
          </a:xfrm>
        </p:grpSpPr>
        <p:pic>
          <p:nvPicPr>
            <p:cNvPr id="102" name="Google Shape;102;p7"/>
            <p:cNvPicPr preferRelativeResize="0"/>
            <p:nvPr/>
          </p:nvPicPr>
          <p:blipFill>
            <a:blip r:embed="rId5">
              <a:alphaModFix/>
            </a:blip>
            <a:stretch>
              <a:fillRect/>
            </a:stretch>
          </p:blipFill>
          <p:spPr>
            <a:xfrm>
              <a:off x="4583499" y="1425889"/>
              <a:ext cx="3963750" cy="1779511"/>
            </a:xfrm>
            <a:prstGeom prst="rect">
              <a:avLst/>
            </a:prstGeom>
            <a:noFill/>
            <a:ln>
              <a:noFill/>
            </a:ln>
          </p:spPr>
        </p:pic>
        <p:sp>
          <p:nvSpPr>
            <p:cNvPr id="103" name="Google Shape;103;p7"/>
            <p:cNvSpPr/>
            <p:nvPr/>
          </p:nvSpPr>
          <p:spPr>
            <a:xfrm>
              <a:off x="7312600" y="1699150"/>
              <a:ext cx="174600" cy="1659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7"/>
        <p:cNvGrpSpPr/>
        <p:nvPr/>
      </p:nvGrpSpPr>
      <p:grpSpPr>
        <a:xfrm>
          <a:off x="0" y="0"/>
          <a:ext cx="0" cy="0"/>
          <a:chOff x="0" y="0"/>
          <a:chExt cx="0" cy="0"/>
        </a:xfrm>
      </p:grpSpPr>
      <p:pic>
        <p:nvPicPr>
          <p:cNvPr id="108" name="Google Shape;108;p8"/>
          <p:cNvPicPr preferRelativeResize="0"/>
          <p:nvPr/>
        </p:nvPicPr>
        <p:blipFill rotWithShape="1">
          <a:blip r:embed="rId3">
            <a:alphaModFix/>
          </a:blip>
          <a:srcRect l="28514" t="83562" r="43460" b="695"/>
          <a:stretch/>
        </p:blipFill>
        <p:spPr>
          <a:xfrm flipH="1">
            <a:off x="3139650" y="4333850"/>
            <a:ext cx="2562601" cy="809649"/>
          </a:xfrm>
          <a:prstGeom prst="rect">
            <a:avLst/>
          </a:prstGeom>
          <a:noFill/>
          <a:ln>
            <a:noFill/>
          </a:ln>
        </p:spPr>
      </p:pic>
      <p:sp>
        <p:nvSpPr>
          <p:cNvPr id="109" name="Google Shape;109;p8"/>
          <p:cNvSpPr/>
          <p:nvPr/>
        </p:nvSpPr>
        <p:spPr>
          <a:xfrm>
            <a:off x="4935900" y="-9575"/>
            <a:ext cx="4208100" cy="51747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 name="Google Shape;110;p8"/>
          <p:cNvGrpSpPr/>
          <p:nvPr/>
        </p:nvGrpSpPr>
        <p:grpSpPr>
          <a:xfrm>
            <a:off x="8524709" y="4690796"/>
            <a:ext cx="257903" cy="201741"/>
            <a:chOff x="816675" y="2911100"/>
            <a:chExt cx="257903" cy="255304"/>
          </a:xfrm>
        </p:grpSpPr>
        <p:sp>
          <p:nvSpPr>
            <p:cNvPr id="111" name="Google Shape;111;p8"/>
            <p:cNvSpPr/>
            <p:nvPr/>
          </p:nvSpPr>
          <p:spPr>
            <a:xfrm>
              <a:off x="826478" y="2916204"/>
              <a:ext cx="248100" cy="250200"/>
            </a:xfrm>
            <a:prstGeom prst="roundRect">
              <a:avLst>
                <a:gd name="adj" fmla="val 2331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816675" y="2911100"/>
              <a:ext cx="250800" cy="237600"/>
            </a:xfrm>
            <a:prstGeom prst="roundRect">
              <a:avLst>
                <a:gd name="adj" fmla="val 23315"/>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8"/>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SzPts val="770"/>
              <a:buNone/>
            </a:pPr>
            <a:fld id="{00000000-1234-1234-1234-123412341234}" type="slidenum">
              <a:rPr lang="en" sz="900" b="1">
                <a:solidFill>
                  <a:schemeClr val="accent1"/>
                </a:solidFill>
                <a:latin typeface="Lato"/>
                <a:ea typeface="Lato"/>
                <a:cs typeface="Lato"/>
                <a:sym typeface="Lato"/>
              </a:rPr>
              <a:t>5</a:t>
            </a:fld>
            <a:endParaRPr sz="900" b="1">
              <a:solidFill>
                <a:schemeClr val="accent1"/>
              </a:solidFill>
              <a:latin typeface="Lato"/>
              <a:ea typeface="Lato"/>
              <a:cs typeface="Lato"/>
              <a:sym typeface="Lato"/>
            </a:endParaRPr>
          </a:p>
        </p:txBody>
      </p:sp>
      <p:sp>
        <p:nvSpPr>
          <p:cNvPr id="114" name="Google Shape;114;p8"/>
          <p:cNvSpPr/>
          <p:nvPr/>
        </p:nvSpPr>
        <p:spPr>
          <a:xfrm>
            <a:off x="811075" y="4708700"/>
            <a:ext cx="1545900" cy="1659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700" b="1">
                <a:solidFill>
                  <a:schemeClr val="lt1"/>
                </a:solidFill>
                <a:latin typeface="Lato"/>
                <a:ea typeface="Lato"/>
                <a:cs typeface="Lato"/>
                <a:sym typeface="Lato"/>
              </a:rPr>
              <a:t>Make your products discoverable</a:t>
            </a:r>
            <a:endParaRPr sz="700" b="1">
              <a:solidFill>
                <a:schemeClr val="lt1"/>
              </a:solidFill>
              <a:latin typeface="Lato"/>
              <a:ea typeface="Lato"/>
              <a:cs typeface="Lato"/>
              <a:sym typeface="Lato"/>
            </a:endParaRPr>
          </a:p>
        </p:txBody>
      </p:sp>
      <p:pic>
        <p:nvPicPr>
          <p:cNvPr id="115" name="Google Shape;115;p8"/>
          <p:cNvPicPr preferRelativeResize="0"/>
          <p:nvPr/>
        </p:nvPicPr>
        <p:blipFill rotWithShape="1">
          <a:blip r:embed="rId3">
            <a:alphaModFix/>
          </a:blip>
          <a:srcRect l="83251" t="974" r="3524" b="82590"/>
          <a:stretch/>
        </p:blipFill>
        <p:spPr>
          <a:xfrm flipH="1">
            <a:off x="-1" y="-9575"/>
            <a:ext cx="1209201" cy="845326"/>
          </a:xfrm>
          <a:prstGeom prst="rect">
            <a:avLst/>
          </a:prstGeom>
          <a:noFill/>
          <a:ln>
            <a:noFill/>
          </a:ln>
        </p:spPr>
      </p:pic>
      <p:sp>
        <p:nvSpPr>
          <p:cNvPr id="116" name="Google Shape;116;p8"/>
          <p:cNvSpPr/>
          <p:nvPr/>
        </p:nvSpPr>
        <p:spPr>
          <a:xfrm>
            <a:off x="5259750" y="1094550"/>
            <a:ext cx="3623100" cy="1547700"/>
          </a:xfrm>
          <a:prstGeom prst="roundRect">
            <a:avLst>
              <a:gd name="adj" fmla="val 1648"/>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txBox="1"/>
          <p:nvPr/>
        </p:nvSpPr>
        <p:spPr>
          <a:xfrm>
            <a:off x="5259750" y="63232"/>
            <a:ext cx="3623100" cy="471600"/>
          </a:xfrm>
          <a:prstGeom prst="rect">
            <a:avLst/>
          </a:prstGeom>
          <a:noFill/>
          <a:ln>
            <a:noFill/>
          </a:ln>
        </p:spPr>
        <p:txBody>
          <a:bodyPr spcFirstLastPara="1" wrap="square" lIns="0" tIns="91425" rIns="0" bIns="91425" anchor="t" anchorCtr="0">
            <a:noAutofit/>
          </a:bodyPr>
          <a:lstStyle/>
          <a:p>
            <a:pPr marL="0" lvl="0" indent="0" algn="ctr" rtl="0">
              <a:lnSpc>
                <a:spcPct val="90000"/>
              </a:lnSpc>
              <a:spcBef>
                <a:spcPts val="2000"/>
              </a:spcBef>
              <a:spcAft>
                <a:spcPts val="600"/>
              </a:spcAft>
              <a:buNone/>
            </a:pPr>
            <a:r>
              <a:rPr lang="en" sz="1800" b="1">
                <a:solidFill>
                  <a:schemeClr val="lt2"/>
                </a:solidFill>
                <a:latin typeface="Raleway"/>
                <a:ea typeface="Raleway"/>
                <a:cs typeface="Raleway"/>
                <a:sym typeface="Raleway"/>
              </a:rPr>
              <a:t>Social Commerce is</a:t>
            </a:r>
            <a:br>
              <a:rPr lang="en" sz="1800" b="1">
                <a:solidFill>
                  <a:schemeClr val="lt2"/>
                </a:solidFill>
                <a:latin typeface="Raleway"/>
                <a:ea typeface="Raleway"/>
                <a:cs typeface="Raleway"/>
                <a:sym typeface="Raleway"/>
              </a:rPr>
            </a:br>
            <a:r>
              <a:rPr lang="en" sz="1800" b="1">
                <a:solidFill>
                  <a:schemeClr val="lt2"/>
                </a:solidFill>
                <a:latin typeface="Raleway"/>
                <a:ea typeface="Raleway"/>
                <a:cs typeface="Raleway"/>
                <a:sym typeface="Raleway"/>
              </a:rPr>
              <a:t>the third shelf</a:t>
            </a:r>
            <a:endParaRPr sz="1800" b="1">
              <a:solidFill>
                <a:schemeClr val="lt2"/>
              </a:solidFill>
              <a:latin typeface="Raleway"/>
              <a:ea typeface="Raleway"/>
              <a:cs typeface="Raleway"/>
              <a:sym typeface="Raleway"/>
            </a:endParaRPr>
          </a:p>
        </p:txBody>
      </p:sp>
      <p:sp>
        <p:nvSpPr>
          <p:cNvPr id="118" name="Google Shape;118;p8"/>
          <p:cNvSpPr/>
          <p:nvPr/>
        </p:nvSpPr>
        <p:spPr>
          <a:xfrm>
            <a:off x="5259750" y="2786149"/>
            <a:ext cx="3623100" cy="1547700"/>
          </a:xfrm>
          <a:prstGeom prst="roundRect">
            <a:avLst>
              <a:gd name="adj" fmla="val 1648"/>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txBox="1"/>
          <p:nvPr/>
        </p:nvSpPr>
        <p:spPr>
          <a:xfrm>
            <a:off x="6997000" y="2911425"/>
            <a:ext cx="1692600" cy="235500"/>
          </a:xfrm>
          <a:prstGeom prst="rect">
            <a:avLst/>
          </a:prstGeom>
          <a:noFill/>
          <a:ln>
            <a:noFill/>
          </a:ln>
        </p:spPr>
        <p:txBody>
          <a:bodyPr spcFirstLastPara="1" wrap="square" lIns="0" tIns="0" rIns="0" bIns="91425" anchor="t" anchorCtr="0">
            <a:noAutofit/>
          </a:bodyPr>
          <a:lstStyle/>
          <a:p>
            <a:pPr marL="0" lvl="0" indent="0" algn="l" rtl="0">
              <a:lnSpc>
                <a:spcPct val="100000"/>
              </a:lnSpc>
              <a:spcBef>
                <a:spcPts val="0"/>
              </a:spcBef>
              <a:spcAft>
                <a:spcPts val="0"/>
              </a:spcAft>
              <a:buNone/>
            </a:pPr>
            <a:r>
              <a:rPr lang="en" b="1">
                <a:solidFill>
                  <a:schemeClr val="dk1"/>
                </a:solidFill>
                <a:latin typeface="Raleway"/>
                <a:ea typeface="Raleway"/>
                <a:cs typeface="Raleway"/>
                <a:sym typeface="Raleway"/>
              </a:rPr>
              <a:t>2022 Media Mix</a:t>
            </a:r>
            <a:endParaRPr b="1">
              <a:solidFill>
                <a:schemeClr val="dk1"/>
              </a:solidFill>
              <a:latin typeface="Raleway"/>
              <a:ea typeface="Raleway"/>
              <a:cs typeface="Raleway"/>
              <a:sym typeface="Raleway"/>
            </a:endParaRPr>
          </a:p>
        </p:txBody>
      </p:sp>
      <p:sp>
        <p:nvSpPr>
          <p:cNvPr id="120" name="Google Shape;120;p8"/>
          <p:cNvSpPr txBox="1"/>
          <p:nvPr/>
        </p:nvSpPr>
        <p:spPr>
          <a:xfrm>
            <a:off x="6997000" y="1231800"/>
            <a:ext cx="1692600" cy="235500"/>
          </a:xfrm>
          <a:prstGeom prst="rect">
            <a:avLst/>
          </a:prstGeom>
          <a:noFill/>
          <a:ln>
            <a:noFill/>
          </a:ln>
        </p:spPr>
        <p:txBody>
          <a:bodyPr spcFirstLastPara="1" wrap="square" lIns="0" tIns="0" rIns="0" bIns="91425" anchor="t" anchorCtr="0">
            <a:noAutofit/>
          </a:bodyPr>
          <a:lstStyle/>
          <a:p>
            <a:pPr marL="0" lvl="0" indent="0" algn="l" rtl="0">
              <a:lnSpc>
                <a:spcPct val="100000"/>
              </a:lnSpc>
              <a:spcBef>
                <a:spcPts val="0"/>
              </a:spcBef>
              <a:spcAft>
                <a:spcPts val="0"/>
              </a:spcAft>
              <a:buNone/>
            </a:pPr>
            <a:r>
              <a:rPr lang="en" b="1">
                <a:solidFill>
                  <a:schemeClr val="dk1"/>
                </a:solidFill>
                <a:latin typeface="Raleway"/>
                <a:ea typeface="Raleway"/>
                <a:cs typeface="Raleway"/>
                <a:sym typeface="Raleway"/>
              </a:rPr>
              <a:t>2023 Media Mix</a:t>
            </a:r>
            <a:endParaRPr b="1">
              <a:solidFill>
                <a:schemeClr val="dk1"/>
              </a:solidFill>
              <a:latin typeface="Raleway"/>
              <a:ea typeface="Raleway"/>
              <a:cs typeface="Raleway"/>
              <a:sym typeface="Raleway"/>
            </a:endParaRPr>
          </a:p>
        </p:txBody>
      </p:sp>
      <p:pic>
        <p:nvPicPr>
          <p:cNvPr id="121" name="Google Shape;121;p8"/>
          <p:cNvPicPr preferRelativeResize="0"/>
          <p:nvPr/>
        </p:nvPicPr>
        <p:blipFill rotWithShape="1">
          <a:blip r:embed="rId4">
            <a:alphaModFix/>
          </a:blip>
          <a:srcRect l="71045" t="39647" b="25198"/>
          <a:stretch/>
        </p:blipFill>
        <p:spPr>
          <a:xfrm>
            <a:off x="6997000" y="1546100"/>
            <a:ext cx="1179851" cy="884600"/>
          </a:xfrm>
          <a:prstGeom prst="rect">
            <a:avLst/>
          </a:prstGeom>
          <a:noFill/>
          <a:ln>
            <a:noFill/>
          </a:ln>
        </p:spPr>
      </p:pic>
      <p:grpSp>
        <p:nvGrpSpPr>
          <p:cNvPr id="122" name="Google Shape;122;p8"/>
          <p:cNvGrpSpPr/>
          <p:nvPr/>
        </p:nvGrpSpPr>
        <p:grpSpPr>
          <a:xfrm>
            <a:off x="7673821" y="1575925"/>
            <a:ext cx="587504" cy="138600"/>
            <a:chOff x="7573521" y="1575925"/>
            <a:chExt cx="587504" cy="138600"/>
          </a:xfrm>
        </p:grpSpPr>
        <p:pic>
          <p:nvPicPr>
            <p:cNvPr id="123" name="Google Shape;123;p8"/>
            <p:cNvPicPr preferRelativeResize="0"/>
            <p:nvPr/>
          </p:nvPicPr>
          <p:blipFill>
            <a:blip r:embed="rId5">
              <a:alphaModFix/>
            </a:blip>
            <a:stretch>
              <a:fillRect/>
            </a:stretch>
          </p:blipFill>
          <p:spPr>
            <a:xfrm>
              <a:off x="7573521" y="1599680"/>
              <a:ext cx="84425" cy="91125"/>
            </a:xfrm>
            <a:prstGeom prst="rect">
              <a:avLst/>
            </a:prstGeom>
            <a:noFill/>
            <a:ln>
              <a:noFill/>
            </a:ln>
          </p:spPr>
        </p:pic>
        <p:sp>
          <p:nvSpPr>
            <p:cNvPr id="124" name="Google Shape;124;p8"/>
            <p:cNvSpPr txBox="1"/>
            <p:nvPr/>
          </p:nvSpPr>
          <p:spPr>
            <a:xfrm>
              <a:off x="7687925" y="1575925"/>
              <a:ext cx="4731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900" b="1">
                  <a:solidFill>
                    <a:schemeClr val="accent1"/>
                  </a:solidFill>
                  <a:latin typeface="Lato"/>
                  <a:ea typeface="Lato"/>
                  <a:cs typeface="Lato"/>
                  <a:sym typeface="Lato"/>
                </a:rPr>
                <a:t>(9.4 p.p)</a:t>
              </a:r>
              <a:endParaRPr sz="1600" b="1">
                <a:solidFill>
                  <a:schemeClr val="accent1"/>
                </a:solidFill>
              </a:endParaRPr>
            </a:p>
          </p:txBody>
        </p:sp>
      </p:grpSp>
      <p:grpSp>
        <p:nvGrpSpPr>
          <p:cNvPr id="125" name="Google Shape;125;p8"/>
          <p:cNvGrpSpPr/>
          <p:nvPr/>
        </p:nvGrpSpPr>
        <p:grpSpPr>
          <a:xfrm>
            <a:off x="8176846" y="1749350"/>
            <a:ext cx="587504" cy="138600"/>
            <a:chOff x="7573521" y="1575925"/>
            <a:chExt cx="587504" cy="138600"/>
          </a:xfrm>
        </p:grpSpPr>
        <p:pic>
          <p:nvPicPr>
            <p:cNvPr id="126" name="Google Shape;126;p8"/>
            <p:cNvPicPr preferRelativeResize="0"/>
            <p:nvPr/>
          </p:nvPicPr>
          <p:blipFill>
            <a:blip r:embed="rId5">
              <a:alphaModFix/>
            </a:blip>
            <a:stretch>
              <a:fillRect/>
            </a:stretch>
          </p:blipFill>
          <p:spPr>
            <a:xfrm>
              <a:off x="7573521" y="1599680"/>
              <a:ext cx="84425" cy="91125"/>
            </a:xfrm>
            <a:prstGeom prst="rect">
              <a:avLst/>
            </a:prstGeom>
            <a:noFill/>
            <a:ln>
              <a:noFill/>
            </a:ln>
          </p:spPr>
        </p:pic>
        <p:sp>
          <p:nvSpPr>
            <p:cNvPr id="127" name="Google Shape;127;p8"/>
            <p:cNvSpPr txBox="1"/>
            <p:nvPr/>
          </p:nvSpPr>
          <p:spPr>
            <a:xfrm>
              <a:off x="7687925" y="1575925"/>
              <a:ext cx="4731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900" b="1">
                  <a:solidFill>
                    <a:schemeClr val="accent1"/>
                  </a:solidFill>
                  <a:latin typeface="Lato"/>
                  <a:ea typeface="Lato"/>
                  <a:cs typeface="Lato"/>
                  <a:sym typeface="Lato"/>
                </a:rPr>
                <a:t>(0.6 p.p)</a:t>
              </a:r>
              <a:endParaRPr sz="1600" b="1">
                <a:solidFill>
                  <a:schemeClr val="accent1"/>
                </a:solidFill>
              </a:endParaRPr>
            </a:p>
          </p:txBody>
        </p:sp>
      </p:grpSp>
      <p:pic>
        <p:nvPicPr>
          <p:cNvPr id="128" name="Google Shape;128;p8"/>
          <p:cNvPicPr preferRelativeResize="0"/>
          <p:nvPr/>
        </p:nvPicPr>
        <p:blipFill rotWithShape="1">
          <a:blip r:embed="rId6">
            <a:alphaModFix/>
          </a:blip>
          <a:srcRect l="9"/>
          <a:stretch/>
        </p:blipFill>
        <p:spPr>
          <a:xfrm>
            <a:off x="7736921" y="1937880"/>
            <a:ext cx="84425" cy="91125"/>
          </a:xfrm>
          <a:prstGeom prst="rect">
            <a:avLst/>
          </a:prstGeom>
          <a:noFill/>
          <a:ln>
            <a:noFill/>
          </a:ln>
        </p:spPr>
      </p:pic>
      <p:sp>
        <p:nvSpPr>
          <p:cNvPr id="129" name="Google Shape;129;p8"/>
          <p:cNvSpPr txBox="1"/>
          <p:nvPr/>
        </p:nvSpPr>
        <p:spPr>
          <a:xfrm>
            <a:off x="7851325" y="1914125"/>
            <a:ext cx="4101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900" b="1">
                <a:solidFill>
                  <a:srgbClr val="636363"/>
                </a:solidFill>
                <a:latin typeface="Lato"/>
                <a:ea typeface="Lato"/>
                <a:cs typeface="Lato"/>
                <a:sym typeface="Lato"/>
              </a:rPr>
              <a:t>(8.1 p.p)</a:t>
            </a:r>
            <a:endParaRPr sz="1600" b="1">
              <a:solidFill>
                <a:srgbClr val="636363"/>
              </a:solidFill>
            </a:endParaRPr>
          </a:p>
        </p:txBody>
      </p:sp>
      <p:grpSp>
        <p:nvGrpSpPr>
          <p:cNvPr id="130" name="Google Shape;130;p8"/>
          <p:cNvGrpSpPr/>
          <p:nvPr/>
        </p:nvGrpSpPr>
        <p:grpSpPr>
          <a:xfrm>
            <a:off x="7882146" y="2078900"/>
            <a:ext cx="524504" cy="138600"/>
            <a:chOff x="7573521" y="1575925"/>
            <a:chExt cx="524504" cy="138600"/>
          </a:xfrm>
        </p:grpSpPr>
        <p:pic>
          <p:nvPicPr>
            <p:cNvPr id="131" name="Google Shape;131;p8"/>
            <p:cNvPicPr preferRelativeResize="0"/>
            <p:nvPr/>
          </p:nvPicPr>
          <p:blipFill>
            <a:blip r:embed="rId5">
              <a:alphaModFix/>
            </a:blip>
            <a:stretch>
              <a:fillRect/>
            </a:stretch>
          </p:blipFill>
          <p:spPr>
            <a:xfrm>
              <a:off x="7573521" y="1599680"/>
              <a:ext cx="84425" cy="91125"/>
            </a:xfrm>
            <a:prstGeom prst="rect">
              <a:avLst/>
            </a:prstGeom>
            <a:noFill/>
            <a:ln>
              <a:noFill/>
            </a:ln>
          </p:spPr>
        </p:pic>
        <p:sp>
          <p:nvSpPr>
            <p:cNvPr id="132" name="Google Shape;132;p8"/>
            <p:cNvSpPr txBox="1"/>
            <p:nvPr/>
          </p:nvSpPr>
          <p:spPr>
            <a:xfrm>
              <a:off x="7687925" y="1575925"/>
              <a:ext cx="4101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900" b="1">
                  <a:solidFill>
                    <a:schemeClr val="accent1"/>
                  </a:solidFill>
                  <a:latin typeface="Lato"/>
                  <a:ea typeface="Lato"/>
                  <a:cs typeface="Lato"/>
                  <a:sym typeface="Lato"/>
                </a:rPr>
                <a:t>(0.3 p.p)</a:t>
              </a:r>
              <a:endParaRPr sz="1600" b="1">
                <a:solidFill>
                  <a:schemeClr val="accent1"/>
                </a:solidFill>
              </a:endParaRPr>
            </a:p>
          </p:txBody>
        </p:sp>
      </p:grpSp>
      <p:pic>
        <p:nvPicPr>
          <p:cNvPr id="133" name="Google Shape;133;p8"/>
          <p:cNvPicPr preferRelativeResize="0"/>
          <p:nvPr/>
        </p:nvPicPr>
        <p:blipFill rotWithShape="1">
          <a:blip r:embed="rId6">
            <a:alphaModFix/>
          </a:blip>
          <a:srcRect l="9"/>
          <a:stretch/>
        </p:blipFill>
        <p:spPr>
          <a:xfrm>
            <a:off x="7673821" y="2267430"/>
            <a:ext cx="84425" cy="91125"/>
          </a:xfrm>
          <a:prstGeom prst="rect">
            <a:avLst/>
          </a:prstGeom>
          <a:noFill/>
          <a:ln>
            <a:noFill/>
          </a:ln>
        </p:spPr>
      </p:pic>
      <p:sp>
        <p:nvSpPr>
          <p:cNvPr id="134" name="Google Shape;134;p8"/>
          <p:cNvSpPr txBox="1"/>
          <p:nvPr/>
        </p:nvSpPr>
        <p:spPr>
          <a:xfrm>
            <a:off x="7788225" y="2243675"/>
            <a:ext cx="4101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900" b="1">
                <a:solidFill>
                  <a:srgbClr val="636363"/>
                </a:solidFill>
                <a:latin typeface="Lato"/>
                <a:ea typeface="Lato"/>
                <a:cs typeface="Lato"/>
                <a:sym typeface="Lato"/>
              </a:rPr>
              <a:t>(2.1 p.p)</a:t>
            </a:r>
            <a:endParaRPr sz="1600" b="1">
              <a:solidFill>
                <a:srgbClr val="636363"/>
              </a:solidFill>
            </a:endParaRPr>
          </a:p>
        </p:txBody>
      </p:sp>
      <p:sp>
        <p:nvSpPr>
          <p:cNvPr id="135" name="Google Shape;135;p8"/>
          <p:cNvSpPr txBox="1"/>
          <p:nvPr/>
        </p:nvSpPr>
        <p:spPr>
          <a:xfrm>
            <a:off x="550447" y="69179"/>
            <a:ext cx="3798000" cy="235500"/>
          </a:xfrm>
          <a:prstGeom prst="rect">
            <a:avLst/>
          </a:prstGeom>
          <a:noFill/>
          <a:ln>
            <a:noFill/>
          </a:ln>
        </p:spPr>
        <p:txBody>
          <a:bodyPr spcFirstLastPara="1" wrap="square" lIns="0" tIns="91425" rIns="0" bIns="91425" anchor="t" anchorCtr="0">
            <a:noAutofit/>
          </a:bodyPr>
          <a:lstStyle/>
          <a:p>
            <a:pPr marL="0" lvl="0" indent="0" algn="ctr" rtl="0">
              <a:lnSpc>
                <a:spcPct val="100000"/>
              </a:lnSpc>
              <a:spcBef>
                <a:spcPts val="2000"/>
              </a:spcBef>
              <a:spcAft>
                <a:spcPts val="600"/>
              </a:spcAft>
              <a:buNone/>
            </a:pPr>
            <a:r>
              <a:rPr lang="en" sz="1600" b="1">
                <a:solidFill>
                  <a:schemeClr val="lt1"/>
                </a:solidFill>
                <a:latin typeface="Raleway"/>
                <a:ea typeface="Raleway"/>
                <a:cs typeface="Raleway"/>
                <a:sym typeface="Raleway"/>
              </a:rPr>
              <a:t>Predicted Peak Dates by Industry</a:t>
            </a:r>
            <a:endParaRPr sz="1600" b="1">
              <a:solidFill>
                <a:schemeClr val="lt1"/>
              </a:solidFill>
              <a:latin typeface="Raleway"/>
              <a:ea typeface="Raleway"/>
              <a:cs typeface="Raleway"/>
              <a:sym typeface="Raleway"/>
            </a:endParaRPr>
          </a:p>
        </p:txBody>
      </p:sp>
      <p:grpSp>
        <p:nvGrpSpPr>
          <p:cNvPr id="136" name="Google Shape;136;p8"/>
          <p:cNvGrpSpPr/>
          <p:nvPr/>
        </p:nvGrpSpPr>
        <p:grpSpPr>
          <a:xfrm>
            <a:off x="352675" y="878313"/>
            <a:ext cx="4296461" cy="1100400"/>
            <a:chOff x="352675" y="912550"/>
            <a:chExt cx="4296461" cy="1100400"/>
          </a:xfrm>
        </p:grpSpPr>
        <p:sp>
          <p:nvSpPr>
            <p:cNvPr id="137" name="Google Shape;137;p8"/>
            <p:cNvSpPr/>
            <p:nvPr/>
          </p:nvSpPr>
          <p:spPr>
            <a:xfrm>
              <a:off x="352675" y="912550"/>
              <a:ext cx="1031700" cy="1100400"/>
            </a:xfrm>
            <a:prstGeom prst="roundRect">
              <a:avLst>
                <a:gd name="adj" fmla="val 1648"/>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38" name="Google Shape;138;p8"/>
            <p:cNvSpPr/>
            <p:nvPr/>
          </p:nvSpPr>
          <p:spPr>
            <a:xfrm>
              <a:off x="352675" y="912550"/>
              <a:ext cx="1031700" cy="398400"/>
            </a:xfrm>
            <a:prstGeom prst="roundRect">
              <a:avLst>
                <a:gd name="adj" fmla="val 164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39" name="Google Shape;139;p8"/>
            <p:cNvSpPr txBox="1"/>
            <p:nvPr/>
          </p:nvSpPr>
          <p:spPr>
            <a:xfrm>
              <a:off x="411122" y="968401"/>
              <a:ext cx="927900" cy="332100"/>
            </a:xfrm>
            <a:prstGeom prst="rect">
              <a:avLst/>
            </a:prstGeom>
            <a:noFill/>
            <a:ln>
              <a:noFill/>
            </a:ln>
          </p:spPr>
          <p:txBody>
            <a:bodyPr spcFirstLastPara="1" wrap="square" lIns="0" tIns="0" rIns="0" bIns="91425" anchor="t" anchorCtr="0">
              <a:noAutofit/>
            </a:bodyPr>
            <a:lstStyle/>
            <a:p>
              <a:pPr marL="0" lvl="0" indent="0" algn="ctr" rtl="0">
                <a:lnSpc>
                  <a:spcPct val="100000"/>
                </a:lnSpc>
                <a:spcBef>
                  <a:spcPts val="0"/>
                </a:spcBef>
                <a:spcAft>
                  <a:spcPts val="0"/>
                </a:spcAft>
                <a:buNone/>
              </a:pPr>
              <a:r>
                <a:rPr lang="en" sz="1000" b="1">
                  <a:solidFill>
                    <a:schemeClr val="lt1"/>
                  </a:solidFill>
                  <a:latin typeface="Raleway"/>
                  <a:ea typeface="Raleway"/>
                  <a:cs typeface="Raleway"/>
                  <a:sym typeface="Raleway"/>
                </a:rPr>
                <a:t>Toys &amp;</a:t>
              </a:r>
              <a:br>
                <a:rPr lang="en" sz="1000" b="1">
                  <a:solidFill>
                    <a:schemeClr val="lt1"/>
                  </a:solidFill>
                  <a:latin typeface="Raleway"/>
                  <a:ea typeface="Raleway"/>
                  <a:cs typeface="Raleway"/>
                  <a:sym typeface="Raleway"/>
                </a:rPr>
              </a:br>
              <a:r>
                <a:rPr lang="en" sz="1000" b="1">
                  <a:solidFill>
                    <a:schemeClr val="lt1"/>
                  </a:solidFill>
                  <a:latin typeface="Raleway"/>
                  <a:ea typeface="Raleway"/>
                  <a:cs typeface="Raleway"/>
                  <a:sym typeface="Raleway"/>
                </a:rPr>
                <a:t>Gaming</a:t>
              </a:r>
              <a:endParaRPr sz="1000" b="1">
                <a:solidFill>
                  <a:schemeClr val="lt1"/>
                </a:solidFill>
                <a:latin typeface="Raleway"/>
                <a:ea typeface="Raleway"/>
                <a:cs typeface="Raleway"/>
                <a:sym typeface="Raleway"/>
              </a:endParaRPr>
            </a:p>
          </p:txBody>
        </p:sp>
        <p:sp>
          <p:nvSpPr>
            <p:cNvPr id="140" name="Google Shape;140;p8"/>
            <p:cNvSpPr txBox="1"/>
            <p:nvPr/>
          </p:nvSpPr>
          <p:spPr>
            <a:xfrm>
              <a:off x="411112" y="1492263"/>
              <a:ext cx="927900" cy="368100"/>
            </a:xfrm>
            <a:prstGeom prst="rect">
              <a:avLst/>
            </a:prstGeom>
            <a:noFill/>
            <a:ln>
              <a:noFill/>
            </a:ln>
          </p:spPr>
          <p:txBody>
            <a:bodyPr spcFirstLastPara="1" wrap="square" lIns="0" tIns="0" rIns="0" bIns="91425" anchor="t" anchorCtr="0">
              <a:noAutofit/>
            </a:bodyPr>
            <a:lstStyle/>
            <a:p>
              <a:pPr marL="0" lvl="0" indent="0" algn="ctr" rtl="0">
                <a:lnSpc>
                  <a:spcPct val="100000"/>
                </a:lnSpc>
                <a:spcBef>
                  <a:spcPts val="0"/>
                </a:spcBef>
                <a:spcAft>
                  <a:spcPts val="0"/>
                </a:spcAft>
                <a:buNone/>
              </a:pPr>
              <a:r>
                <a:rPr lang="en" sz="1000" b="1">
                  <a:solidFill>
                    <a:schemeClr val="lt1"/>
                  </a:solidFill>
                  <a:latin typeface="Raleway"/>
                  <a:ea typeface="Raleway"/>
                  <a:cs typeface="Raleway"/>
                  <a:sym typeface="Raleway"/>
                </a:rPr>
                <a:t>Saturday</a:t>
              </a:r>
              <a:endParaRPr sz="1000" b="1">
                <a:solidFill>
                  <a:schemeClr val="lt1"/>
                </a:solidFill>
                <a:latin typeface="Raleway"/>
                <a:ea typeface="Raleway"/>
                <a:cs typeface="Raleway"/>
                <a:sym typeface="Raleway"/>
              </a:endParaRPr>
            </a:p>
            <a:p>
              <a:pPr marL="0" lvl="0" indent="0" algn="ctr" rtl="0">
                <a:lnSpc>
                  <a:spcPct val="100000"/>
                </a:lnSpc>
                <a:spcBef>
                  <a:spcPts val="0"/>
                </a:spcBef>
                <a:spcAft>
                  <a:spcPts val="0"/>
                </a:spcAft>
                <a:buNone/>
              </a:pPr>
              <a:r>
                <a:rPr lang="en" sz="1000" b="1">
                  <a:solidFill>
                    <a:schemeClr val="lt1"/>
                  </a:solidFill>
                  <a:latin typeface="Lato"/>
                  <a:ea typeface="Lato"/>
                  <a:cs typeface="Lato"/>
                  <a:sym typeface="Lato"/>
                </a:rPr>
                <a:t>12/2</a:t>
              </a:r>
              <a:endParaRPr sz="1000" b="1">
                <a:solidFill>
                  <a:schemeClr val="lt1"/>
                </a:solidFill>
                <a:latin typeface="Lato"/>
                <a:ea typeface="Lato"/>
                <a:cs typeface="Lato"/>
                <a:sym typeface="Lato"/>
              </a:endParaRPr>
            </a:p>
          </p:txBody>
        </p:sp>
        <p:sp>
          <p:nvSpPr>
            <p:cNvPr id="141" name="Google Shape;141;p8"/>
            <p:cNvSpPr/>
            <p:nvPr/>
          </p:nvSpPr>
          <p:spPr>
            <a:xfrm>
              <a:off x="1437117" y="912550"/>
              <a:ext cx="1031700" cy="1100400"/>
            </a:xfrm>
            <a:prstGeom prst="roundRect">
              <a:avLst>
                <a:gd name="adj" fmla="val 1648"/>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42" name="Google Shape;142;p8"/>
            <p:cNvSpPr/>
            <p:nvPr/>
          </p:nvSpPr>
          <p:spPr>
            <a:xfrm>
              <a:off x="1437118" y="912550"/>
              <a:ext cx="1031700" cy="398400"/>
            </a:xfrm>
            <a:prstGeom prst="roundRect">
              <a:avLst>
                <a:gd name="adj" fmla="val 164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43" name="Google Shape;143;p8"/>
            <p:cNvSpPr txBox="1"/>
            <p:nvPr/>
          </p:nvSpPr>
          <p:spPr>
            <a:xfrm>
              <a:off x="1495577" y="1037888"/>
              <a:ext cx="927900" cy="165900"/>
            </a:xfrm>
            <a:prstGeom prst="rect">
              <a:avLst/>
            </a:prstGeom>
            <a:noFill/>
            <a:ln>
              <a:noFill/>
            </a:ln>
          </p:spPr>
          <p:txBody>
            <a:bodyPr spcFirstLastPara="1" wrap="square" lIns="0" tIns="0" rIns="0" bIns="91425" anchor="t" anchorCtr="0">
              <a:noAutofit/>
            </a:bodyPr>
            <a:lstStyle/>
            <a:p>
              <a:pPr marL="0" lvl="0" indent="0" algn="ctr" rtl="0">
                <a:lnSpc>
                  <a:spcPct val="100000"/>
                </a:lnSpc>
                <a:spcBef>
                  <a:spcPts val="0"/>
                </a:spcBef>
                <a:spcAft>
                  <a:spcPts val="0"/>
                </a:spcAft>
                <a:buNone/>
              </a:pPr>
              <a:r>
                <a:rPr lang="en" sz="1000" b="1">
                  <a:solidFill>
                    <a:schemeClr val="lt1"/>
                  </a:solidFill>
                  <a:latin typeface="Raleway"/>
                  <a:ea typeface="Raleway"/>
                  <a:cs typeface="Raleway"/>
                  <a:sym typeface="Raleway"/>
                </a:rPr>
                <a:t>Grocery</a:t>
              </a:r>
              <a:endParaRPr sz="1000" b="1">
                <a:solidFill>
                  <a:schemeClr val="lt1"/>
                </a:solidFill>
                <a:latin typeface="Raleway"/>
                <a:ea typeface="Raleway"/>
                <a:cs typeface="Raleway"/>
                <a:sym typeface="Raleway"/>
              </a:endParaRPr>
            </a:p>
          </p:txBody>
        </p:sp>
        <p:sp>
          <p:nvSpPr>
            <p:cNvPr id="144" name="Google Shape;144;p8"/>
            <p:cNvSpPr txBox="1"/>
            <p:nvPr/>
          </p:nvSpPr>
          <p:spPr>
            <a:xfrm>
              <a:off x="1495568" y="1400139"/>
              <a:ext cx="927900" cy="564000"/>
            </a:xfrm>
            <a:prstGeom prst="rect">
              <a:avLst/>
            </a:prstGeom>
            <a:noFill/>
            <a:ln>
              <a:noFill/>
            </a:ln>
          </p:spPr>
          <p:txBody>
            <a:bodyPr spcFirstLastPara="1" wrap="square" lIns="0" tIns="0" rIns="0" bIns="91425" anchor="t" anchorCtr="0">
              <a:noAutofit/>
            </a:bodyPr>
            <a:lstStyle/>
            <a:p>
              <a:pPr marL="0" lvl="0" indent="0" algn="ctr" rtl="0">
                <a:lnSpc>
                  <a:spcPct val="100000"/>
                </a:lnSpc>
                <a:spcBef>
                  <a:spcPts val="0"/>
                </a:spcBef>
                <a:spcAft>
                  <a:spcPts val="0"/>
                </a:spcAft>
                <a:buNone/>
              </a:pPr>
              <a:r>
                <a:rPr lang="en" sz="1000" b="1">
                  <a:solidFill>
                    <a:schemeClr val="lt1"/>
                  </a:solidFill>
                  <a:latin typeface="Raleway"/>
                  <a:ea typeface="Raleway"/>
                  <a:cs typeface="Raleway"/>
                  <a:sym typeface="Raleway"/>
                </a:rPr>
                <a:t>Weds </a:t>
              </a:r>
              <a:r>
                <a:rPr lang="en" sz="1000" b="1">
                  <a:solidFill>
                    <a:schemeClr val="lt1"/>
                  </a:solidFill>
                  <a:latin typeface="Lato"/>
                  <a:ea typeface="Lato"/>
                  <a:cs typeface="Lato"/>
                  <a:sym typeface="Lato"/>
                </a:rPr>
                <a:t>11/1</a:t>
              </a:r>
              <a:r>
                <a:rPr lang="en" sz="1000" b="1">
                  <a:solidFill>
                    <a:schemeClr val="lt1"/>
                  </a:solidFill>
                  <a:latin typeface="Raleway"/>
                  <a:ea typeface="Raleway"/>
                  <a:cs typeface="Raleway"/>
                  <a:sym typeface="Raleway"/>
                </a:rPr>
                <a:t>, </a:t>
              </a:r>
              <a:endParaRPr sz="1000" b="1">
                <a:solidFill>
                  <a:schemeClr val="lt1"/>
                </a:solidFill>
                <a:latin typeface="Raleway"/>
                <a:ea typeface="Raleway"/>
                <a:cs typeface="Raleway"/>
                <a:sym typeface="Raleway"/>
              </a:endParaRPr>
            </a:p>
            <a:p>
              <a:pPr marL="0" lvl="0" indent="0" algn="ctr" rtl="0">
                <a:lnSpc>
                  <a:spcPct val="100000"/>
                </a:lnSpc>
                <a:spcBef>
                  <a:spcPts val="0"/>
                </a:spcBef>
                <a:spcAft>
                  <a:spcPts val="0"/>
                </a:spcAft>
                <a:buNone/>
              </a:pPr>
              <a:r>
                <a:rPr lang="en" sz="1000" b="1">
                  <a:solidFill>
                    <a:schemeClr val="lt1"/>
                  </a:solidFill>
                  <a:latin typeface="Raleway"/>
                  <a:ea typeface="Raleway"/>
                  <a:cs typeface="Raleway"/>
                  <a:sym typeface="Raleway"/>
                </a:rPr>
                <a:t>Sat </a:t>
              </a:r>
              <a:r>
                <a:rPr lang="en" sz="1000" b="1">
                  <a:solidFill>
                    <a:schemeClr val="lt1"/>
                  </a:solidFill>
                  <a:latin typeface="Lato"/>
                  <a:ea typeface="Lato"/>
                  <a:cs typeface="Lato"/>
                  <a:sym typeface="Lato"/>
                </a:rPr>
                <a:t>11/25</a:t>
              </a:r>
              <a:r>
                <a:rPr lang="en" sz="1000" b="1">
                  <a:solidFill>
                    <a:schemeClr val="lt1"/>
                  </a:solidFill>
                  <a:latin typeface="Raleway"/>
                  <a:ea typeface="Raleway"/>
                  <a:cs typeface="Raleway"/>
                  <a:sym typeface="Raleway"/>
                </a:rPr>
                <a:t>*</a:t>
              </a:r>
              <a:endParaRPr sz="1000" b="1">
                <a:solidFill>
                  <a:schemeClr val="lt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sz="800">
                  <a:solidFill>
                    <a:schemeClr val="lt1"/>
                  </a:solidFill>
                  <a:latin typeface="Raleway"/>
                  <a:ea typeface="Raleway"/>
                  <a:cs typeface="Raleway"/>
                  <a:sym typeface="Raleway"/>
                </a:rPr>
                <a:t>(The day after Black Friday)</a:t>
              </a:r>
              <a:endParaRPr sz="1000" b="1">
                <a:solidFill>
                  <a:schemeClr val="lt1"/>
                </a:solidFill>
                <a:latin typeface="Raleway"/>
                <a:ea typeface="Raleway"/>
                <a:cs typeface="Raleway"/>
                <a:sym typeface="Raleway"/>
              </a:endParaRPr>
            </a:p>
          </p:txBody>
        </p:sp>
        <p:sp>
          <p:nvSpPr>
            <p:cNvPr id="145" name="Google Shape;145;p8"/>
            <p:cNvSpPr/>
            <p:nvPr/>
          </p:nvSpPr>
          <p:spPr>
            <a:xfrm>
              <a:off x="2510145" y="912550"/>
              <a:ext cx="1031700" cy="1100400"/>
            </a:xfrm>
            <a:prstGeom prst="roundRect">
              <a:avLst>
                <a:gd name="adj" fmla="val 1648"/>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46" name="Google Shape;146;p8"/>
            <p:cNvSpPr/>
            <p:nvPr/>
          </p:nvSpPr>
          <p:spPr>
            <a:xfrm>
              <a:off x="2510147" y="912550"/>
              <a:ext cx="1031700" cy="398400"/>
            </a:xfrm>
            <a:prstGeom prst="roundRect">
              <a:avLst>
                <a:gd name="adj" fmla="val 164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47" name="Google Shape;147;p8"/>
            <p:cNvSpPr txBox="1"/>
            <p:nvPr/>
          </p:nvSpPr>
          <p:spPr>
            <a:xfrm>
              <a:off x="2568599" y="1037888"/>
              <a:ext cx="927900" cy="165900"/>
            </a:xfrm>
            <a:prstGeom prst="rect">
              <a:avLst/>
            </a:prstGeom>
            <a:noFill/>
            <a:ln>
              <a:noFill/>
            </a:ln>
          </p:spPr>
          <p:txBody>
            <a:bodyPr spcFirstLastPara="1" wrap="square" lIns="0" tIns="0" rIns="0" bIns="91425" anchor="t" anchorCtr="0">
              <a:noAutofit/>
            </a:bodyPr>
            <a:lstStyle/>
            <a:p>
              <a:pPr marL="0" lvl="0" indent="0" algn="ctr" rtl="0">
                <a:lnSpc>
                  <a:spcPct val="100000"/>
                </a:lnSpc>
                <a:spcBef>
                  <a:spcPts val="0"/>
                </a:spcBef>
                <a:spcAft>
                  <a:spcPts val="0"/>
                </a:spcAft>
                <a:buNone/>
              </a:pPr>
              <a:r>
                <a:rPr lang="en" sz="1000" b="1">
                  <a:solidFill>
                    <a:schemeClr val="lt1"/>
                  </a:solidFill>
                  <a:latin typeface="Raleway"/>
                  <a:ea typeface="Raleway"/>
                  <a:cs typeface="Raleway"/>
                  <a:sym typeface="Raleway"/>
                </a:rPr>
                <a:t>Beauty</a:t>
              </a:r>
              <a:endParaRPr sz="1000" b="1">
                <a:solidFill>
                  <a:schemeClr val="lt1"/>
                </a:solidFill>
                <a:latin typeface="Raleway"/>
                <a:ea typeface="Raleway"/>
                <a:cs typeface="Raleway"/>
                <a:sym typeface="Raleway"/>
              </a:endParaRPr>
            </a:p>
          </p:txBody>
        </p:sp>
        <p:sp>
          <p:nvSpPr>
            <p:cNvPr id="148" name="Google Shape;148;p8"/>
            <p:cNvSpPr txBox="1"/>
            <p:nvPr/>
          </p:nvSpPr>
          <p:spPr>
            <a:xfrm>
              <a:off x="2568599" y="1492263"/>
              <a:ext cx="927900" cy="368100"/>
            </a:xfrm>
            <a:prstGeom prst="rect">
              <a:avLst/>
            </a:prstGeom>
            <a:noFill/>
            <a:ln>
              <a:noFill/>
            </a:ln>
          </p:spPr>
          <p:txBody>
            <a:bodyPr spcFirstLastPara="1" wrap="square" lIns="0" tIns="0" rIns="0" bIns="91425" anchor="t" anchorCtr="0">
              <a:noAutofit/>
            </a:bodyPr>
            <a:lstStyle/>
            <a:p>
              <a:pPr marL="0" lvl="0" indent="0" algn="ctr" rtl="0">
                <a:lnSpc>
                  <a:spcPct val="100000"/>
                </a:lnSpc>
                <a:spcBef>
                  <a:spcPts val="0"/>
                </a:spcBef>
                <a:spcAft>
                  <a:spcPts val="0"/>
                </a:spcAft>
                <a:buNone/>
              </a:pPr>
              <a:r>
                <a:rPr lang="en" sz="1000" b="1">
                  <a:solidFill>
                    <a:schemeClr val="lt1"/>
                  </a:solidFill>
                  <a:latin typeface="Raleway"/>
                  <a:ea typeface="Raleway"/>
                  <a:cs typeface="Raleway"/>
                  <a:sym typeface="Raleway"/>
                </a:rPr>
                <a:t>Friday</a:t>
              </a:r>
              <a:endParaRPr sz="1000" b="1">
                <a:solidFill>
                  <a:schemeClr val="lt1"/>
                </a:solidFill>
                <a:latin typeface="Raleway"/>
                <a:ea typeface="Raleway"/>
                <a:cs typeface="Raleway"/>
                <a:sym typeface="Raleway"/>
              </a:endParaRPr>
            </a:p>
            <a:p>
              <a:pPr marL="0" lvl="0" indent="0" algn="ctr" rtl="0">
                <a:lnSpc>
                  <a:spcPct val="100000"/>
                </a:lnSpc>
                <a:spcBef>
                  <a:spcPts val="0"/>
                </a:spcBef>
                <a:spcAft>
                  <a:spcPts val="0"/>
                </a:spcAft>
                <a:buNone/>
              </a:pPr>
              <a:r>
                <a:rPr lang="en" sz="1000" b="1">
                  <a:solidFill>
                    <a:schemeClr val="lt1"/>
                  </a:solidFill>
                  <a:latin typeface="Lato"/>
                  <a:ea typeface="Lato"/>
                  <a:cs typeface="Lato"/>
                  <a:sym typeface="Lato"/>
                </a:rPr>
                <a:t>11/3</a:t>
              </a:r>
              <a:endParaRPr sz="1000" b="1">
                <a:solidFill>
                  <a:schemeClr val="lt1"/>
                </a:solidFill>
                <a:latin typeface="Lato"/>
                <a:ea typeface="Lato"/>
                <a:cs typeface="Lato"/>
                <a:sym typeface="Lato"/>
              </a:endParaRPr>
            </a:p>
            <a:p>
              <a:pPr marL="0" lvl="0" indent="0" algn="ctr" rtl="0">
                <a:lnSpc>
                  <a:spcPct val="100000"/>
                </a:lnSpc>
                <a:spcBef>
                  <a:spcPts val="0"/>
                </a:spcBef>
                <a:spcAft>
                  <a:spcPts val="0"/>
                </a:spcAft>
                <a:buNone/>
              </a:pPr>
              <a:endParaRPr sz="1000" b="1">
                <a:solidFill>
                  <a:schemeClr val="lt1"/>
                </a:solidFill>
                <a:latin typeface="Raleway"/>
                <a:ea typeface="Raleway"/>
                <a:cs typeface="Raleway"/>
                <a:sym typeface="Raleway"/>
              </a:endParaRPr>
            </a:p>
          </p:txBody>
        </p:sp>
        <p:sp>
          <p:nvSpPr>
            <p:cNvPr id="149" name="Google Shape;149;p8"/>
            <p:cNvSpPr/>
            <p:nvPr/>
          </p:nvSpPr>
          <p:spPr>
            <a:xfrm>
              <a:off x="3617434" y="912550"/>
              <a:ext cx="1031700" cy="1100400"/>
            </a:xfrm>
            <a:prstGeom prst="roundRect">
              <a:avLst>
                <a:gd name="adj" fmla="val 1648"/>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50" name="Google Shape;150;p8"/>
            <p:cNvSpPr/>
            <p:nvPr/>
          </p:nvSpPr>
          <p:spPr>
            <a:xfrm>
              <a:off x="3617436" y="912550"/>
              <a:ext cx="1031700" cy="398400"/>
            </a:xfrm>
            <a:prstGeom prst="roundRect">
              <a:avLst>
                <a:gd name="adj" fmla="val 1648"/>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151" name="Google Shape;151;p8"/>
            <p:cNvSpPr txBox="1"/>
            <p:nvPr/>
          </p:nvSpPr>
          <p:spPr>
            <a:xfrm>
              <a:off x="3675897" y="1037888"/>
              <a:ext cx="927900" cy="165900"/>
            </a:xfrm>
            <a:prstGeom prst="rect">
              <a:avLst/>
            </a:prstGeom>
            <a:noFill/>
            <a:ln>
              <a:noFill/>
            </a:ln>
          </p:spPr>
          <p:txBody>
            <a:bodyPr spcFirstLastPara="1" wrap="square" lIns="0" tIns="0" rIns="0" bIns="91425" anchor="t" anchorCtr="0">
              <a:noAutofit/>
            </a:bodyPr>
            <a:lstStyle/>
            <a:p>
              <a:pPr marL="0" lvl="0" indent="0" algn="ctr" rtl="0">
                <a:lnSpc>
                  <a:spcPct val="100000"/>
                </a:lnSpc>
                <a:spcBef>
                  <a:spcPts val="0"/>
                </a:spcBef>
                <a:spcAft>
                  <a:spcPts val="0"/>
                </a:spcAft>
                <a:buNone/>
              </a:pPr>
              <a:r>
                <a:rPr lang="en" sz="1000" b="1">
                  <a:solidFill>
                    <a:schemeClr val="lt1"/>
                  </a:solidFill>
                  <a:latin typeface="Raleway"/>
                  <a:ea typeface="Raleway"/>
                  <a:cs typeface="Raleway"/>
                  <a:sym typeface="Raleway"/>
                </a:rPr>
                <a:t>Alcohol</a:t>
              </a:r>
              <a:endParaRPr sz="1000" b="1">
                <a:solidFill>
                  <a:schemeClr val="lt1"/>
                </a:solidFill>
                <a:latin typeface="Raleway"/>
                <a:ea typeface="Raleway"/>
                <a:cs typeface="Raleway"/>
                <a:sym typeface="Raleway"/>
              </a:endParaRPr>
            </a:p>
          </p:txBody>
        </p:sp>
        <p:sp>
          <p:nvSpPr>
            <p:cNvPr id="152" name="Google Shape;152;p8"/>
            <p:cNvSpPr txBox="1"/>
            <p:nvPr/>
          </p:nvSpPr>
          <p:spPr>
            <a:xfrm>
              <a:off x="3675895" y="1492263"/>
              <a:ext cx="927900" cy="368100"/>
            </a:xfrm>
            <a:prstGeom prst="rect">
              <a:avLst/>
            </a:prstGeom>
            <a:noFill/>
            <a:ln>
              <a:noFill/>
            </a:ln>
          </p:spPr>
          <p:txBody>
            <a:bodyPr spcFirstLastPara="1" wrap="square" lIns="0" tIns="0" rIns="0" bIns="91425" anchor="t" anchorCtr="0">
              <a:noAutofit/>
            </a:bodyPr>
            <a:lstStyle/>
            <a:p>
              <a:pPr marL="0" lvl="0" indent="0" algn="ctr" rtl="0">
                <a:lnSpc>
                  <a:spcPct val="100000"/>
                </a:lnSpc>
                <a:spcBef>
                  <a:spcPts val="0"/>
                </a:spcBef>
                <a:spcAft>
                  <a:spcPts val="0"/>
                </a:spcAft>
                <a:buNone/>
              </a:pPr>
              <a:r>
                <a:rPr lang="en" sz="1000" b="1">
                  <a:solidFill>
                    <a:schemeClr val="lt1"/>
                  </a:solidFill>
                  <a:latin typeface="Raleway"/>
                  <a:ea typeface="Raleway"/>
                  <a:cs typeface="Raleway"/>
                  <a:sym typeface="Raleway"/>
                </a:rPr>
                <a:t>Friday</a:t>
              </a:r>
              <a:endParaRPr sz="1000" b="1">
                <a:solidFill>
                  <a:schemeClr val="lt1"/>
                </a:solidFill>
                <a:latin typeface="Raleway"/>
                <a:ea typeface="Raleway"/>
                <a:cs typeface="Raleway"/>
                <a:sym typeface="Raleway"/>
              </a:endParaRPr>
            </a:p>
            <a:p>
              <a:pPr marL="0" lvl="0" indent="0" algn="ctr" rtl="0">
                <a:lnSpc>
                  <a:spcPct val="100000"/>
                </a:lnSpc>
                <a:spcBef>
                  <a:spcPts val="0"/>
                </a:spcBef>
                <a:spcAft>
                  <a:spcPts val="0"/>
                </a:spcAft>
                <a:buNone/>
              </a:pPr>
              <a:r>
                <a:rPr lang="en" sz="1000" b="1">
                  <a:solidFill>
                    <a:schemeClr val="lt1"/>
                  </a:solidFill>
                  <a:latin typeface="Lato"/>
                  <a:ea typeface="Lato"/>
                  <a:cs typeface="Lato"/>
                  <a:sym typeface="Lato"/>
                </a:rPr>
                <a:t>12/1</a:t>
              </a:r>
              <a:endParaRPr sz="1000" b="1">
                <a:solidFill>
                  <a:schemeClr val="lt1"/>
                </a:solidFill>
                <a:latin typeface="Lato"/>
                <a:ea typeface="Lato"/>
                <a:cs typeface="Lato"/>
                <a:sym typeface="Lato"/>
              </a:endParaRPr>
            </a:p>
            <a:p>
              <a:pPr marL="0" lvl="0" indent="0" algn="ctr" rtl="0">
                <a:lnSpc>
                  <a:spcPct val="100000"/>
                </a:lnSpc>
                <a:spcBef>
                  <a:spcPts val="0"/>
                </a:spcBef>
                <a:spcAft>
                  <a:spcPts val="0"/>
                </a:spcAft>
                <a:buNone/>
              </a:pPr>
              <a:endParaRPr sz="1000" b="1">
                <a:solidFill>
                  <a:schemeClr val="lt1"/>
                </a:solidFill>
                <a:latin typeface="Raleway"/>
                <a:ea typeface="Raleway"/>
                <a:cs typeface="Raleway"/>
                <a:sym typeface="Raleway"/>
              </a:endParaRPr>
            </a:p>
          </p:txBody>
        </p:sp>
      </p:grpSp>
      <p:sp>
        <p:nvSpPr>
          <p:cNvPr id="153" name="Google Shape;153;p8"/>
          <p:cNvSpPr/>
          <p:nvPr/>
        </p:nvSpPr>
        <p:spPr>
          <a:xfrm>
            <a:off x="352675" y="2217325"/>
            <a:ext cx="4296300" cy="2182500"/>
          </a:xfrm>
          <a:prstGeom prst="roundRect">
            <a:avLst>
              <a:gd name="adj" fmla="val 1340"/>
            </a:avLst>
          </a:prstGeom>
          <a:solidFill>
            <a:schemeClr val="lt2"/>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154" name="Google Shape;154;p8"/>
          <p:cNvSpPr/>
          <p:nvPr/>
        </p:nvSpPr>
        <p:spPr>
          <a:xfrm>
            <a:off x="1890175" y="2148850"/>
            <a:ext cx="1221300" cy="196800"/>
          </a:xfrm>
          <a:prstGeom prst="roundRect">
            <a:avLst>
              <a:gd name="adj" fmla="val 50000"/>
            </a:avLst>
          </a:prstGeom>
          <a:solidFill>
            <a:schemeClr val="accent1"/>
          </a:solid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Brand Success Story</a:t>
            </a:r>
            <a:endParaRPr sz="900" b="1">
              <a:solidFill>
                <a:schemeClr val="lt1"/>
              </a:solidFill>
              <a:latin typeface="Lato"/>
              <a:ea typeface="Lato"/>
              <a:cs typeface="Lato"/>
              <a:sym typeface="Lato"/>
            </a:endParaRPr>
          </a:p>
        </p:txBody>
      </p:sp>
      <p:sp>
        <p:nvSpPr>
          <p:cNvPr id="155" name="Google Shape;155;p8"/>
          <p:cNvSpPr txBox="1"/>
          <p:nvPr/>
        </p:nvSpPr>
        <p:spPr>
          <a:xfrm>
            <a:off x="454725" y="2122627"/>
            <a:ext cx="2985600" cy="641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2000"/>
              </a:spcBef>
              <a:spcAft>
                <a:spcPts val="600"/>
              </a:spcAft>
              <a:buNone/>
            </a:pPr>
            <a:r>
              <a:rPr lang="en" sz="1100" b="1" dirty="0">
                <a:solidFill>
                  <a:schemeClr val="lt1"/>
                </a:solidFill>
                <a:latin typeface="Raleway"/>
                <a:ea typeface="Raleway"/>
                <a:cs typeface="Raleway"/>
                <a:sym typeface="Raleway"/>
              </a:rPr>
              <a:t>Ricola leveraged MikMak to quickly launch shoppable influencer campaigns across Instagram and TikTok.</a:t>
            </a:r>
            <a:endParaRPr sz="1100" b="1" dirty="0">
              <a:solidFill>
                <a:schemeClr val="lt1"/>
              </a:solidFill>
              <a:latin typeface="Raleway"/>
              <a:ea typeface="Raleway"/>
              <a:cs typeface="Raleway"/>
              <a:sym typeface="Raleway"/>
            </a:endParaRPr>
          </a:p>
        </p:txBody>
      </p:sp>
      <p:sp>
        <p:nvSpPr>
          <p:cNvPr id="156" name="Google Shape;156;p8"/>
          <p:cNvSpPr/>
          <p:nvPr/>
        </p:nvSpPr>
        <p:spPr>
          <a:xfrm>
            <a:off x="538900" y="3051750"/>
            <a:ext cx="926400" cy="736500"/>
          </a:xfrm>
          <a:prstGeom prst="roundRect">
            <a:avLst>
              <a:gd name="adj" fmla="val 3858"/>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2.8x Higher Purchase Intent Rate </a:t>
            </a:r>
            <a:r>
              <a:rPr lang="en" sz="900">
                <a:solidFill>
                  <a:schemeClr val="lt1"/>
                </a:solidFill>
                <a:latin typeface="Lato"/>
                <a:ea typeface="Lato"/>
                <a:cs typeface="Lato"/>
                <a:sym typeface="Lato"/>
              </a:rPr>
              <a:t>on TikTok</a:t>
            </a:r>
            <a:endParaRPr sz="900">
              <a:solidFill>
                <a:schemeClr val="lt1"/>
              </a:solidFill>
              <a:latin typeface="Lato"/>
              <a:ea typeface="Lato"/>
              <a:cs typeface="Lato"/>
              <a:sym typeface="Lato"/>
            </a:endParaRPr>
          </a:p>
        </p:txBody>
      </p:sp>
      <p:sp>
        <p:nvSpPr>
          <p:cNvPr id="157" name="Google Shape;157;p8"/>
          <p:cNvSpPr/>
          <p:nvPr/>
        </p:nvSpPr>
        <p:spPr>
          <a:xfrm>
            <a:off x="2513800" y="3054483"/>
            <a:ext cx="926400" cy="736500"/>
          </a:xfrm>
          <a:prstGeom prst="roundRect">
            <a:avLst>
              <a:gd name="adj" fmla="val 3858"/>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55% </a:t>
            </a:r>
            <a:r>
              <a:rPr lang="en" sz="900">
                <a:solidFill>
                  <a:schemeClr val="lt1"/>
                </a:solidFill>
                <a:latin typeface="Lato"/>
                <a:ea typeface="Lato"/>
                <a:cs typeface="Lato"/>
                <a:sym typeface="Lato"/>
              </a:rPr>
              <a:t>Of consumers </a:t>
            </a:r>
            <a:r>
              <a:rPr lang="en" sz="900" b="1">
                <a:solidFill>
                  <a:schemeClr val="lt1"/>
                </a:solidFill>
                <a:latin typeface="Lato"/>
                <a:ea typeface="Lato"/>
                <a:cs typeface="Lato"/>
                <a:sym typeface="Lato"/>
              </a:rPr>
              <a:t>preferred to shop at Target</a:t>
            </a:r>
            <a:endParaRPr sz="900" b="1">
              <a:solidFill>
                <a:schemeClr val="lt1"/>
              </a:solidFill>
              <a:latin typeface="Lato"/>
              <a:ea typeface="Lato"/>
              <a:cs typeface="Lato"/>
              <a:sym typeface="Lato"/>
            </a:endParaRPr>
          </a:p>
        </p:txBody>
      </p:sp>
      <p:sp>
        <p:nvSpPr>
          <p:cNvPr id="158" name="Google Shape;158;p8"/>
          <p:cNvSpPr/>
          <p:nvPr/>
        </p:nvSpPr>
        <p:spPr>
          <a:xfrm>
            <a:off x="1526357" y="3051750"/>
            <a:ext cx="926400" cy="736500"/>
          </a:xfrm>
          <a:prstGeom prst="roundRect">
            <a:avLst>
              <a:gd name="adj" fmla="val 3858"/>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solidFill>
                  <a:schemeClr val="lt1"/>
                </a:solidFill>
                <a:latin typeface="Lato"/>
                <a:ea typeface="Lato"/>
                <a:cs typeface="Lato"/>
                <a:sym typeface="Lato"/>
              </a:rPr>
              <a:t>1.6x Higher Purchase Intent Rate </a:t>
            </a:r>
            <a:r>
              <a:rPr lang="en" sz="900">
                <a:solidFill>
                  <a:schemeClr val="lt1"/>
                </a:solidFill>
                <a:latin typeface="Lato"/>
                <a:ea typeface="Lato"/>
                <a:cs typeface="Lato"/>
                <a:sym typeface="Lato"/>
              </a:rPr>
              <a:t>by influencer</a:t>
            </a:r>
            <a:endParaRPr sz="900">
              <a:solidFill>
                <a:schemeClr val="lt1"/>
              </a:solidFill>
              <a:latin typeface="Lato"/>
              <a:ea typeface="Lato"/>
              <a:cs typeface="Lato"/>
              <a:sym typeface="Lato"/>
            </a:endParaRPr>
          </a:p>
        </p:txBody>
      </p:sp>
      <p:sp>
        <p:nvSpPr>
          <p:cNvPr id="159" name="Google Shape;159;p8"/>
          <p:cNvSpPr/>
          <p:nvPr/>
        </p:nvSpPr>
        <p:spPr>
          <a:xfrm>
            <a:off x="538900" y="3916750"/>
            <a:ext cx="1602900" cy="332100"/>
          </a:xfrm>
          <a:prstGeom prst="roundRect">
            <a:avLst>
              <a:gd name="adj" fmla="val 50000"/>
            </a:avLst>
          </a:prstGeom>
          <a:solidFill>
            <a:schemeClr val="lt1"/>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900" b="1">
                <a:solidFill>
                  <a:schemeClr val="hlink"/>
                </a:solidFill>
                <a:uFill>
                  <a:noFill/>
                </a:uFill>
                <a:latin typeface="Lato"/>
                <a:ea typeface="Lato"/>
                <a:cs typeface="Lato"/>
                <a:sym typeface="Lato"/>
                <a:hlinkClick r:id="rId7"/>
              </a:rPr>
              <a:t>READ FULL CASE STUDY</a:t>
            </a:r>
            <a:endParaRPr sz="900" b="1">
              <a:solidFill>
                <a:schemeClr val="accent1"/>
              </a:solidFill>
              <a:latin typeface="Lato"/>
              <a:ea typeface="Lato"/>
              <a:cs typeface="Lato"/>
              <a:sym typeface="Lato"/>
            </a:endParaRPr>
          </a:p>
        </p:txBody>
      </p:sp>
      <p:pic>
        <p:nvPicPr>
          <p:cNvPr id="160" name="Google Shape;160;p8"/>
          <p:cNvPicPr preferRelativeResize="0"/>
          <p:nvPr/>
        </p:nvPicPr>
        <p:blipFill rotWithShape="1">
          <a:blip r:embed="rId8">
            <a:alphaModFix/>
          </a:blip>
          <a:srcRect l="48159" t="-6020" r="17793" b="6019"/>
          <a:stretch/>
        </p:blipFill>
        <p:spPr>
          <a:xfrm>
            <a:off x="3288775" y="2300183"/>
            <a:ext cx="1367400" cy="2097900"/>
          </a:xfrm>
          <a:prstGeom prst="roundRect">
            <a:avLst>
              <a:gd name="adj" fmla="val 2951"/>
            </a:avLst>
          </a:prstGeom>
          <a:noFill/>
          <a:ln>
            <a:noFill/>
          </a:ln>
        </p:spPr>
      </p:pic>
      <p:sp>
        <p:nvSpPr>
          <p:cNvPr id="161" name="Google Shape;161;p8"/>
          <p:cNvSpPr/>
          <p:nvPr/>
        </p:nvSpPr>
        <p:spPr>
          <a:xfrm>
            <a:off x="4401588" y="2302413"/>
            <a:ext cx="170400" cy="165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2" name="Google Shape;162;p8"/>
          <p:cNvPicPr preferRelativeResize="0"/>
          <p:nvPr/>
        </p:nvPicPr>
        <p:blipFill rotWithShape="1">
          <a:blip r:embed="rId9">
            <a:alphaModFix/>
          </a:blip>
          <a:srcRect r="36888"/>
          <a:stretch/>
        </p:blipFill>
        <p:spPr>
          <a:xfrm>
            <a:off x="5429050" y="1208774"/>
            <a:ext cx="1346437" cy="1317452"/>
          </a:xfrm>
          <a:prstGeom prst="rect">
            <a:avLst/>
          </a:prstGeom>
          <a:noFill/>
          <a:ln>
            <a:noFill/>
          </a:ln>
        </p:spPr>
      </p:pic>
      <p:pic>
        <p:nvPicPr>
          <p:cNvPr id="163" name="Google Shape;163;p8"/>
          <p:cNvPicPr preferRelativeResize="0"/>
          <p:nvPr/>
        </p:nvPicPr>
        <p:blipFill rotWithShape="1">
          <a:blip r:embed="rId10">
            <a:alphaModFix/>
          </a:blip>
          <a:srcRect r="37362"/>
          <a:stretch/>
        </p:blipFill>
        <p:spPr>
          <a:xfrm>
            <a:off x="5367375" y="2888475"/>
            <a:ext cx="1367399" cy="1343050"/>
          </a:xfrm>
          <a:prstGeom prst="rect">
            <a:avLst/>
          </a:prstGeom>
          <a:noFill/>
          <a:ln>
            <a:noFill/>
          </a:ln>
        </p:spPr>
      </p:pic>
      <p:pic>
        <p:nvPicPr>
          <p:cNvPr id="164" name="Google Shape;164;p8"/>
          <p:cNvPicPr preferRelativeResize="0"/>
          <p:nvPr/>
        </p:nvPicPr>
        <p:blipFill rotWithShape="1">
          <a:blip r:embed="rId10">
            <a:alphaModFix/>
          </a:blip>
          <a:srcRect l="69049" t="40208" b="22226"/>
          <a:stretch/>
        </p:blipFill>
        <p:spPr>
          <a:xfrm>
            <a:off x="6853600" y="3237975"/>
            <a:ext cx="1267326" cy="946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8"/>
        <p:cNvGrpSpPr/>
        <p:nvPr/>
      </p:nvGrpSpPr>
      <p:grpSpPr>
        <a:xfrm>
          <a:off x="0" y="0"/>
          <a:ext cx="0" cy="0"/>
          <a:chOff x="0" y="0"/>
          <a:chExt cx="0" cy="0"/>
        </a:xfrm>
      </p:grpSpPr>
      <p:cxnSp>
        <p:nvCxnSpPr>
          <p:cNvPr id="169" name="Google Shape;169;p9"/>
          <p:cNvCxnSpPr/>
          <p:nvPr/>
        </p:nvCxnSpPr>
        <p:spPr>
          <a:xfrm>
            <a:off x="0" y="3765850"/>
            <a:ext cx="9148200" cy="0"/>
          </a:xfrm>
          <a:prstGeom prst="straightConnector1">
            <a:avLst/>
          </a:prstGeom>
          <a:noFill/>
          <a:ln w="9525" cap="flat" cmpd="sng">
            <a:solidFill>
              <a:schemeClr val="accent1"/>
            </a:solidFill>
            <a:prstDash val="solid"/>
            <a:round/>
            <a:headEnd type="none" w="med" len="med"/>
            <a:tailEnd type="none" w="med" len="med"/>
          </a:ln>
        </p:spPr>
      </p:cxnSp>
      <p:sp>
        <p:nvSpPr>
          <p:cNvPr id="170" name="Google Shape;170;p9"/>
          <p:cNvSpPr/>
          <p:nvPr/>
        </p:nvSpPr>
        <p:spPr>
          <a:xfrm>
            <a:off x="444000" y="3029387"/>
            <a:ext cx="3947400" cy="1537800"/>
          </a:xfrm>
          <a:prstGeom prst="roundRect">
            <a:avLst>
              <a:gd name="adj" fmla="val 1648"/>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 name="Google Shape;171;p9"/>
          <p:cNvGrpSpPr/>
          <p:nvPr/>
        </p:nvGrpSpPr>
        <p:grpSpPr>
          <a:xfrm>
            <a:off x="8524709" y="4690796"/>
            <a:ext cx="257903" cy="201741"/>
            <a:chOff x="816675" y="2911100"/>
            <a:chExt cx="257903" cy="255304"/>
          </a:xfrm>
        </p:grpSpPr>
        <p:sp>
          <p:nvSpPr>
            <p:cNvPr id="172" name="Google Shape;172;p9"/>
            <p:cNvSpPr/>
            <p:nvPr/>
          </p:nvSpPr>
          <p:spPr>
            <a:xfrm>
              <a:off x="826478" y="2916204"/>
              <a:ext cx="248100" cy="250200"/>
            </a:xfrm>
            <a:prstGeom prst="roundRect">
              <a:avLst>
                <a:gd name="adj" fmla="val 2331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816675" y="2911100"/>
              <a:ext cx="250800" cy="237600"/>
            </a:xfrm>
            <a:prstGeom prst="roundRect">
              <a:avLst>
                <a:gd name="adj" fmla="val 23315"/>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9"/>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SzPts val="770"/>
              <a:buNone/>
            </a:pPr>
            <a:fld id="{00000000-1234-1234-1234-123412341234}" type="slidenum">
              <a:rPr lang="en" sz="900" b="1">
                <a:solidFill>
                  <a:schemeClr val="accent1"/>
                </a:solidFill>
                <a:latin typeface="Lato"/>
                <a:ea typeface="Lato"/>
                <a:cs typeface="Lato"/>
                <a:sym typeface="Lato"/>
              </a:rPr>
              <a:t>6</a:t>
            </a:fld>
            <a:endParaRPr sz="900" b="1">
              <a:solidFill>
                <a:schemeClr val="accent1"/>
              </a:solidFill>
              <a:latin typeface="Lato"/>
              <a:ea typeface="Lato"/>
              <a:cs typeface="Lato"/>
              <a:sym typeface="Lato"/>
            </a:endParaRPr>
          </a:p>
        </p:txBody>
      </p:sp>
      <p:sp>
        <p:nvSpPr>
          <p:cNvPr id="175" name="Google Shape;175;p9"/>
          <p:cNvSpPr/>
          <p:nvPr/>
        </p:nvSpPr>
        <p:spPr>
          <a:xfrm>
            <a:off x="811075" y="4708700"/>
            <a:ext cx="1545900" cy="1659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700" b="1">
                <a:solidFill>
                  <a:schemeClr val="lt1"/>
                </a:solidFill>
                <a:latin typeface="Lato"/>
                <a:ea typeface="Lato"/>
                <a:cs typeface="Lato"/>
                <a:sym typeface="Lato"/>
              </a:rPr>
              <a:t>Make your products discoverable</a:t>
            </a:r>
            <a:endParaRPr sz="700" b="1">
              <a:solidFill>
                <a:schemeClr val="lt1"/>
              </a:solidFill>
              <a:latin typeface="Lato"/>
              <a:ea typeface="Lato"/>
              <a:cs typeface="Lato"/>
              <a:sym typeface="Lato"/>
            </a:endParaRPr>
          </a:p>
        </p:txBody>
      </p:sp>
      <p:sp>
        <p:nvSpPr>
          <p:cNvPr id="176" name="Google Shape;176;p9"/>
          <p:cNvSpPr txBox="1"/>
          <p:nvPr/>
        </p:nvSpPr>
        <p:spPr>
          <a:xfrm>
            <a:off x="444000" y="90377"/>
            <a:ext cx="3990300" cy="314700"/>
          </a:xfrm>
          <a:prstGeom prst="rect">
            <a:avLst/>
          </a:prstGeom>
          <a:noFill/>
          <a:ln>
            <a:noFill/>
          </a:ln>
        </p:spPr>
        <p:txBody>
          <a:bodyPr spcFirstLastPara="1" wrap="square" lIns="0" tIns="91425" rIns="0" bIns="91425" anchor="t" anchorCtr="0">
            <a:noAutofit/>
          </a:bodyPr>
          <a:lstStyle/>
          <a:p>
            <a:pPr marL="0" lvl="0" indent="0" algn="l" rtl="0">
              <a:lnSpc>
                <a:spcPct val="100000"/>
              </a:lnSpc>
              <a:spcBef>
                <a:spcPts val="2000"/>
              </a:spcBef>
              <a:spcAft>
                <a:spcPts val="600"/>
              </a:spcAft>
              <a:buNone/>
            </a:pPr>
            <a:r>
              <a:rPr lang="en" sz="1750" b="1" dirty="0">
                <a:solidFill>
                  <a:schemeClr val="lt1"/>
                </a:solidFill>
                <a:latin typeface="Raleway"/>
                <a:ea typeface="Raleway"/>
                <a:cs typeface="Raleway"/>
                <a:sym typeface="Raleway"/>
              </a:rPr>
              <a:t>Instagram is the top channel for 2023</a:t>
            </a:r>
            <a:endParaRPr sz="1750" b="1" dirty="0">
              <a:solidFill>
                <a:schemeClr val="lt1"/>
              </a:solidFill>
              <a:latin typeface="Raleway"/>
              <a:ea typeface="Raleway"/>
              <a:cs typeface="Raleway"/>
              <a:sym typeface="Raleway"/>
            </a:endParaRPr>
          </a:p>
        </p:txBody>
      </p:sp>
      <p:sp>
        <p:nvSpPr>
          <p:cNvPr id="177" name="Google Shape;177;p9"/>
          <p:cNvSpPr txBox="1"/>
          <p:nvPr/>
        </p:nvSpPr>
        <p:spPr>
          <a:xfrm>
            <a:off x="444000" y="617344"/>
            <a:ext cx="4019100" cy="2093400"/>
          </a:xfrm>
          <a:prstGeom prst="rect">
            <a:avLst/>
          </a:prstGeom>
          <a:noFill/>
          <a:ln>
            <a:noFill/>
          </a:ln>
        </p:spPr>
        <p:txBody>
          <a:bodyPr spcFirstLastPara="1" wrap="square" lIns="0" tIns="91425" rIns="0" bIns="91425" anchor="t" anchorCtr="0">
            <a:noAutofit/>
          </a:bodyPr>
          <a:lstStyle/>
          <a:p>
            <a:pPr marL="0" lvl="0" indent="0" algn="l" rtl="0">
              <a:lnSpc>
                <a:spcPct val="100000"/>
              </a:lnSpc>
              <a:spcBef>
                <a:spcPts val="1000"/>
              </a:spcBef>
              <a:spcAft>
                <a:spcPts val="0"/>
              </a:spcAft>
              <a:buNone/>
            </a:pPr>
            <a:r>
              <a:rPr lang="en" sz="1100" dirty="0">
                <a:solidFill>
                  <a:schemeClr val="lt1"/>
                </a:solidFill>
                <a:latin typeface="Lato"/>
                <a:ea typeface="Lato"/>
                <a:cs typeface="Lato"/>
                <a:sym typeface="Lato"/>
              </a:rPr>
              <a:t>As shown on the previous page, social commerce has only grown over the years and today, more shoppers than ever before are engaging in social-first product discovery. According to a Statista report, global sales through social media platforms climbed to an estimated $992 billion in 2022. That figure is expected to hit $2.9 trillion by 2026. </a:t>
            </a:r>
            <a:endParaRPr sz="1100" dirty="0">
              <a:solidFill>
                <a:schemeClr val="lt1"/>
              </a:solidFill>
              <a:latin typeface="Lato"/>
              <a:ea typeface="Lato"/>
              <a:cs typeface="Lato"/>
              <a:sym typeface="Lato"/>
            </a:endParaRPr>
          </a:p>
          <a:p>
            <a:pPr marL="0" lvl="0" indent="0" algn="l" rtl="0">
              <a:lnSpc>
                <a:spcPct val="100000"/>
              </a:lnSpc>
              <a:spcBef>
                <a:spcPts val="1000"/>
              </a:spcBef>
              <a:spcAft>
                <a:spcPts val="0"/>
              </a:spcAft>
              <a:buNone/>
            </a:pPr>
            <a:r>
              <a:rPr lang="en" sz="1100" dirty="0">
                <a:solidFill>
                  <a:schemeClr val="lt1"/>
                </a:solidFill>
                <a:latin typeface="Lato"/>
                <a:ea typeface="Lato"/>
                <a:cs typeface="Lato"/>
                <a:sym typeface="Lato"/>
              </a:rPr>
              <a:t>According to the MikMak Shopping Index, Instagram drives the highest Purchase Intent Rates for eCommerce brands at 11.1 percent. YouTube follows with 7.3 percent. Facebook, Pinterest, and TikTok drive Purchase Intent Rates of 6.1, 4.2, and 3.5 percent, respectively. </a:t>
            </a:r>
            <a:endParaRPr sz="1100" dirty="0">
              <a:solidFill>
                <a:schemeClr val="lt1"/>
              </a:solidFill>
              <a:latin typeface="Lato"/>
              <a:ea typeface="Lato"/>
              <a:cs typeface="Lato"/>
              <a:sym typeface="Lato"/>
            </a:endParaRPr>
          </a:p>
        </p:txBody>
      </p:sp>
      <p:sp>
        <p:nvSpPr>
          <p:cNvPr id="178" name="Google Shape;178;p9"/>
          <p:cNvSpPr txBox="1"/>
          <p:nvPr/>
        </p:nvSpPr>
        <p:spPr>
          <a:xfrm>
            <a:off x="4572000" y="617344"/>
            <a:ext cx="4203300" cy="13914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1000"/>
              </a:spcBef>
              <a:spcAft>
                <a:spcPts val="0"/>
              </a:spcAft>
              <a:buNone/>
            </a:pPr>
            <a:r>
              <a:rPr lang="en" sz="1100">
                <a:solidFill>
                  <a:schemeClr val="lt1"/>
                </a:solidFill>
                <a:latin typeface="Lato"/>
                <a:ea typeface="Lato"/>
                <a:cs typeface="Lato"/>
                <a:sym typeface="Lato"/>
              </a:rPr>
              <a:t>In terms of Purchase Intent Clicks, Facebook drives the most in-market traffic for eCommerce brands at 56.3 percent. Fellow Meta channel, Instagram follows with 30.1 percent. TikTok and YouTube tie for third most Purchase Intent Clicks at 5.1 percent. Snap follows with 2.0 percent. Traffic for TikTok has been increasing incrementally year over year. Pay extra close attention to this channel during the holiday season. </a:t>
            </a:r>
            <a:endParaRPr sz="1100">
              <a:solidFill>
                <a:schemeClr val="lt1"/>
              </a:solidFill>
              <a:latin typeface="Lato"/>
              <a:ea typeface="Lato"/>
              <a:cs typeface="Lato"/>
              <a:sym typeface="Lato"/>
            </a:endParaRPr>
          </a:p>
          <a:p>
            <a:pPr marL="0" lvl="0" indent="0" algn="l" rtl="0">
              <a:lnSpc>
                <a:spcPct val="100000"/>
              </a:lnSpc>
              <a:spcBef>
                <a:spcPts val="1000"/>
              </a:spcBef>
              <a:spcAft>
                <a:spcPts val="0"/>
              </a:spcAft>
              <a:buNone/>
            </a:pPr>
            <a:endParaRPr sz="1100">
              <a:solidFill>
                <a:schemeClr val="lt1"/>
              </a:solidFill>
              <a:latin typeface="Lato"/>
              <a:ea typeface="Lato"/>
              <a:cs typeface="Lato"/>
              <a:sym typeface="Lato"/>
            </a:endParaRPr>
          </a:p>
        </p:txBody>
      </p:sp>
      <p:sp>
        <p:nvSpPr>
          <p:cNvPr id="179" name="Google Shape;179;p9"/>
          <p:cNvSpPr/>
          <p:nvPr/>
        </p:nvSpPr>
        <p:spPr>
          <a:xfrm>
            <a:off x="4572000" y="2177825"/>
            <a:ext cx="4203300" cy="450900"/>
          </a:xfrm>
          <a:prstGeom prst="roundRect">
            <a:avLst>
              <a:gd name="adj" fmla="val 7093"/>
            </a:avLst>
          </a:prstGeom>
          <a:solidFill>
            <a:schemeClr val="accent1"/>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r>
              <a:rPr lang="en" sz="900" b="1">
                <a:solidFill>
                  <a:schemeClr val="lt1"/>
                </a:solidFill>
                <a:latin typeface="Lato"/>
                <a:ea typeface="Lato"/>
                <a:cs typeface="Lato"/>
                <a:sym typeface="Lato"/>
              </a:rPr>
              <a:t>*Purchase Intent Clicks: </a:t>
            </a:r>
            <a:r>
              <a:rPr lang="en" sz="900">
                <a:solidFill>
                  <a:schemeClr val="lt1"/>
                </a:solidFill>
                <a:latin typeface="Lato"/>
                <a:ea typeface="Lato"/>
                <a:cs typeface="Lato"/>
                <a:sym typeface="Lato"/>
              </a:rPr>
              <a:t>The number of times a shopper has clicked through to at least one retailer during a single session</a:t>
            </a:r>
            <a:endParaRPr sz="900">
              <a:solidFill>
                <a:schemeClr val="lt1"/>
              </a:solidFill>
              <a:latin typeface="Lato"/>
              <a:ea typeface="Lato"/>
              <a:cs typeface="Lato"/>
              <a:sym typeface="Lato"/>
            </a:endParaRPr>
          </a:p>
        </p:txBody>
      </p:sp>
      <p:sp>
        <p:nvSpPr>
          <p:cNvPr id="180" name="Google Shape;180;p9"/>
          <p:cNvSpPr txBox="1"/>
          <p:nvPr/>
        </p:nvSpPr>
        <p:spPr>
          <a:xfrm>
            <a:off x="446250" y="2946990"/>
            <a:ext cx="3947400" cy="240900"/>
          </a:xfrm>
          <a:prstGeom prst="rect">
            <a:avLst/>
          </a:prstGeom>
          <a:noFill/>
          <a:ln>
            <a:noFill/>
          </a:ln>
        </p:spPr>
        <p:txBody>
          <a:bodyPr spcFirstLastPara="1" wrap="square" lIns="0" tIns="91425" rIns="91425" bIns="91425" anchor="t" anchorCtr="0">
            <a:noAutofit/>
          </a:bodyPr>
          <a:lstStyle/>
          <a:p>
            <a:pPr marL="0" lvl="0" indent="0" algn="ctr" rtl="0">
              <a:lnSpc>
                <a:spcPct val="100000"/>
              </a:lnSpc>
              <a:spcBef>
                <a:spcPts val="1000"/>
              </a:spcBef>
              <a:spcAft>
                <a:spcPts val="0"/>
              </a:spcAft>
              <a:buNone/>
            </a:pPr>
            <a:r>
              <a:rPr lang="en" sz="1200" b="1">
                <a:solidFill>
                  <a:schemeClr val="lt1"/>
                </a:solidFill>
                <a:latin typeface="Lato"/>
                <a:ea typeface="Lato"/>
                <a:cs typeface="Lato"/>
                <a:sym typeface="Lato"/>
              </a:rPr>
              <a:t>Purchase Intent Rate by Channel, 2023</a:t>
            </a:r>
            <a:endParaRPr sz="1200">
              <a:solidFill>
                <a:schemeClr val="lt1"/>
              </a:solidFill>
              <a:latin typeface="Lato"/>
              <a:ea typeface="Lato"/>
              <a:cs typeface="Lato"/>
              <a:sym typeface="Lato"/>
            </a:endParaRPr>
          </a:p>
        </p:txBody>
      </p:sp>
      <p:sp>
        <p:nvSpPr>
          <p:cNvPr id="181" name="Google Shape;181;p9"/>
          <p:cNvSpPr/>
          <p:nvPr/>
        </p:nvSpPr>
        <p:spPr>
          <a:xfrm>
            <a:off x="4572000" y="2807425"/>
            <a:ext cx="4203300" cy="1759800"/>
          </a:xfrm>
          <a:prstGeom prst="roundRect">
            <a:avLst>
              <a:gd name="adj" fmla="val 1648"/>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txBox="1"/>
          <p:nvPr/>
        </p:nvSpPr>
        <p:spPr>
          <a:xfrm>
            <a:off x="6940875" y="2727840"/>
            <a:ext cx="1777200" cy="5460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1000"/>
              </a:spcBef>
              <a:spcAft>
                <a:spcPts val="0"/>
              </a:spcAft>
              <a:buNone/>
            </a:pPr>
            <a:r>
              <a:rPr lang="en" sz="1200" b="1" dirty="0">
                <a:solidFill>
                  <a:schemeClr val="lt1"/>
                </a:solidFill>
                <a:latin typeface="Lato"/>
                <a:ea typeface="Lato"/>
                <a:cs typeface="Lato"/>
                <a:sym typeface="Lato"/>
              </a:rPr>
              <a:t>Share of Purchase Intent Clicks by Channel, 2023</a:t>
            </a:r>
            <a:endParaRPr sz="1200" dirty="0">
              <a:solidFill>
                <a:schemeClr val="lt1"/>
              </a:solidFill>
              <a:latin typeface="Lato"/>
              <a:ea typeface="Lato"/>
              <a:cs typeface="Lato"/>
              <a:sym typeface="Lato"/>
            </a:endParaRPr>
          </a:p>
        </p:txBody>
      </p:sp>
      <p:pic>
        <p:nvPicPr>
          <p:cNvPr id="183" name="Google Shape;183;p9"/>
          <p:cNvPicPr preferRelativeResize="0"/>
          <p:nvPr/>
        </p:nvPicPr>
        <p:blipFill rotWithShape="1">
          <a:blip r:embed="rId3">
            <a:alphaModFix/>
          </a:blip>
          <a:srcRect l="77745" t="38015" b="26151"/>
          <a:stretch/>
        </p:blipFill>
        <p:spPr>
          <a:xfrm>
            <a:off x="6855600" y="3395025"/>
            <a:ext cx="801001" cy="998100"/>
          </a:xfrm>
          <a:prstGeom prst="rect">
            <a:avLst/>
          </a:prstGeom>
          <a:noFill/>
          <a:ln>
            <a:noFill/>
          </a:ln>
        </p:spPr>
      </p:pic>
      <p:pic>
        <p:nvPicPr>
          <p:cNvPr id="184" name="Google Shape;184;p9"/>
          <p:cNvPicPr preferRelativeResize="0"/>
          <p:nvPr/>
        </p:nvPicPr>
        <p:blipFill rotWithShape="1">
          <a:blip r:embed="rId4">
            <a:alphaModFix/>
          </a:blip>
          <a:srcRect l="26798" t="78968" r="65701" b="6268"/>
          <a:stretch/>
        </p:blipFill>
        <p:spPr>
          <a:xfrm>
            <a:off x="8268600" y="3907390"/>
            <a:ext cx="360361" cy="399001"/>
          </a:xfrm>
          <a:prstGeom prst="rect">
            <a:avLst/>
          </a:prstGeom>
          <a:noFill/>
          <a:ln>
            <a:noFill/>
          </a:ln>
        </p:spPr>
      </p:pic>
      <p:pic>
        <p:nvPicPr>
          <p:cNvPr id="185" name="Google Shape;185;p9"/>
          <p:cNvPicPr preferRelativeResize="0"/>
          <p:nvPr/>
        </p:nvPicPr>
        <p:blipFill rotWithShape="1">
          <a:blip r:embed="rId5">
            <a:alphaModFix/>
          </a:blip>
          <a:srcRect l="96026" t="32170" b="45962"/>
          <a:stretch/>
        </p:blipFill>
        <p:spPr>
          <a:xfrm flipH="1">
            <a:off x="-2" y="1689900"/>
            <a:ext cx="363377" cy="1124700"/>
          </a:xfrm>
          <a:prstGeom prst="rect">
            <a:avLst/>
          </a:prstGeom>
          <a:noFill/>
          <a:ln>
            <a:noFill/>
          </a:ln>
        </p:spPr>
      </p:pic>
      <p:pic>
        <p:nvPicPr>
          <p:cNvPr id="186" name="Google Shape;186;p9"/>
          <p:cNvPicPr preferRelativeResize="0"/>
          <p:nvPr/>
        </p:nvPicPr>
        <p:blipFill rotWithShape="1">
          <a:blip r:embed="rId5">
            <a:alphaModFix/>
          </a:blip>
          <a:srcRect l="28709" t="85537" r="40970"/>
          <a:stretch/>
        </p:blipFill>
        <p:spPr>
          <a:xfrm rot="10800000">
            <a:off x="5987073" y="0"/>
            <a:ext cx="2772326" cy="743875"/>
          </a:xfrm>
          <a:prstGeom prst="rect">
            <a:avLst/>
          </a:prstGeom>
          <a:noFill/>
          <a:ln>
            <a:noFill/>
          </a:ln>
        </p:spPr>
      </p:pic>
      <p:pic>
        <p:nvPicPr>
          <p:cNvPr id="187" name="Google Shape;187;p9"/>
          <p:cNvPicPr preferRelativeResize="0"/>
          <p:nvPr/>
        </p:nvPicPr>
        <p:blipFill rotWithShape="1">
          <a:blip r:embed="rId5">
            <a:alphaModFix/>
          </a:blip>
          <a:srcRect l="83094" t="1996" r="4464" b="83565"/>
          <a:stretch/>
        </p:blipFill>
        <p:spPr>
          <a:xfrm flipH="1">
            <a:off x="-2" y="0"/>
            <a:ext cx="1137577" cy="742625"/>
          </a:xfrm>
          <a:prstGeom prst="rect">
            <a:avLst/>
          </a:prstGeom>
          <a:noFill/>
          <a:ln>
            <a:noFill/>
          </a:ln>
        </p:spPr>
      </p:pic>
      <p:pic>
        <p:nvPicPr>
          <p:cNvPr id="188" name="Google Shape;188;p9"/>
          <p:cNvPicPr preferRelativeResize="0"/>
          <p:nvPr/>
        </p:nvPicPr>
        <p:blipFill rotWithShape="1">
          <a:blip r:embed="rId6">
            <a:alphaModFix/>
          </a:blip>
          <a:srcRect t="13752" r="20546" b="13019"/>
          <a:stretch/>
        </p:blipFill>
        <p:spPr>
          <a:xfrm>
            <a:off x="4670700" y="2924100"/>
            <a:ext cx="2156252" cy="1537799"/>
          </a:xfrm>
          <a:prstGeom prst="rect">
            <a:avLst/>
          </a:prstGeom>
          <a:noFill/>
          <a:ln>
            <a:noFill/>
          </a:ln>
        </p:spPr>
      </p:pic>
      <p:pic>
        <p:nvPicPr>
          <p:cNvPr id="189" name="Google Shape;189;p9"/>
          <p:cNvPicPr preferRelativeResize="0"/>
          <p:nvPr/>
        </p:nvPicPr>
        <p:blipFill>
          <a:blip r:embed="rId7">
            <a:alphaModFix/>
          </a:blip>
          <a:stretch>
            <a:fillRect/>
          </a:stretch>
        </p:blipFill>
        <p:spPr>
          <a:xfrm>
            <a:off x="542329" y="3398777"/>
            <a:ext cx="3750749" cy="990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93"/>
        <p:cNvGrpSpPr/>
        <p:nvPr/>
      </p:nvGrpSpPr>
      <p:grpSpPr>
        <a:xfrm>
          <a:off x="0" y="0"/>
          <a:ext cx="0" cy="0"/>
          <a:chOff x="0" y="0"/>
          <a:chExt cx="0" cy="0"/>
        </a:xfrm>
      </p:grpSpPr>
      <p:pic>
        <p:nvPicPr>
          <p:cNvPr id="194" name="Google Shape;194;p10"/>
          <p:cNvPicPr preferRelativeResize="0"/>
          <p:nvPr/>
        </p:nvPicPr>
        <p:blipFill rotWithShape="1">
          <a:blip r:embed="rId3">
            <a:alphaModFix/>
          </a:blip>
          <a:srcRect l="71955" b="84261"/>
          <a:stretch/>
        </p:blipFill>
        <p:spPr>
          <a:xfrm flipH="1">
            <a:off x="-2" y="0"/>
            <a:ext cx="2564577" cy="809499"/>
          </a:xfrm>
          <a:prstGeom prst="rect">
            <a:avLst/>
          </a:prstGeom>
          <a:noFill/>
          <a:ln>
            <a:noFill/>
          </a:ln>
        </p:spPr>
      </p:pic>
      <p:sp>
        <p:nvSpPr>
          <p:cNvPr id="195" name="Google Shape;195;p10"/>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sp>
        <p:nvSpPr>
          <p:cNvPr id="196" name="Google Shape;196;p10"/>
          <p:cNvSpPr/>
          <p:nvPr/>
        </p:nvSpPr>
        <p:spPr>
          <a:xfrm>
            <a:off x="495900" y="942529"/>
            <a:ext cx="3136200" cy="3990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0" rIns="0" bIns="164575" anchor="ctr" anchorCtr="0">
            <a:noAutofit/>
          </a:bodyPr>
          <a:lstStyle/>
          <a:p>
            <a:pPr marL="0" lvl="0" indent="0" algn="ctr" rtl="0">
              <a:spcBef>
                <a:spcPts val="2000"/>
              </a:spcBef>
              <a:spcAft>
                <a:spcPts val="600"/>
              </a:spcAft>
              <a:buNone/>
            </a:pPr>
            <a:r>
              <a:rPr lang="en" b="1">
                <a:solidFill>
                  <a:schemeClr val="lt1"/>
                </a:solidFill>
                <a:latin typeface="Raleway"/>
                <a:ea typeface="Raleway"/>
                <a:cs typeface="Raleway"/>
                <a:sym typeface="Raleway"/>
              </a:rPr>
              <a:t>Strengthen Retailer Partnerships</a:t>
            </a:r>
            <a:endParaRPr b="1">
              <a:solidFill>
                <a:schemeClr val="lt1"/>
              </a:solidFill>
              <a:latin typeface="Lato"/>
              <a:ea typeface="Lato"/>
              <a:cs typeface="Lato"/>
              <a:sym typeface="Lato"/>
            </a:endParaRPr>
          </a:p>
        </p:txBody>
      </p:sp>
      <p:sp>
        <p:nvSpPr>
          <p:cNvPr id="197" name="Google Shape;197;p10"/>
          <p:cNvSpPr txBox="1"/>
          <p:nvPr/>
        </p:nvSpPr>
        <p:spPr>
          <a:xfrm>
            <a:off x="495899" y="1413203"/>
            <a:ext cx="3410471" cy="25857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1000"/>
              </a:spcBef>
              <a:spcAft>
                <a:spcPts val="0"/>
              </a:spcAft>
              <a:buNone/>
            </a:pPr>
            <a:r>
              <a:rPr lang="en" sz="1100" dirty="0">
                <a:solidFill>
                  <a:schemeClr val="lt1"/>
                </a:solidFill>
                <a:latin typeface="Lato"/>
                <a:ea typeface="Lato"/>
                <a:cs typeface="Lato"/>
                <a:sym typeface="Lato"/>
              </a:rPr>
              <a:t>According to a forecast from BCG, </a:t>
            </a:r>
            <a:r>
              <a:rPr lang="en" sz="1100" u="sng" dirty="0">
                <a:solidFill>
                  <a:schemeClr val="lt1"/>
                </a:solidFill>
                <a:latin typeface="Lato"/>
                <a:ea typeface="Lato"/>
                <a:cs typeface="Lato"/>
                <a:sym typeface="Lato"/>
                <a:hlinkClick r:id="rId4">
                  <a:extLst>
                    <a:ext uri="{A12FA001-AC4F-418D-AE19-62706E023703}">
                      <ahyp:hlinkClr xmlns:ahyp="http://schemas.microsoft.com/office/drawing/2018/hyperlinkcolor" val="tx"/>
                    </a:ext>
                  </a:extLst>
                </a:hlinkClick>
              </a:rPr>
              <a:t>retail media spend is projected to more than double by 2027 to a $100 billion market</a:t>
            </a:r>
            <a:r>
              <a:rPr lang="en" sz="1100" dirty="0">
                <a:solidFill>
                  <a:schemeClr val="lt1"/>
                </a:solidFill>
                <a:latin typeface="Lato"/>
                <a:ea typeface="Lato"/>
                <a:cs typeface="Lato"/>
                <a:sym typeface="Lato"/>
              </a:rPr>
              <a:t>. In 2015, retail media represented roughly 5 to 20 percent of brand budgets. Now, that figure is as high as 50 to 75 percent. </a:t>
            </a:r>
            <a:endParaRPr sz="1100" dirty="0">
              <a:solidFill>
                <a:schemeClr val="lt1"/>
              </a:solidFill>
              <a:latin typeface="Lato"/>
              <a:ea typeface="Lato"/>
              <a:cs typeface="Lato"/>
              <a:sym typeface="Lato"/>
            </a:endParaRPr>
          </a:p>
          <a:p>
            <a:pPr marL="0" lvl="0" indent="0" algn="l" rtl="0">
              <a:lnSpc>
                <a:spcPct val="100000"/>
              </a:lnSpc>
              <a:spcBef>
                <a:spcPts val="1000"/>
              </a:spcBef>
              <a:spcAft>
                <a:spcPts val="0"/>
              </a:spcAft>
              <a:buNone/>
            </a:pPr>
            <a:r>
              <a:rPr lang="en" sz="1100" dirty="0">
                <a:solidFill>
                  <a:schemeClr val="lt1"/>
                </a:solidFill>
                <a:latin typeface="Lato"/>
                <a:ea typeface="Lato"/>
                <a:cs typeface="Lato"/>
                <a:sym typeface="Lato"/>
              </a:rPr>
              <a:t>Despite retail media’s rapid growth and compelling value proposition, there are challenges that come along with it -- it is siloed, there is little to no standardization, there are gaps in reporting and there are few self-serve tools. By accessing and leveraging proprietary, retailer-specific consumer insights in joint planning discussions to unlock shelf space and media value, brands can strengthen retailer partnerships beyond retail media now and into the future.</a:t>
            </a:r>
            <a:endParaRPr sz="1100" dirty="0">
              <a:solidFill>
                <a:schemeClr val="lt1"/>
              </a:solidFill>
              <a:latin typeface="Lato"/>
              <a:ea typeface="Lato"/>
              <a:cs typeface="Lato"/>
              <a:sym typeface="Lato"/>
            </a:endParaRPr>
          </a:p>
          <a:p>
            <a:pPr marL="0" lvl="0" indent="0" algn="l" rtl="0">
              <a:lnSpc>
                <a:spcPct val="100000"/>
              </a:lnSpc>
              <a:spcBef>
                <a:spcPts val="1000"/>
              </a:spcBef>
              <a:spcAft>
                <a:spcPts val="0"/>
              </a:spcAft>
              <a:buNone/>
            </a:pPr>
            <a:endParaRPr sz="1100" dirty="0">
              <a:solidFill>
                <a:schemeClr val="lt1"/>
              </a:solidFill>
              <a:latin typeface="Lato"/>
              <a:ea typeface="Lato"/>
              <a:cs typeface="Lato"/>
              <a:sym typeface="Lato"/>
            </a:endParaRPr>
          </a:p>
        </p:txBody>
      </p:sp>
      <p:cxnSp>
        <p:nvCxnSpPr>
          <p:cNvPr id="198" name="Google Shape;198;p10"/>
          <p:cNvCxnSpPr/>
          <p:nvPr/>
        </p:nvCxnSpPr>
        <p:spPr>
          <a:xfrm>
            <a:off x="6484450" y="3600"/>
            <a:ext cx="0" cy="5136300"/>
          </a:xfrm>
          <a:prstGeom prst="straightConnector1">
            <a:avLst/>
          </a:prstGeom>
          <a:noFill/>
          <a:ln w="9525" cap="flat" cmpd="sng">
            <a:solidFill>
              <a:schemeClr val="accent1"/>
            </a:solidFill>
            <a:prstDash val="solid"/>
            <a:round/>
            <a:headEnd type="none" w="med" len="med"/>
            <a:tailEnd type="none" w="med" len="med"/>
          </a:ln>
        </p:spPr>
      </p:cxnSp>
      <p:sp>
        <p:nvSpPr>
          <p:cNvPr id="199" name="Google Shape;199;p10"/>
          <p:cNvSpPr/>
          <p:nvPr/>
        </p:nvSpPr>
        <p:spPr>
          <a:xfrm>
            <a:off x="811075" y="4708700"/>
            <a:ext cx="1545900" cy="1659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700" b="1">
                <a:solidFill>
                  <a:schemeClr val="lt1"/>
                </a:solidFill>
                <a:latin typeface="Lato"/>
                <a:ea typeface="Lato"/>
                <a:cs typeface="Lato"/>
                <a:sym typeface="Lato"/>
              </a:rPr>
              <a:t>Strengthen Retailer Partnerships</a:t>
            </a:r>
            <a:endParaRPr sz="700" b="1">
              <a:solidFill>
                <a:schemeClr val="lt1"/>
              </a:solidFill>
              <a:latin typeface="Lato"/>
              <a:ea typeface="Lato"/>
              <a:cs typeface="Lato"/>
              <a:sym typeface="Lato"/>
            </a:endParaRPr>
          </a:p>
        </p:txBody>
      </p:sp>
      <p:grpSp>
        <p:nvGrpSpPr>
          <p:cNvPr id="200" name="Google Shape;200;p10"/>
          <p:cNvGrpSpPr/>
          <p:nvPr/>
        </p:nvGrpSpPr>
        <p:grpSpPr>
          <a:xfrm>
            <a:off x="8524709" y="4690796"/>
            <a:ext cx="257903" cy="201741"/>
            <a:chOff x="816675" y="2911100"/>
            <a:chExt cx="257903" cy="255304"/>
          </a:xfrm>
        </p:grpSpPr>
        <p:sp>
          <p:nvSpPr>
            <p:cNvPr id="201" name="Google Shape;201;p10"/>
            <p:cNvSpPr/>
            <p:nvPr/>
          </p:nvSpPr>
          <p:spPr>
            <a:xfrm>
              <a:off x="826478" y="2916204"/>
              <a:ext cx="248100" cy="250200"/>
            </a:xfrm>
            <a:prstGeom prst="roundRect">
              <a:avLst>
                <a:gd name="adj" fmla="val 2331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0"/>
            <p:cNvSpPr/>
            <p:nvPr/>
          </p:nvSpPr>
          <p:spPr>
            <a:xfrm>
              <a:off x="816675" y="2911100"/>
              <a:ext cx="250800" cy="237600"/>
            </a:xfrm>
            <a:prstGeom prst="roundRect">
              <a:avLst>
                <a:gd name="adj" fmla="val 23315"/>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 name="Google Shape;203;p10"/>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SzPts val="770"/>
              <a:buNone/>
            </a:pPr>
            <a:fld id="{00000000-1234-1234-1234-123412341234}" type="slidenum">
              <a:rPr lang="en" sz="900" b="1">
                <a:solidFill>
                  <a:schemeClr val="accent1"/>
                </a:solidFill>
                <a:latin typeface="Lato"/>
                <a:ea typeface="Lato"/>
                <a:cs typeface="Lato"/>
                <a:sym typeface="Lato"/>
              </a:rPr>
              <a:t>7</a:t>
            </a:fld>
            <a:endParaRPr sz="900" b="1">
              <a:solidFill>
                <a:schemeClr val="accent1"/>
              </a:solidFill>
              <a:latin typeface="Lato"/>
              <a:ea typeface="Lato"/>
              <a:cs typeface="Lato"/>
              <a:sym typeface="Lato"/>
            </a:endParaRPr>
          </a:p>
        </p:txBody>
      </p:sp>
      <p:grpSp>
        <p:nvGrpSpPr>
          <p:cNvPr id="204" name="Google Shape;204;p10"/>
          <p:cNvGrpSpPr/>
          <p:nvPr/>
        </p:nvGrpSpPr>
        <p:grpSpPr>
          <a:xfrm>
            <a:off x="4186300" y="3080350"/>
            <a:ext cx="4596300" cy="1339500"/>
            <a:chOff x="4186300" y="3030225"/>
            <a:chExt cx="4596300" cy="1339500"/>
          </a:xfrm>
        </p:grpSpPr>
        <p:sp>
          <p:nvSpPr>
            <p:cNvPr id="205" name="Google Shape;205;p10"/>
            <p:cNvSpPr/>
            <p:nvPr/>
          </p:nvSpPr>
          <p:spPr>
            <a:xfrm>
              <a:off x="4186300" y="3030225"/>
              <a:ext cx="4596300" cy="1339500"/>
            </a:xfrm>
            <a:prstGeom prst="roundRect">
              <a:avLst>
                <a:gd name="adj" fmla="val 3858"/>
              </a:avLst>
            </a:prstGeom>
            <a:solidFill>
              <a:schemeClr val="lt2"/>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ctr" rtl="0">
                <a:lnSpc>
                  <a:spcPct val="90000"/>
                </a:lnSpc>
                <a:spcBef>
                  <a:spcPts val="0"/>
                </a:spcBef>
                <a:spcAft>
                  <a:spcPts val="0"/>
                </a:spcAft>
                <a:buNone/>
              </a:pPr>
              <a:r>
                <a:rPr lang="en" sz="1000" b="1">
                  <a:solidFill>
                    <a:schemeClr val="lt1"/>
                  </a:solidFill>
                  <a:latin typeface="Lato"/>
                  <a:ea typeface="Lato"/>
                  <a:cs typeface="Lato"/>
                  <a:sym typeface="Lato"/>
                </a:rPr>
                <a:t>Denise Woodward of Partake Foods explains how to scale a small business</a:t>
              </a:r>
              <a:endParaRPr sz="1000" b="1">
                <a:solidFill>
                  <a:schemeClr val="lt1"/>
                </a:solidFill>
                <a:latin typeface="Lato"/>
                <a:ea typeface="Lato"/>
                <a:cs typeface="Lato"/>
                <a:sym typeface="Lato"/>
              </a:endParaRPr>
            </a:p>
            <a:p>
              <a:pPr marL="0" lvl="0" indent="0" algn="ctr" rtl="0">
                <a:lnSpc>
                  <a:spcPct val="90000"/>
                </a:lnSpc>
                <a:spcBef>
                  <a:spcPts val="500"/>
                </a:spcBef>
                <a:spcAft>
                  <a:spcPts val="0"/>
                </a:spcAft>
                <a:buNone/>
              </a:pPr>
              <a:r>
                <a:rPr lang="en" sz="1000">
                  <a:solidFill>
                    <a:schemeClr val="lt1"/>
                  </a:solidFill>
                  <a:latin typeface="Lato"/>
                  <a:ea typeface="Lato"/>
                  <a:cs typeface="Lato"/>
                  <a:sym typeface="Lato"/>
                </a:rPr>
                <a:t>“It’s tools like MikMak that give us the visibility on where our consumers are in the funnel from a consideration to purchase perspective and it allows us to support our retail partners.”</a:t>
              </a:r>
              <a:endParaRPr sz="1000">
                <a:solidFill>
                  <a:schemeClr val="lt1"/>
                </a:solidFill>
                <a:latin typeface="Lato"/>
                <a:ea typeface="Lato"/>
                <a:cs typeface="Lato"/>
                <a:sym typeface="Lato"/>
              </a:endParaRPr>
            </a:p>
            <a:p>
              <a:pPr marL="0" lvl="0" indent="0" algn="ctr" rtl="0">
                <a:lnSpc>
                  <a:spcPct val="90000"/>
                </a:lnSpc>
                <a:spcBef>
                  <a:spcPts val="500"/>
                </a:spcBef>
                <a:spcAft>
                  <a:spcPts val="500"/>
                </a:spcAft>
                <a:buNone/>
              </a:pPr>
              <a:endParaRPr sz="1000">
                <a:solidFill>
                  <a:schemeClr val="lt1"/>
                </a:solidFill>
                <a:latin typeface="Lato"/>
                <a:ea typeface="Lato"/>
                <a:cs typeface="Lato"/>
                <a:sym typeface="Lato"/>
              </a:endParaRPr>
            </a:p>
          </p:txBody>
        </p:sp>
        <p:pic>
          <p:nvPicPr>
            <p:cNvPr id="206" name="Google Shape;206;p10"/>
            <p:cNvPicPr preferRelativeResize="0"/>
            <p:nvPr/>
          </p:nvPicPr>
          <p:blipFill>
            <a:blip r:embed="rId5">
              <a:alphaModFix/>
            </a:blip>
            <a:stretch>
              <a:fillRect/>
            </a:stretch>
          </p:blipFill>
          <p:spPr>
            <a:xfrm>
              <a:off x="5966188" y="3999205"/>
              <a:ext cx="1036524" cy="170056"/>
            </a:xfrm>
            <a:prstGeom prst="rect">
              <a:avLst/>
            </a:prstGeom>
            <a:noFill/>
            <a:ln>
              <a:noFill/>
            </a:ln>
          </p:spPr>
        </p:pic>
      </p:grpSp>
      <p:pic>
        <p:nvPicPr>
          <p:cNvPr id="207" name="Google Shape;207;p10"/>
          <p:cNvPicPr preferRelativeResize="0"/>
          <p:nvPr/>
        </p:nvPicPr>
        <p:blipFill rotWithShape="1">
          <a:blip r:embed="rId3">
            <a:alphaModFix/>
          </a:blip>
          <a:srcRect l="74089" t="93239" r="17987"/>
          <a:stretch/>
        </p:blipFill>
        <p:spPr>
          <a:xfrm flipH="1">
            <a:off x="2993550" y="4792149"/>
            <a:ext cx="724500" cy="347751"/>
          </a:xfrm>
          <a:prstGeom prst="rect">
            <a:avLst/>
          </a:prstGeom>
          <a:noFill/>
          <a:ln>
            <a:noFill/>
          </a:ln>
        </p:spPr>
      </p:pic>
      <p:grpSp>
        <p:nvGrpSpPr>
          <p:cNvPr id="208" name="Google Shape;208;p10"/>
          <p:cNvGrpSpPr/>
          <p:nvPr/>
        </p:nvGrpSpPr>
        <p:grpSpPr>
          <a:xfrm>
            <a:off x="4186300" y="425607"/>
            <a:ext cx="4596300" cy="2475618"/>
            <a:chOff x="4093075" y="296682"/>
            <a:chExt cx="4596300" cy="2475618"/>
          </a:xfrm>
        </p:grpSpPr>
        <p:sp>
          <p:nvSpPr>
            <p:cNvPr id="209" name="Google Shape;209;p10"/>
            <p:cNvSpPr/>
            <p:nvPr/>
          </p:nvSpPr>
          <p:spPr>
            <a:xfrm>
              <a:off x="4093075" y="418800"/>
              <a:ext cx="4596300" cy="2353500"/>
            </a:xfrm>
            <a:prstGeom prst="roundRect">
              <a:avLst>
                <a:gd name="adj" fmla="val 1340"/>
              </a:avLst>
            </a:prstGeom>
            <a:solidFill>
              <a:schemeClr val="lt2"/>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210" name="Google Shape;210;p10"/>
            <p:cNvSpPr txBox="1"/>
            <p:nvPr/>
          </p:nvSpPr>
          <p:spPr>
            <a:xfrm>
              <a:off x="4345250" y="296682"/>
              <a:ext cx="4038300" cy="431100"/>
            </a:xfrm>
            <a:prstGeom prst="rect">
              <a:avLst/>
            </a:prstGeom>
            <a:noFill/>
            <a:ln>
              <a:noFill/>
            </a:ln>
          </p:spPr>
          <p:txBody>
            <a:bodyPr spcFirstLastPara="1" wrap="square" lIns="0" tIns="91425" rIns="91425" bIns="91425" anchor="t" anchorCtr="0">
              <a:spAutoFit/>
            </a:bodyPr>
            <a:lstStyle/>
            <a:p>
              <a:pPr marL="0" lvl="0" indent="0" algn="l" rtl="0">
                <a:spcBef>
                  <a:spcPts val="2000"/>
                </a:spcBef>
                <a:spcAft>
                  <a:spcPts val="600"/>
                </a:spcAft>
                <a:buNone/>
              </a:pPr>
              <a:r>
                <a:rPr lang="en" sz="1600" b="1" dirty="0">
                  <a:solidFill>
                    <a:schemeClr val="lt1"/>
                  </a:solidFill>
                  <a:latin typeface="Raleway"/>
                  <a:ea typeface="Raleway"/>
                  <a:cs typeface="Raleway"/>
                  <a:sym typeface="Raleway"/>
                </a:rPr>
                <a:t>MikMak Commerce for Retail Media</a:t>
              </a:r>
              <a:endParaRPr sz="1600" b="1" dirty="0">
                <a:solidFill>
                  <a:schemeClr val="lt1"/>
                </a:solidFill>
                <a:latin typeface="Raleway"/>
                <a:ea typeface="Raleway"/>
                <a:cs typeface="Raleway"/>
                <a:sym typeface="Raleway"/>
              </a:endParaRPr>
            </a:p>
          </p:txBody>
        </p:sp>
        <p:sp>
          <p:nvSpPr>
            <p:cNvPr id="211" name="Google Shape;211;p10"/>
            <p:cNvSpPr txBox="1"/>
            <p:nvPr/>
          </p:nvSpPr>
          <p:spPr>
            <a:xfrm>
              <a:off x="4342825" y="928246"/>
              <a:ext cx="2643900" cy="1575600"/>
            </a:xfrm>
            <a:prstGeom prst="rect">
              <a:avLst/>
            </a:prstGeom>
            <a:noFill/>
            <a:ln>
              <a:noFill/>
            </a:ln>
          </p:spPr>
          <p:txBody>
            <a:bodyPr spcFirstLastPara="1" wrap="square" lIns="0" tIns="0" rIns="91425" bIns="91425" anchor="t" anchorCtr="0">
              <a:noAutofit/>
            </a:bodyPr>
            <a:lstStyle/>
            <a:p>
              <a:pPr marL="0" lvl="0" indent="0" algn="l" rtl="0">
                <a:lnSpc>
                  <a:spcPct val="100000"/>
                </a:lnSpc>
                <a:spcBef>
                  <a:spcPts val="1000"/>
                </a:spcBef>
                <a:spcAft>
                  <a:spcPts val="0"/>
                </a:spcAft>
                <a:buNone/>
              </a:pPr>
              <a:r>
                <a:rPr lang="en" sz="1100" dirty="0">
                  <a:solidFill>
                    <a:schemeClr val="lt1"/>
                  </a:solidFill>
                  <a:latin typeface="Lato"/>
                  <a:ea typeface="Lato"/>
                  <a:cs typeface="Lato"/>
                  <a:sym typeface="Lato"/>
                </a:rPr>
                <a:t>MikMak Commerce for Retail Media provides consistent and real-time reporting of retailer-specific performance data alongside national media investments including paid search, influencer media, display, video and more; empowering brands with the information needed to properly adjust and scale their retail media strategy.</a:t>
              </a:r>
              <a:endParaRPr sz="1100" dirty="0">
                <a:solidFill>
                  <a:schemeClr val="lt1"/>
                </a:solidFill>
                <a:latin typeface="Lato"/>
                <a:ea typeface="Lato"/>
                <a:cs typeface="Lato"/>
                <a:sym typeface="Lato"/>
              </a:endParaRPr>
            </a:p>
          </p:txBody>
        </p:sp>
        <p:grpSp>
          <p:nvGrpSpPr>
            <p:cNvPr id="212" name="Google Shape;212;p10"/>
            <p:cNvGrpSpPr/>
            <p:nvPr/>
          </p:nvGrpSpPr>
          <p:grpSpPr>
            <a:xfrm>
              <a:off x="7134938" y="939399"/>
              <a:ext cx="1394674" cy="1832899"/>
              <a:chOff x="7082713" y="939399"/>
              <a:chExt cx="1394674" cy="1832899"/>
            </a:xfrm>
          </p:grpSpPr>
          <p:pic>
            <p:nvPicPr>
              <p:cNvPr id="213" name="Google Shape;213;p10"/>
              <p:cNvPicPr preferRelativeResize="0"/>
              <p:nvPr/>
            </p:nvPicPr>
            <p:blipFill rotWithShape="1">
              <a:blip r:embed="rId6">
                <a:alphaModFix/>
              </a:blip>
              <a:srcRect b="21148"/>
              <a:stretch/>
            </p:blipFill>
            <p:spPr>
              <a:xfrm>
                <a:off x="7283250" y="1078652"/>
                <a:ext cx="993598" cy="1693570"/>
              </a:xfrm>
              <a:prstGeom prst="roundRect">
                <a:avLst>
                  <a:gd name="adj" fmla="val 0"/>
                </a:avLst>
              </a:prstGeom>
              <a:noFill/>
              <a:ln>
                <a:noFill/>
              </a:ln>
            </p:spPr>
          </p:pic>
          <p:pic>
            <p:nvPicPr>
              <p:cNvPr id="214" name="Google Shape;214;p10"/>
              <p:cNvPicPr preferRelativeResize="0"/>
              <p:nvPr/>
            </p:nvPicPr>
            <p:blipFill rotWithShape="1">
              <a:blip r:embed="rId7">
                <a:alphaModFix/>
              </a:blip>
              <a:srcRect b="26079"/>
              <a:stretch/>
            </p:blipFill>
            <p:spPr>
              <a:xfrm>
                <a:off x="7082713" y="939399"/>
                <a:ext cx="1394674" cy="1832899"/>
              </a:xfrm>
              <a:prstGeom prst="rect">
                <a:avLst/>
              </a:prstGeom>
              <a:noFill/>
              <a:ln>
                <a:noFill/>
              </a:ln>
            </p:spPr>
          </p:pic>
        </p:grpSp>
      </p:grpSp>
      <p:grpSp>
        <p:nvGrpSpPr>
          <p:cNvPr id="215" name="Google Shape;215;p10"/>
          <p:cNvGrpSpPr/>
          <p:nvPr/>
        </p:nvGrpSpPr>
        <p:grpSpPr>
          <a:xfrm>
            <a:off x="6331751" y="112982"/>
            <a:ext cx="305378" cy="305378"/>
            <a:chOff x="9623187" y="612577"/>
            <a:chExt cx="499800" cy="499800"/>
          </a:xfrm>
        </p:grpSpPr>
        <p:sp>
          <p:nvSpPr>
            <p:cNvPr id="216" name="Google Shape;216;p10"/>
            <p:cNvSpPr/>
            <p:nvPr/>
          </p:nvSpPr>
          <p:spPr>
            <a:xfrm>
              <a:off x="9693975" y="688025"/>
              <a:ext cx="358200" cy="348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0"/>
            <p:cNvSpPr/>
            <p:nvPr/>
          </p:nvSpPr>
          <p:spPr>
            <a:xfrm rot="2700000">
              <a:off x="9694048" y="688105"/>
              <a:ext cx="358079" cy="348745"/>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10"/>
          <p:cNvGrpSpPr/>
          <p:nvPr/>
        </p:nvGrpSpPr>
        <p:grpSpPr>
          <a:xfrm>
            <a:off x="6331763" y="4624695"/>
            <a:ext cx="305378" cy="305378"/>
            <a:chOff x="9623187" y="612577"/>
            <a:chExt cx="499800" cy="499800"/>
          </a:xfrm>
        </p:grpSpPr>
        <p:sp>
          <p:nvSpPr>
            <p:cNvPr id="219" name="Google Shape;219;p10"/>
            <p:cNvSpPr/>
            <p:nvPr/>
          </p:nvSpPr>
          <p:spPr>
            <a:xfrm>
              <a:off x="9693975" y="688025"/>
              <a:ext cx="358200" cy="348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0"/>
            <p:cNvSpPr/>
            <p:nvPr/>
          </p:nvSpPr>
          <p:spPr>
            <a:xfrm rot="2700000">
              <a:off x="9694048" y="688105"/>
              <a:ext cx="358079" cy="348745"/>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24"/>
        <p:cNvGrpSpPr/>
        <p:nvPr/>
      </p:nvGrpSpPr>
      <p:grpSpPr>
        <a:xfrm>
          <a:off x="0" y="0"/>
          <a:ext cx="0" cy="0"/>
          <a:chOff x="0" y="0"/>
          <a:chExt cx="0" cy="0"/>
        </a:xfrm>
      </p:grpSpPr>
      <p:pic>
        <p:nvPicPr>
          <p:cNvPr id="225" name="Google Shape;225;p11"/>
          <p:cNvPicPr preferRelativeResize="0"/>
          <p:nvPr/>
        </p:nvPicPr>
        <p:blipFill rotWithShape="1">
          <a:blip r:embed="rId3">
            <a:alphaModFix/>
          </a:blip>
          <a:srcRect l="26635" t="80779" r="65922" b="6128"/>
          <a:stretch/>
        </p:blipFill>
        <p:spPr>
          <a:xfrm>
            <a:off x="3399221" y="4518192"/>
            <a:ext cx="465623" cy="460734"/>
          </a:xfrm>
          <a:prstGeom prst="rect">
            <a:avLst/>
          </a:prstGeom>
          <a:noFill/>
          <a:ln>
            <a:noFill/>
          </a:ln>
        </p:spPr>
      </p:pic>
      <p:cxnSp>
        <p:nvCxnSpPr>
          <p:cNvPr id="226" name="Google Shape;226;p11"/>
          <p:cNvCxnSpPr/>
          <p:nvPr/>
        </p:nvCxnSpPr>
        <p:spPr>
          <a:xfrm>
            <a:off x="0" y="3501700"/>
            <a:ext cx="9148200" cy="0"/>
          </a:xfrm>
          <a:prstGeom prst="straightConnector1">
            <a:avLst/>
          </a:prstGeom>
          <a:noFill/>
          <a:ln w="9525" cap="flat" cmpd="sng">
            <a:solidFill>
              <a:schemeClr val="accent1"/>
            </a:solidFill>
            <a:prstDash val="solid"/>
            <a:round/>
            <a:headEnd type="none" w="med" len="med"/>
            <a:tailEnd type="none" w="med" len="med"/>
          </a:ln>
        </p:spPr>
      </p:cxnSp>
      <p:sp>
        <p:nvSpPr>
          <p:cNvPr id="227" name="Google Shape;227;p11"/>
          <p:cNvSpPr/>
          <p:nvPr/>
        </p:nvSpPr>
        <p:spPr>
          <a:xfrm>
            <a:off x="811075" y="4708700"/>
            <a:ext cx="1545900" cy="1659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700" b="1">
                <a:solidFill>
                  <a:schemeClr val="lt1"/>
                </a:solidFill>
                <a:latin typeface="Lato"/>
                <a:ea typeface="Lato"/>
                <a:cs typeface="Lato"/>
                <a:sym typeface="Lato"/>
              </a:rPr>
              <a:t>Strengthen Retailer Partnerships</a:t>
            </a:r>
            <a:endParaRPr sz="700" b="1">
              <a:solidFill>
                <a:schemeClr val="lt1"/>
              </a:solidFill>
              <a:latin typeface="Lato"/>
              <a:ea typeface="Lato"/>
              <a:cs typeface="Lato"/>
              <a:sym typeface="Lato"/>
            </a:endParaRPr>
          </a:p>
        </p:txBody>
      </p:sp>
      <p:sp>
        <p:nvSpPr>
          <p:cNvPr id="228" name="Google Shape;228;p11"/>
          <p:cNvSpPr txBox="1"/>
          <p:nvPr/>
        </p:nvSpPr>
        <p:spPr>
          <a:xfrm>
            <a:off x="495900" y="692260"/>
            <a:ext cx="4440000" cy="1535700"/>
          </a:xfrm>
          <a:prstGeom prst="rect">
            <a:avLst/>
          </a:prstGeom>
          <a:noFill/>
          <a:ln>
            <a:noFill/>
          </a:ln>
        </p:spPr>
        <p:txBody>
          <a:bodyPr spcFirstLastPara="1" wrap="square" lIns="0" tIns="0" rIns="91425" bIns="91425" anchor="t" anchorCtr="0">
            <a:noAutofit/>
          </a:bodyPr>
          <a:lstStyle/>
          <a:p>
            <a:pPr marL="0" lvl="0" indent="0" algn="l" rtl="0">
              <a:lnSpc>
                <a:spcPct val="100000"/>
              </a:lnSpc>
              <a:spcBef>
                <a:spcPts val="1000"/>
              </a:spcBef>
              <a:spcAft>
                <a:spcPts val="0"/>
              </a:spcAft>
              <a:buNone/>
            </a:pPr>
            <a:r>
              <a:rPr lang="en" sz="1100" dirty="0">
                <a:solidFill>
                  <a:schemeClr val="lt1"/>
                </a:solidFill>
                <a:latin typeface="Lato"/>
                <a:ea typeface="Lato"/>
                <a:cs typeface="Lato"/>
                <a:sym typeface="Lato"/>
              </a:rPr>
              <a:t>Do you know which retailers your consumers prefer to check out at, and how that varies based on media platform, day of week and more? Be sure your media and brand website drive your consumers to the retailers they prefer to check out with. </a:t>
            </a:r>
            <a:endParaRPr sz="1100" dirty="0">
              <a:solidFill>
                <a:schemeClr val="lt1"/>
              </a:solidFill>
              <a:latin typeface="Lato"/>
              <a:ea typeface="Lato"/>
              <a:cs typeface="Lato"/>
              <a:sym typeface="Lato"/>
            </a:endParaRPr>
          </a:p>
          <a:p>
            <a:pPr marL="0" lvl="0" indent="0" algn="l" rtl="0">
              <a:spcBef>
                <a:spcPts val="1000"/>
              </a:spcBef>
              <a:spcAft>
                <a:spcPts val="0"/>
              </a:spcAft>
              <a:buNone/>
            </a:pPr>
            <a:r>
              <a:rPr lang="en" sz="1100" dirty="0">
                <a:solidFill>
                  <a:schemeClr val="lt1"/>
                </a:solidFill>
                <a:latin typeface="Lato"/>
                <a:ea typeface="Lato"/>
                <a:cs typeface="Lato"/>
                <a:sym typeface="Lato"/>
              </a:rPr>
              <a:t>According to the MikMak Shopping Index, Walmart is the highest driver of in-market traffic for all product types, driving 32.8 percent of Purchase Intent Clicks compared to the Top 10.  Beyond that, Amazon drives 23.5 percent of PI Clicks, and Target at 17 percent. </a:t>
            </a:r>
            <a:endParaRPr sz="1100" dirty="0">
              <a:solidFill>
                <a:schemeClr val="lt1"/>
              </a:solidFill>
              <a:latin typeface="Lato"/>
              <a:ea typeface="Lato"/>
              <a:cs typeface="Lato"/>
              <a:sym typeface="Lato"/>
            </a:endParaRPr>
          </a:p>
        </p:txBody>
      </p:sp>
      <p:sp>
        <p:nvSpPr>
          <p:cNvPr id="229" name="Google Shape;229;p11"/>
          <p:cNvSpPr/>
          <p:nvPr/>
        </p:nvSpPr>
        <p:spPr>
          <a:xfrm>
            <a:off x="5193650" y="881125"/>
            <a:ext cx="3569700" cy="3482700"/>
          </a:xfrm>
          <a:prstGeom prst="roundRect">
            <a:avLst>
              <a:gd name="adj" fmla="val 1648"/>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txBox="1"/>
          <p:nvPr/>
        </p:nvSpPr>
        <p:spPr>
          <a:xfrm>
            <a:off x="5193700" y="990920"/>
            <a:ext cx="3569700" cy="263700"/>
          </a:xfrm>
          <a:prstGeom prst="rect">
            <a:avLst/>
          </a:prstGeom>
          <a:noFill/>
          <a:ln>
            <a:noFill/>
          </a:ln>
        </p:spPr>
        <p:txBody>
          <a:bodyPr spcFirstLastPara="1" wrap="square" lIns="0" tIns="91425" rIns="91425" bIns="91425" anchor="t" anchorCtr="0">
            <a:noAutofit/>
          </a:bodyPr>
          <a:lstStyle/>
          <a:p>
            <a:pPr marL="0" lvl="0" indent="0" algn="ctr" rtl="0">
              <a:lnSpc>
                <a:spcPct val="100000"/>
              </a:lnSpc>
              <a:spcBef>
                <a:spcPts val="1000"/>
              </a:spcBef>
              <a:spcAft>
                <a:spcPts val="0"/>
              </a:spcAft>
              <a:buNone/>
            </a:pPr>
            <a:r>
              <a:rPr lang="en" sz="1200" b="1" dirty="0">
                <a:solidFill>
                  <a:schemeClr val="lt1"/>
                </a:solidFill>
                <a:latin typeface="Lato"/>
                <a:ea typeface="Lato"/>
                <a:cs typeface="Lato"/>
                <a:sym typeface="Lato"/>
              </a:rPr>
              <a:t>Top 10 Retailers for 2023</a:t>
            </a:r>
            <a:endParaRPr sz="1200" dirty="0">
              <a:solidFill>
                <a:schemeClr val="lt1"/>
              </a:solidFill>
              <a:latin typeface="Lato"/>
              <a:ea typeface="Lato"/>
              <a:cs typeface="Lato"/>
              <a:sym typeface="Lato"/>
            </a:endParaRPr>
          </a:p>
        </p:txBody>
      </p:sp>
      <p:sp>
        <p:nvSpPr>
          <p:cNvPr id="231" name="Google Shape;231;p11"/>
          <p:cNvSpPr txBox="1"/>
          <p:nvPr/>
        </p:nvSpPr>
        <p:spPr>
          <a:xfrm>
            <a:off x="495900" y="-20850"/>
            <a:ext cx="7506000" cy="394800"/>
          </a:xfrm>
          <a:prstGeom prst="rect">
            <a:avLst/>
          </a:prstGeom>
          <a:noFill/>
          <a:ln>
            <a:noFill/>
          </a:ln>
        </p:spPr>
        <p:txBody>
          <a:bodyPr spcFirstLastPara="1" wrap="square" lIns="0" tIns="91425" rIns="0" bIns="91425" anchor="t" anchorCtr="0">
            <a:noAutofit/>
          </a:bodyPr>
          <a:lstStyle/>
          <a:p>
            <a:pPr marL="0" lvl="0" indent="0" algn="l" rtl="0">
              <a:lnSpc>
                <a:spcPct val="100000"/>
              </a:lnSpc>
              <a:spcBef>
                <a:spcPts val="2000"/>
              </a:spcBef>
              <a:spcAft>
                <a:spcPts val="600"/>
              </a:spcAft>
              <a:buNone/>
            </a:pPr>
            <a:r>
              <a:rPr lang="en" sz="1800" b="1" dirty="0">
                <a:solidFill>
                  <a:schemeClr val="lt1"/>
                </a:solidFill>
                <a:latin typeface="Raleway"/>
                <a:ea typeface="Raleway"/>
                <a:cs typeface="Raleway"/>
                <a:sym typeface="Raleway"/>
              </a:rPr>
              <a:t>Walmart is the top retailer across categories this holiday season</a:t>
            </a:r>
            <a:endParaRPr sz="1800" b="1" dirty="0">
              <a:solidFill>
                <a:schemeClr val="lt1"/>
              </a:solidFill>
              <a:latin typeface="Raleway"/>
              <a:ea typeface="Raleway"/>
              <a:cs typeface="Raleway"/>
              <a:sym typeface="Raleway"/>
            </a:endParaRPr>
          </a:p>
        </p:txBody>
      </p:sp>
      <p:pic>
        <p:nvPicPr>
          <p:cNvPr id="232" name="Google Shape;232;p11"/>
          <p:cNvPicPr preferRelativeResize="0"/>
          <p:nvPr/>
        </p:nvPicPr>
        <p:blipFill rotWithShape="1">
          <a:blip r:embed="rId4">
            <a:alphaModFix/>
          </a:blip>
          <a:srcRect l="3836" t="14382" b="13342"/>
          <a:stretch/>
        </p:blipFill>
        <p:spPr>
          <a:xfrm>
            <a:off x="5365500" y="1578638"/>
            <a:ext cx="3226000" cy="2424701"/>
          </a:xfrm>
          <a:prstGeom prst="rect">
            <a:avLst/>
          </a:prstGeom>
          <a:noFill/>
          <a:ln>
            <a:noFill/>
          </a:ln>
        </p:spPr>
      </p:pic>
      <p:sp>
        <p:nvSpPr>
          <p:cNvPr id="233" name="Google Shape;233;p11"/>
          <p:cNvSpPr txBox="1"/>
          <p:nvPr/>
        </p:nvSpPr>
        <p:spPr>
          <a:xfrm>
            <a:off x="6388384" y="2331088"/>
            <a:ext cx="1034100" cy="64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 sz="1100" dirty="0">
                <a:solidFill>
                  <a:schemeClr val="lt1"/>
                </a:solidFill>
                <a:latin typeface="Lato"/>
                <a:ea typeface="Lato"/>
                <a:cs typeface="Lato"/>
                <a:sym typeface="Lato"/>
              </a:rPr>
              <a:t>by Share of Purchase Intent Clicks</a:t>
            </a:r>
            <a:endParaRPr sz="1300" dirty="0"/>
          </a:p>
        </p:txBody>
      </p:sp>
      <p:sp>
        <p:nvSpPr>
          <p:cNvPr id="234" name="Google Shape;234;p11"/>
          <p:cNvSpPr/>
          <p:nvPr/>
        </p:nvSpPr>
        <p:spPr>
          <a:xfrm>
            <a:off x="495900" y="2449975"/>
            <a:ext cx="4440000" cy="1913700"/>
          </a:xfrm>
          <a:prstGeom prst="roundRect">
            <a:avLst>
              <a:gd name="adj" fmla="val 1340"/>
            </a:avLst>
          </a:prstGeom>
          <a:solidFill>
            <a:schemeClr val="lt2"/>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900" b="1">
              <a:solidFill>
                <a:schemeClr val="lt1"/>
              </a:solidFill>
              <a:latin typeface="Lato"/>
              <a:ea typeface="Lato"/>
              <a:cs typeface="Lato"/>
              <a:sym typeface="Lato"/>
            </a:endParaRPr>
          </a:p>
        </p:txBody>
      </p:sp>
      <p:sp>
        <p:nvSpPr>
          <p:cNvPr id="235" name="Google Shape;235;p11"/>
          <p:cNvSpPr txBox="1"/>
          <p:nvPr/>
        </p:nvSpPr>
        <p:spPr>
          <a:xfrm>
            <a:off x="1020925" y="2283325"/>
            <a:ext cx="2090100" cy="400200"/>
          </a:xfrm>
          <a:prstGeom prst="rect">
            <a:avLst/>
          </a:prstGeom>
          <a:noFill/>
          <a:ln>
            <a:noFill/>
          </a:ln>
        </p:spPr>
        <p:txBody>
          <a:bodyPr spcFirstLastPara="1" wrap="square" lIns="0" tIns="91425" rIns="91425" bIns="91425" anchor="t" anchorCtr="0">
            <a:spAutoFit/>
          </a:bodyPr>
          <a:lstStyle/>
          <a:p>
            <a:pPr marL="0" lvl="0" indent="0" algn="l" rtl="0">
              <a:spcBef>
                <a:spcPts val="2000"/>
              </a:spcBef>
              <a:spcAft>
                <a:spcPts val="600"/>
              </a:spcAft>
              <a:buNone/>
            </a:pPr>
            <a:r>
              <a:rPr lang="en" b="1" dirty="0">
                <a:solidFill>
                  <a:schemeClr val="lt1"/>
                </a:solidFill>
                <a:latin typeface="Raleway"/>
                <a:ea typeface="Raleway"/>
                <a:cs typeface="Raleway"/>
                <a:sym typeface="Raleway"/>
              </a:rPr>
              <a:t>Average Basket Size</a:t>
            </a:r>
            <a:endParaRPr b="1" dirty="0">
              <a:solidFill>
                <a:schemeClr val="lt1"/>
              </a:solidFill>
              <a:latin typeface="Raleway"/>
              <a:ea typeface="Raleway"/>
              <a:cs typeface="Raleway"/>
              <a:sym typeface="Raleway"/>
            </a:endParaRPr>
          </a:p>
        </p:txBody>
      </p:sp>
      <p:sp>
        <p:nvSpPr>
          <p:cNvPr id="236" name="Google Shape;236;p11"/>
          <p:cNvSpPr txBox="1"/>
          <p:nvPr/>
        </p:nvSpPr>
        <p:spPr>
          <a:xfrm>
            <a:off x="677075" y="2884075"/>
            <a:ext cx="3098100" cy="1287000"/>
          </a:xfrm>
          <a:prstGeom prst="rect">
            <a:avLst/>
          </a:prstGeom>
          <a:noFill/>
          <a:ln>
            <a:noFill/>
          </a:ln>
        </p:spPr>
        <p:txBody>
          <a:bodyPr spcFirstLastPara="1" wrap="square" lIns="0" tIns="0" rIns="91425" bIns="91425" anchor="t" anchorCtr="0">
            <a:noAutofit/>
          </a:bodyPr>
          <a:lstStyle/>
          <a:p>
            <a:pPr marL="0" lvl="0" indent="0" algn="l" rtl="0">
              <a:lnSpc>
                <a:spcPct val="90000"/>
              </a:lnSpc>
              <a:spcBef>
                <a:spcPts val="1000"/>
              </a:spcBef>
              <a:spcAft>
                <a:spcPts val="0"/>
              </a:spcAft>
              <a:buNone/>
            </a:pPr>
            <a:r>
              <a:rPr lang="en" sz="1100" dirty="0">
                <a:solidFill>
                  <a:schemeClr val="lt1"/>
                </a:solidFill>
                <a:latin typeface="Lato"/>
                <a:ea typeface="Lato"/>
                <a:cs typeface="Lato"/>
                <a:sym typeface="Lato"/>
              </a:rPr>
              <a:t>Basket Sizes are slightly smaller this year than last year, meaning consumers are buying less items per online shopping trip. </a:t>
            </a:r>
            <a:endParaRPr sz="1100" dirty="0">
              <a:solidFill>
                <a:schemeClr val="lt1"/>
              </a:solidFill>
              <a:latin typeface="Lato"/>
              <a:ea typeface="Lato"/>
              <a:cs typeface="Lato"/>
              <a:sym typeface="Lato"/>
            </a:endParaRPr>
          </a:p>
          <a:p>
            <a:pPr marL="0" lvl="0" indent="0" algn="l" rtl="0">
              <a:spcBef>
                <a:spcPts val="500"/>
              </a:spcBef>
              <a:spcAft>
                <a:spcPts val="0"/>
              </a:spcAft>
              <a:buNone/>
            </a:pPr>
            <a:r>
              <a:rPr lang="en" sz="1100" dirty="0">
                <a:solidFill>
                  <a:schemeClr val="lt1"/>
                </a:solidFill>
                <a:latin typeface="Lato"/>
                <a:ea typeface="Lato"/>
                <a:cs typeface="Lato"/>
                <a:sym typeface="Lato"/>
              </a:rPr>
              <a:t>Now, more than ever, it is important to continue moving your supply. Partner with an eCommerce analytics software like MikMak to stay close to find real-time efficiencies in your strategy.</a:t>
            </a:r>
            <a:endParaRPr sz="1100" dirty="0">
              <a:solidFill>
                <a:schemeClr val="lt1"/>
              </a:solidFill>
              <a:latin typeface="Lato"/>
              <a:ea typeface="Lato"/>
              <a:cs typeface="Lato"/>
              <a:sym typeface="Lato"/>
            </a:endParaRPr>
          </a:p>
        </p:txBody>
      </p:sp>
      <p:sp>
        <p:nvSpPr>
          <p:cNvPr id="237" name="Google Shape;237;p11"/>
          <p:cNvSpPr/>
          <p:nvPr/>
        </p:nvSpPr>
        <p:spPr>
          <a:xfrm>
            <a:off x="3758200" y="2621725"/>
            <a:ext cx="1034100" cy="739200"/>
          </a:xfrm>
          <a:prstGeom prst="roundRect">
            <a:avLst>
              <a:gd name="adj" fmla="val 3858"/>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Lato"/>
              <a:ea typeface="Lato"/>
              <a:cs typeface="Lato"/>
              <a:sym typeface="Lato"/>
            </a:endParaRPr>
          </a:p>
        </p:txBody>
      </p:sp>
      <p:sp>
        <p:nvSpPr>
          <p:cNvPr id="238" name="Google Shape;238;p11"/>
          <p:cNvSpPr txBox="1"/>
          <p:nvPr/>
        </p:nvSpPr>
        <p:spPr>
          <a:xfrm>
            <a:off x="3864850" y="2683525"/>
            <a:ext cx="820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Lato"/>
                <a:ea typeface="Lato"/>
                <a:cs typeface="Lato"/>
                <a:sym typeface="Lato"/>
              </a:rPr>
              <a:t>2022</a:t>
            </a:r>
            <a:endParaRPr b="1">
              <a:solidFill>
                <a:schemeClr val="lt1"/>
              </a:solidFill>
              <a:latin typeface="Lato"/>
              <a:ea typeface="Lato"/>
              <a:cs typeface="Lato"/>
              <a:sym typeface="Lato"/>
            </a:endParaRPr>
          </a:p>
          <a:p>
            <a:pPr marL="0" lvl="0" indent="0" algn="ctr" rtl="0">
              <a:spcBef>
                <a:spcPts val="0"/>
              </a:spcBef>
              <a:spcAft>
                <a:spcPts val="0"/>
              </a:spcAft>
              <a:buNone/>
            </a:pPr>
            <a:r>
              <a:rPr lang="en" b="1">
                <a:solidFill>
                  <a:schemeClr val="lt1"/>
                </a:solidFill>
                <a:latin typeface="Lato"/>
                <a:ea typeface="Lato"/>
                <a:cs typeface="Lato"/>
                <a:sym typeface="Lato"/>
              </a:rPr>
              <a:t>9 items</a:t>
            </a:r>
            <a:endParaRPr/>
          </a:p>
        </p:txBody>
      </p:sp>
      <p:grpSp>
        <p:nvGrpSpPr>
          <p:cNvPr id="239" name="Google Shape;239;p11"/>
          <p:cNvGrpSpPr/>
          <p:nvPr/>
        </p:nvGrpSpPr>
        <p:grpSpPr>
          <a:xfrm>
            <a:off x="677077" y="2619726"/>
            <a:ext cx="255087" cy="255087"/>
            <a:chOff x="8383413" y="286175"/>
            <a:chExt cx="316800" cy="316800"/>
          </a:xfrm>
        </p:grpSpPr>
        <p:sp>
          <p:nvSpPr>
            <p:cNvPr id="240" name="Google Shape;240;p11"/>
            <p:cNvSpPr/>
            <p:nvPr/>
          </p:nvSpPr>
          <p:spPr>
            <a:xfrm>
              <a:off x="8383413" y="286175"/>
              <a:ext cx="316800" cy="3168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1" name="Google Shape;241;p11"/>
            <p:cNvPicPr preferRelativeResize="0"/>
            <p:nvPr/>
          </p:nvPicPr>
          <p:blipFill>
            <a:blip r:embed="rId5">
              <a:alphaModFix/>
            </a:blip>
            <a:stretch>
              <a:fillRect/>
            </a:stretch>
          </p:blipFill>
          <p:spPr>
            <a:xfrm>
              <a:off x="8455178" y="355951"/>
              <a:ext cx="173381" cy="177361"/>
            </a:xfrm>
            <a:prstGeom prst="rect">
              <a:avLst/>
            </a:prstGeom>
            <a:noFill/>
            <a:ln>
              <a:noFill/>
            </a:ln>
          </p:spPr>
        </p:pic>
      </p:grpSp>
      <p:sp>
        <p:nvSpPr>
          <p:cNvPr id="242" name="Google Shape;242;p11"/>
          <p:cNvSpPr/>
          <p:nvPr/>
        </p:nvSpPr>
        <p:spPr>
          <a:xfrm>
            <a:off x="3758200" y="3452725"/>
            <a:ext cx="1034100" cy="739200"/>
          </a:xfrm>
          <a:prstGeom prst="roundRect">
            <a:avLst>
              <a:gd name="adj" fmla="val 3858"/>
            </a:avLst>
          </a:prstGeom>
          <a:solidFill>
            <a:schemeClr val="accen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lt1"/>
              </a:solidFill>
              <a:latin typeface="Lato"/>
              <a:ea typeface="Lato"/>
              <a:cs typeface="Lato"/>
              <a:sym typeface="Lato"/>
            </a:endParaRPr>
          </a:p>
        </p:txBody>
      </p:sp>
      <p:sp>
        <p:nvSpPr>
          <p:cNvPr id="243" name="Google Shape;243;p11"/>
          <p:cNvSpPr txBox="1"/>
          <p:nvPr/>
        </p:nvSpPr>
        <p:spPr>
          <a:xfrm>
            <a:off x="3825400" y="3514525"/>
            <a:ext cx="916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Lato"/>
                <a:ea typeface="Lato"/>
                <a:cs typeface="Lato"/>
                <a:sym typeface="Lato"/>
              </a:rPr>
              <a:t>2023</a:t>
            </a:r>
            <a:endParaRPr b="1">
              <a:solidFill>
                <a:schemeClr val="lt1"/>
              </a:solidFill>
              <a:latin typeface="Lato"/>
              <a:ea typeface="Lato"/>
              <a:cs typeface="Lato"/>
              <a:sym typeface="Lato"/>
            </a:endParaRPr>
          </a:p>
          <a:p>
            <a:pPr marL="0" lvl="0" indent="0" algn="ctr" rtl="0">
              <a:spcBef>
                <a:spcPts val="0"/>
              </a:spcBef>
              <a:spcAft>
                <a:spcPts val="0"/>
              </a:spcAft>
              <a:buNone/>
            </a:pPr>
            <a:r>
              <a:rPr lang="en" b="1">
                <a:solidFill>
                  <a:schemeClr val="lt1"/>
                </a:solidFill>
                <a:latin typeface="Lato"/>
                <a:ea typeface="Lato"/>
                <a:cs typeface="Lato"/>
                <a:sym typeface="Lato"/>
              </a:rPr>
              <a:t>7.7 items</a:t>
            </a:r>
            <a:endParaRPr/>
          </a:p>
        </p:txBody>
      </p:sp>
      <p:pic>
        <p:nvPicPr>
          <p:cNvPr id="244" name="Google Shape;244;p11"/>
          <p:cNvPicPr preferRelativeResize="0"/>
          <p:nvPr/>
        </p:nvPicPr>
        <p:blipFill rotWithShape="1">
          <a:blip r:embed="rId6">
            <a:alphaModFix/>
          </a:blip>
          <a:srcRect l="24598" t="84258" r="58725"/>
          <a:stretch/>
        </p:blipFill>
        <p:spPr>
          <a:xfrm rot="10800000" flipH="1">
            <a:off x="7623275" y="1"/>
            <a:ext cx="1524925" cy="809649"/>
          </a:xfrm>
          <a:prstGeom prst="rect">
            <a:avLst/>
          </a:prstGeom>
          <a:noFill/>
          <a:ln>
            <a:noFill/>
          </a:ln>
        </p:spPr>
      </p:pic>
      <p:pic>
        <p:nvPicPr>
          <p:cNvPr id="245" name="Google Shape;245;p11"/>
          <p:cNvPicPr preferRelativeResize="0"/>
          <p:nvPr/>
        </p:nvPicPr>
        <p:blipFill rotWithShape="1">
          <a:blip r:embed="rId7">
            <a:alphaModFix/>
          </a:blip>
          <a:srcRect l="49122" t="89099" r="24789"/>
          <a:stretch/>
        </p:blipFill>
        <p:spPr>
          <a:xfrm>
            <a:off x="6677901" y="4577575"/>
            <a:ext cx="2385500" cy="559224"/>
          </a:xfrm>
          <a:prstGeom prst="rect">
            <a:avLst/>
          </a:prstGeom>
          <a:noFill/>
          <a:ln>
            <a:noFill/>
          </a:ln>
        </p:spPr>
      </p:pic>
      <p:grpSp>
        <p:nvGrpSpPr>
          <p:cNvPr id="246" name="Google Shape;246;p11"/>
          <p:cNvGrpSpPr/>
          <p:nvPr/>
        </p:nvGrpSpPr>
        <p:grpSpPr>
          <a:xfrm>
            <a:off x="94426" y="3349020"/>
            <a:ext cx="305378" cy="305378"/>
            <a:chOff x="9623187" y="612577"/>
            <a:chExt cx="499800" cy="499800"/>
          </a:xfrm>
        </p:grpSpPr>
        <p:sp>
          <p:nvSpPr>
            <p:cNvPr id="247" name="Google Shape;247;p11"/>
            <p:cNvSpPr/>
            <p:nvPr/>
          </p:nvSpPr>
          <p:spPr>
            <a:xfrm>
              <a:off x="9693975" y="688025"/>
              <a:ext cx="358200" cy="348900"/>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rot="2700000">
              <a:off x="9694048" y="688105"/>
              <a:ext cx="358079" cy="348745"/>
            </a:xfrm>
            <a:prstGeom prst="star4">
              <a:avLst>
                <a:gd name="adj" fmla="val 125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1"/>
          <p:cNvGrpSpPr/>
          <p:nvPr/>
        </p:nvGrpSpPr>
        <p:grpSpPr>
          <a:xfrm>
            <a:off x="8524709" y="4690796"/>
            <a:ext cx="257903" cy="201741"/>
            <a:chOff x="816675" y="2911100"/>
            <a:chExt cx="257903" cy="255304"/>
          </a:xfrm>
        </p:grpSpPr>
        <p:sp>
          <p:nvSpPr>
            <p:cNvPr id="250" name="Google Shape;250;p11"/>
            <p:cNvSpPr/>
            <p:nvPr/>
          </p:nvSpPr>
          <p:spPr>
            <a:xfrm>
              <a:off x="826478" y="2916204"/>
              <a:ext cx="248100" cy="250200"/>
            </a:xfrm>
            <a:prstGeom prst="roundRect">
              <a:avLst>
                <a:gd name="adj" fmla="val 2331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a:off x="816675" y="2911100"/>
              <a:ext cx="250800" cy="237600"/>
            </a:xfrm>
            <a:prstGeom prst="roundRect">
              <a:avLst>
                <a:gd name="adj" fmla="val 23315"/>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 name="Google Shape;252;p11"/>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SzPts val="770"/>
              <a:buNone/>
            </a:pPr>
            <a:fld id="{00000000-1234-1234-1234-123412341234}" type="slidenum">
              <a:rPr lang="en" sz="900" b="1">
                <a:solidFill>
                  <a:schemeClr val="accent1"/>
                </a:solidFill>
                <a:latin typeface="Lato"/>
                <a:ea typeface="Lato"/>
                <a:cs typeface="Lato"/>
                <a:sym typeface="Lato"/>
              </a:rPr>
              <a:t>8</a:t>
            </a:fld>
            <a:endParaRPr sz="900" b="1">
              <a:solidFill>
                <a:schemeClr val="accent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6"/>
        <p:cNvGrpSpPr/>
        <p:nvPr/>
      </p:nvGrpSpPr>
      <p:grpSpPr>
        <a:xfrm>
          <a:off x="0" y="0"/>
          <a:ext cx="0" cy="0"/>
          <a:chOff x="0" y="0"/>
          <a:chExt cx="0" cy="0"/>
        </a:xfrm>
      </p:grpSpPr>
      <p:sp>
        <p:nvSpPr>
          <p:cNvPr id="257" name="Google Shape;257;p12"/>
          <p:cNvSpPr txBox="1"/>
          <p:nvPr/>
        </p:nvSpPr>
        <p:spPr>
          <a:xfrm>
            <a:off x="6266463" y="190750"/>
            <a:ext cx="2493000" cy="1452900"/>
          </a:xfrm>
          <a:prstGeom prst="rect">
            <a:avLst/>
          </a:prstGeom>
          <a:noFill/>
          <a:ln>
            <a:noFill/>
          </a:ln>
        </p:spPr>
        <p:txBody>
          <a:bodyPr spcFirstLastPara="1" wrap="square" lIns="0" tIns="0" rIns="91425" bIns="91425" anchor="t" anchorCtr="0">
            <a:noAutofit/>
          </a:bodyPr>
          <a:lstStyle/>
          <a:p>
            <a:pPr marL="0" lvl="0" indent="0" algn="l" rtl="0">
              <a:lnSpc>
                <a:spcPct val="100000"/>
              </a:lnSpc>
              <a:spcBef>
                <a:spcPts val="1000"/>
              </a:spcBef>
              <a:spcAft>
                <a:spcPts val="0"/>
              </a:spcAft>
              <a:buNone/>
            </a:pPr>
            <a:r>
              <a:rPr lang="en" sz="1100">
                <a:solidFill>
                  <a:schemeClr val="lt1"/>
                </a:solidFill>
                <a:latin typeface="Lato"/>
                <a:ea typeface="Lato"/>
                <a:cs typeface="Lato"/>
                <a:sym typeface="Lato"/>
              </a:rPr>
              <a:t>2023’s Amazon Prime Day showed us that consumers are taking advantage of promotions for their everyday needs, rather than splurging on big-ticket items. This is likely going to be the case for holiday promotions such as Black Friday and Cyber Monday.</a:t>
            </a:r>
            <a:endParaRPr sz="1100">
              <a:solidFill>
                <a:schemeClr val="lt1"/>
              </a:solidFill>
              <a:latin typeface="Lato"/>
              <a:ea typeface="Lato"/>
              <a:cs typeface="Lato"/>
              <a:sym typeface="Lato"/>
            </a:endParaRPr>
          </a:p>
        </p:txBody>
      </p:sp>
      <p:pic>
        <p:nvPicPr>
          <p:cNvPr id="258" name="Google Shape;258;p12"/>
          <p:cNvPicPr preferRelativeResize="0"/>
          <p:nvPr/>
        </p:nvPicPr>
        <p:blipFill rotWithShape="1">
          <a:blip r:embed="rId3">
            <a:alphaModFix/>
          </a:blip>
          <a:srcRect l="26635" t="80779" r="65922" b="6128"/>
          <a:stretch/>
        </p:blipFill>
        <p:spPr>
          <a:xfrm>
            <a:off x="8383025" y="1692925"/>
            <a:ext cx="607350" cy="600975"/>
          </a:xfrm>
          <a:prstGeom prst="rect">
            <a:avLst/>
          </a:prstGeom>
          <a:noFill/>
          <a:ln>
            <a:noFill/>
          </a:ln>
        </p:spPr>
      </p:pic>
      <p:sp>
        <p:nvSpPr>
          <p:cNvPr id="259" name="Google Shape;259;p12"/>
          <p:cNvSpPr/>
          <p:nvPr/>
        </p:nvSpPr>
        <p:spPr>
          <a:xfrm>
            <a:off x="468025" y="1160500"/>
            <a:ext cx="2698200" cy="3173700"/>
          </a:xfrm>
          <a:prstGeom prst="roundRect">
            <a:avLst>
              <a:gd name="adj" fmla="val 1648"/>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2"/>
          <p:cNvSpPr txBox="1">
            <a:spLocks noGrp="1"/>
          </p:cNvSpPr>
          <p:nvPr>
            <p:ph type="sldNum" idx="12"/>
          </p:nvPr>
        </p:nvSpPr>
        <p:spPr>
          <a:xfrm>
            <a:off x="8529600" y="4694425"/>
            <a:ext cx="229800" cy="165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sp>
        <p:nvSpPr>
          <p:cNvPr id="261" name="Google Shape;261;p12"/>
          <p:cNvSpPr/>
          <p:nvPr/>
        </p:nvSpPr>
        <p:spPr>
          <a:xfrm>
            <a:off x="811075" y="4708700"/>
            <a:ext cx="1545900" cy="1659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700" b="1">
                <a:solidFill>
                  <a:schemeClr val="lt1"/>
                </a:solidFill>
                <a:latin typeface="Lato"/>
                <a:ea typeface="Lato"/>
                <a:cs typeface="Lato"/>
                <a:sym typeface="Lato"/>
              </a:rPr>
              <a:t>Strengthen Retailer Partnerships</a:t>
            </a:r>
            <a:endParaRPr sz="700" b="1">
              <a:solidFill>
                <a:schemeClr val="lt1"/>
              </a:solidFill>
              <a:latin typeface="Lato"/>
              <a:ea typeface="Lato"/>
              <a:cs typeface="Lato"/>
              <a:sym typeface="Lato"/>
            </a:endParaRPr>
          </a:p>
        </p:txBody>
      </p:sp>
      <p:sp>
        <p:nvSpPr>
          <p:cNvPr id="262" name="Google Shape;262;p12"/>
          <p:cNvSpPr txBox="1"/>
          <p:nvPr/>
        </p:nvSpPr>
        <p:spPr>
          <a:xfrm>
            <a:off x="468025" y="90481"/>
            <a:ext cx="2698200" cy="572100"/>
          </a:xfrm>
          <a:prstGeom prst="rect">
            <a:avLst/>
          </a:prstGeom>
          <a:noFill/>
          <a:ln>
            <a:noFill/>
          </a:ln>
        </p:spPr>
        <p:txBody>
          <a:bodyPr spcFirstLastPara="1" wrap="square" lIns="0" tIns="91425" rIns="0" bIns="91425" anchor="t" anchorCtr="0">
            <a:noAutofit/>
          </a:bodyPr>
          <a:lstStyle/>
          <a:p>
            <a:pPr marL="0" lvl="0" indent="0" algn="l" rtl="0">
              <a:lnSpc>
                <a:spcPct val="100000"/>
              </a:lnSpc>
              <a:spcBef>
                <a:spcPts val="2000"/>
              </a:spcBef>
              <a:spcAft>
                <a:spcPts val="600"/>
              </a:spcAft>
              <a:buNone/>
            </a:pPr>
            <a:r>
              <a:rPr lang="en" sz="1700" b="1" dirty="0">
                <a:solidFill>
                  <a:schemeClr val="lt1"/>
                </a:solidFill>
                <a:latin typeface="Raleway"/>
                <a:ea typeface="Raleway"/>
                <a:cs typeface="Raleway"/>
                <a:sym typeface="Raleway"/>
              </a:rPr>
              <a:t>Inflation has changed what shoppers are buying</a:t>
            </a:r>
            <a:endParaRPr sz="1700" b="1" dirty="0">
              <a:solidFill>
                <a:schemeClr val="lt1"/>
              </a:solidFill>
              <a:latin typeface="Raleway"/>
              <a:ea typeface="Raleway"/>
              <a:cs typeface="Raleway"/>
              <a:sym typeface="Raleway"/>
            </a:endParaRPr>
          </a:p>
        </p:txBody>
      </p:sp>
      <p:sp>
        <p:nvSpPr>
          <p:cNvPr id="263" name="Google Shape;263;p12"/>
          <p:cNvSpPr txBox="1"/>
          <p:nvPr/>
        </p:nvSpPr>
        <p:spPr>
          <a:xfrm>
            <a:off x="693625" y="1100450"/>
            <a:ext cx="2265000" cy="494400"/>
          </a:xfrm>
          <a:prstGeom prst="rect">
            <a:avLst/>
          </a:prstGeom>
          <a:noFill/>
          <a:ln>
            <a:noFill/>
          </a:ln>
        </p:spPr>
        <p:txBody>
          <a:bodyPr spcFirstLastPara="1" wrap="square" lIns="0" tIns="91425" rIns="91425" bIns="91425" anchor="t" anchorCtr="0">
            <a:noAutofit/>
          </a:bodyPr>
          <a:lstStyle/>
          <a:p>
            <a:pPr marL="0" lvl="0" indent="0" algn="ctr" rtl="0">
              <a:lnSpc>
                <a:spcPct val="100000"/>
              </a:lnSpc>
              <a:spcBef>
                <a:spcPts val="1000"/>
              </a:spcBef>
              <a:spcAft>
                <a:spcPts val="0"/>
              </a:spcAft>
              <a:buNone/>
            </a:pPr>
            <a:r>
              <a:rPr lang="en" sz="1200" b="1" dirty="0">
                <a:solidFill>
                  <a:schemeClr val="lt1"/>
                </a:solidFill>
                <a:latin typeface="Lato"/>
                <a:ea typeface="Lato"/>
                <a:cs typeface="Lato"/>
                <a:sym typeface="Lato"/>
              </a:rPr>
              <a:t>Top Products by Purchase Intent Rate, All Categories</a:t>
            </a:r>
            <a:endParaRPr sz="1200" dirty="0">
              <a:solidFill>
                <a:schemeClr val="lt1"/>
              </a:solidFill>
              <a:latin typeface="Lato"/>
              <a:ea typeface="Lato"/>
              <a:cs typeface="Lato"/>
              <a:sym typeface="Lato"/>
            </a:endParaRPr>
          </a:p>
        </p:txBody>
      </p:sp>
      <p:graphicFrame>
        <p:nvGraphicFramePr>
          <p:cNvPr id="264" name="Google Shape;264;p12"/>
          <p:cNvGraphicFramePr/>
          <p:nvPr>
            <p:extLst>
              <p:ext uri="{D42A27DB-BD31-4B8C-83A1-F6EECF244321}">
                <p14:modId xmlns:p14="http://schemas.microsoft.com/office/powerpoint/2010/main" val="3268768581"/>
              </p:ext>
            </p:extLst>
          </p:nvPr>
        </p:nvGraphicFramePr>
        <p:xfrm>
          <a:off x="865688" y="1749150"/>
          <a:ext cx="1867125" cy="2430750"/>
        </p:xfrm>
        <a:graphic>
          <a:graphicData uri="http://schemas.openxmlformats.org/drawingml/2006/table">
            <a:tbl>
              <a:tblPr>
                <a:noFill/>
                <a:tableStyleId>{4DDBFDC4-CA19-4170-82E4-17C41E0B9267}</a:tableStyleId>
              </a:tblPr>
              <a:tblGrid>
                <a:gridCol w="476275">
                  <a:extLst>
                    <a:ext uri="{9D8B030D-6E8A-4147-A177-3AD203B41FA5}">
                      <a16:colId xmlns:a16="http://schemas.microsoft.com/office/drawing/2014/main" val="20000"/>
                    </a:ext>
                  </a:extLst>
                </a:gridCol>
                <a:gridCol w="1390850">
                  <a:extLst>
                    <a:ext uri="{9D8B030D-6E8A-4147-A177-3AD203B41FA5}">
                      <a16:colId xmlns:a16="http://schemas.microsoft.com/office/drawing/2014/main" val="20001"/>
                    </a:ext>
                  </a:extLst>
                </a:gridCol>
              </a:tblGrid>
              <a:tr h="1356125">
                <a:tc>
                  <a:txBody>
                    <a:bodyPr/>
                    <a:lstStyle/>
                    <a:p>
                      <a:pPr marL="0" lvl="0" indent="0" algn="ctr" rtl="0">
                        <a:lnSpc>
                          <a:spcPct val="100000"/>
                        </a:lnSpc>
                        <a:spcBef>
                          <a:spcPts val="500"/>
                        </a:spcBef>
                        <a:spcAft>
                          <a:spcPts val="0"/>
                        </a:spcAft>
                        <a:buNone/>
                      </a:pPr>
                      <a:r>
                        <a:rPr lang="en" sz="1100">
                          <a:solidFill>
                            <a:schemeClr val="lt1"/>
                          </a:solidFill>
                          <a:latin typeface="Lato Black"/>
                          <a:ea typeface="Lato Black"/>
                          <a:cs typeface="Lato Black"/>
                          <a:sym typeface="Lato Black"/>
                        </a:rPr>
                        <a:t>1.</a:t>
                      </a:r>
                      <a:endParaRPr sz="1100">
                        <a:solidFill>
                          <a:schemeClr val="lt1"/>
                        </a:solidFill>
                        <a:latin typeface="Lato Black"/>
                        <a:ea typeface="Lato Black"/>
                        <a:cs typeface="Lato Black"/>
                        <a:sym typeface="Lato Black"/>
                      </a:endParaRPr>
                    </a:p>
                    <a:p>
                      <a:pPr marL="0" lvl="0" indent="0" algn="ctr" rtl="0">
                        <a:lnSpc>
                          <a:spcPct val="100000"/>
                        </a:lnSpc>
                        <a:spcBef>
                          <a:spcPts val="500"/>
                        </a:spcBef>
                        <a:spcAft>
                          <a:spcPts val="0"/>
                        </a:spcAft>
                        <a:buNone/>
                      </a:pPr>
                      <a:r>
                        <a:rPr lang="en" sz="1100">
                          <a:solidFill>
                            <a:schemeClr val="lt1"/>
                          </a:solidFill>
                          <a:latin typeface="Lato Black"/>
                          <a:ea typeface="Lato Black"/>
                          <a:cs typeface="Lato Black"/>
                          <a:sym typeface="Lato Black"/>
                        </a:rPr>
                        <a:t>2.</a:t>
                      </a:r>
                      <a:endParaRPr sz="1100">
                        <a:solidFill>
                          <a:schemeClr val="lt1"/>
                        </a:solidFill>
                        <a:latin typeface="Lato Black"/>
                        <a:ea typeface="Lato Black"/>
                        <a:cs typeface="Lato Black"/>
                        <a:sym typeface="Lato Black"/>
                      </a:endParaRPr>
                    </a:p>
                    <a:p>
                      <a:pPr marL="0" lvl="0" indent="0" algn="ctr" rtl="0">
                        <a:lnSpc>
                          <a:spcPct val="100000"/>
                        </a:lnSpc>
                        <a:spcBef>
                          <a:spcPts val="500"/>
                        </a:spcBef>
                        <a:spcAft>
                          <a:spcPts val="0"/>
                        </a:spcAft>
                        <a:buNone/>
                      </a:pPr>
                      <a:r>
                        <a:rPr lang="en" sz="1100">
                          <a:solidFill>
                            <a:schemeClr val="lt1"/>
                          </a:solidFill>
                          <a:latin typeface="Lato Black"/>
                          <a:ea typeface="Lato Black"/>
                          <a:cs typeface="Lato Black"/>
                          <a:sym typeface="Lato Black"/>
                        </a:rPr>
                        <a:t>3.</a:t>
                      </a:r>
                      <a:endParaRPr sz="1100">
                        <a:solidFill>
                          <a:schemeClr val="lt1"/>
                        </a:solidFill>
                        <a:latin typeface="Lato Black"/>
                        <a:ea typeface="Lato Black"/>
                        <a:cs typeface="Lato Black"/>
                        <a:sym typeface="Lato Black"/>
                      </a:endParaRPr>
                    </a:p>
                    <a:p>
                      <a:pPr marL="0" lvl="0" indent="0" algn="ctr" rtl="0">
                        <a:lnSpc>
                          <a:spcPct val="100000"/>
                        </a:lnSpc>
                        <a:spcBef>
                          <a:spcPts val="500"/>
                        </a:spcBef>
                        <a:spcAft>
                          <a:spcPts val="0"/>
                        </a:spcAft>
                        <a:buNone/>
                      </a:pPr>
                      <a:r>
                        <a:rPr lang="en" sz="1100">
                          <a:solidFill>
                            <a:schemeClr val="lt1"/>
                          </a:solidFill>
                          <a:latin typeface="Lato Black"/>
                          <a:ea typeface="Lato Black"/>
                          <a:cs typeface="Lato Black"/>
                          <a:sym typeface="Lato Black"/>
                        </a:rPr>
                        <a:t>4. </a:t>
                      </a:r>
                      <a:endParaRPr sz="1100">
                        <a:solidFill>
                          <a:schemeClr val="lt1"/>
                        </a:solidFill>
                        <a:latin typeface="Lato"/>
                        <a:ea typeface="Lato"/>
                        <a:cs typeface="Lato"/>
                        <a:sym typeface="Lato"/>
                      </a:endParaRPr>
                    </a:p>
                    <a:p>
                      <a:pPr marL="0" lvl="0" indent="0" algn="ctr" rtl="0">
                        <a:lnSpc>
                          <a:spcPct val="100000"/>
                        </a:lnSpc>
                        <a:spcBef>
                          <a:spcPts val="500"/>
                        </a:spcBef>
                        <a:spcAft>
                          <a:spcPts val="0"/>
                        </a:spcAft>
                        <a:buNone/>
                      </a:pPr>
                      <a:r>
                        <a:rPr lang="en" sz="1100">
                          <a:solidFill>
                            <a:schemeClr val="lt1"/>
                          </a:solidFill>
                          <a:latin typeface="Lato Black"/>
                          <a:ea typeface="Lato Black"/>
                          <a:cs typeface="Lato Black"/>
                          <a:sym typeface="Lato Black"/>
                        </a:rPr>
                        <a:t>5.</a:t>
                      </a:r>
                      <a:endParaRPr sz="1100">
                        <a:solidFill>
                          <a:schemeClr val="lt1"/>
                        </a:solidFill>
                        <a:latin typeface="Lato Black"/>
                        <a:ea typeface="Lato Black"/>
                        <a:cs typeface="Lato Black"/>
                        <a:sym typeface="Lato Black"/>
                      </a:endParaRPr>
                    </a:p>
                    <a:p>
                      <a:pPr marL="0" lvl="0" indent="0" algn="ctr" rtl="0">
                        <a:lnSpc>
                          <a:spcPct val="100000"/>
                        </a:lnSpc>
                        <a:spcBef>
                          <a:spcPts val="500"/>
                        </a:spcBef>
                        <a:spcAft>
                          <a:spcPts val="0"/>
                        </a:spcAft>
                        <a:buNone/>
                      </a:pPr>
                      <a:r>
                        <a:rPr lang="en" sz="1100" b="1">
                          <a:solidFill>
                            <a:schemeClr val="lt1"/>
                          </a:solidFill>
                          <a:latin typeface="Lato"/>
                          <a:ea typeface="Lato"/>
                          <a:cs typeface="Lato"/>
                          <a:sym typeface="Lato"/>
                        </a:rPr>
                        <a:t>6.</a:t>
                      </a:r>
                      <a:endParaRPr sz="1100" b="1">
                        <a:solidFill>
                          <a:schemeClr val="lt1"/>
                        </a:solidFill>
                        <a:latin typeface="Lato"/>
                        <a:ea typeface="Lato"/>
                        <a:cs typeface="Lato"/>
                        <a:sym typeface="Lato"/>
                      </a:endParaRPr>
                    </a:p>
                    <a:p>
                      <a:pPr marL="0" lvl="0" indent="0" algn="ctr" rtl="0">
                        <a:lnSpc>
                          <a:spcPct val="100000"/>
                        </a:lnSpc>
                        <a:spcBef>
                          <a:spcPts val="500"/>
                        </a:spcBef>
                        <a:spcAft>
                          <a:spcPts val="0"/>
                        </a:spcAft>
                        <a:buNone/>
                      </a:pPr>
                      <a:r>
                        <a:rPr lang="en" sz="1100" b="1">
                          <a:solidFill>
                            <a:schemeClr val="lt1"/>
                          </a:solidFill>
                          <a:latin typeface="Lato"/>
                          <a:ea typeface="Lato"/>
                          <a:cs typeface="Lato"/>
                          <a:sym typeface="Lato"/>
                        </a:rPr>
                        <a:t>7.</a:t>
                      </a:r>
                      <a:endParaRPr sz="1100" b="1">
                        <a:solidFill>
                          <a:schemeClr val="lt1"/>
                        </a:solidFill>
                        <a:latin typeface="Lato"/>
                        <a:ea typeface="Lato"/>
                        <a:cs typeface="Lato"/>
                        <a:sym typeface="Lato"/>
                      </a:endParaRPr>
                    </a:p>
                    <a:p>
                      <a:pPr marL="0" lvl="0" indent="0" algn="ctr" rtl="0">
                        <a:lnSpc>
                          <a:spcPct val="100000"/>
                        </a:lnSpc>
                        <a:spcBef>
                          <a:spcPts val="500"/>
                        </a:spcBef>
                        <a:spcAft>
                          <a:spcPts val="0"/>
                        </a:spcAft>
                        <a:buNone/>
                      </a:pPr>
                      <a:r>
                        <a:rPr lang="en" sz="1100" b="1">
                          <a:solidFill>
                            <a:schemeClr val="lt1"/>
                          </a:solidFill>
                          <a:latin typeface="Lato"/>
                          <a:ea typeface="Lato"/>
                          <a:cs typeface="Lato"/>
                          <a:sym typeface="Lato"/>
                        </a:rPr>
                        <a:t>8.</a:t>
                      </a:r>
                      <a:endParaRPr sz="1100" b="1">
                        <a:solidFill>
                          <a:schemeClr val="lt1"/>
                        </a:solidFill>
                        <a:latin typeface="Lato"/>
                        <a:ea typeface="Lato"/>
                        <a:cs typeface="Lato"/>
                        <a:sym typeface="Lato"/>
                      </a:endParaRPr>
                    </a:p>
                    <a:p>
                      <a:pPr marL="0" lvl="0" indent="0" algn="ctr" rtl="0">
                        <a:lnSpc>
                          <a:spcPct val="100000"/>
                        </a:lnSpc>
                        <a:spcBef>
                          <a:spcPts val="500"/>
                        </a:spcBef>
                        <a:spcAft>
                          <a:spcPts val="0"/>
                        </a:spcAft>
                        <a:buNone/>
                      </a:pPr>
                      <a:r>
                        <a:rPr lang="en" sz="1100" b="1">
                          <a:solidFill>
                            <a:schemeClr val="lt1"/>
                          </a:solidFill>
                          <a:latin typeface="Lato"/>
                          <a:ea typeface="Lato"/>
                          <a:cs typeface="Lato"/>
                          <a:sym typeface="Lato"/>
                        </a:rPr>
                        <a:t>9.</a:t>
                      </a:r>
                      <a:endParaRPr sz="1100" b="1">
                        <a:solidFill>
                          <a:schemeClr val="lt1"/>
                        </a:solidFill>
                        <a:latin typeface="Lato"/>
                        <a:ea typeface="Lato"/>
                        <a:cs typeface="Lato"/>
                        <a:sym typeface="Lato"/>
                      </a:endParaRPr>
                    </a:p>
                    <a:p>
                      <a:pPr marL="0" lvl="0" indent="0" algn="ctr" rtl="0">
                        <a:lnSpc>
                          <a:spcPct val="100000"/>
                        </a:lnSpc>
                        <a:spcBef>
                          <a:spcPts val="500"/>
                        </a:spcBef>
                        <a:spcAft>
                          <a:spcPts val="0"/>
                        </a:spcAft>
                        <a:buNone/>
                      </a:pPr>
                      <a:r>
                        <a:rPr lang="en" sz="1100" b="1">
                          <a:solidFill>
                            <a:schemeClr val="lt1"/>
                          </a:solidFill>
                          <a:latin typeface="Lato"/>
                          <a:ea typeface="Lato"/>
                          <a:cs typeface="Lato"/>
                          <a:sym typeface="Lato"/>
                        </a:rPr>
                        <a:t>10. </a:t>
                      </a:r>
                      <a:endParaRPr sz="1100" b="1">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00000"/>
                        </a:lnSpc>
                        <a:spcBef>
                          <a:spcPts val="500"/>
                        </a:spcBef>
                        <a:spcAft>
                          <a:spcPts val="0"/>
                        </a:spcAft>
                        <a:buNone/>
                      </a:pPr>
                      <a:r>
                        <a:rPr lang="en" sz="1100" dirty="0">
                          <a:solidFill>
                            <a:schemeClr val="lt1"/>
                          </a:solidFill>
                          <a:latin typeface="Lato"/>
                          <a:ea typeface="Lato"/>
                          <a:cs typeface="Lato"/>
                          <a:sym typeface="Lato"/>
                        </a:rPr>
                        <a:t>Car Seat</a:t>
                      </a:r>
                      <a:endParaRPr sz="1100" dirty="0">
                        <a:solidFill>
                          <a:schemeClr val="lt1"/>
                        </a:solidFill>
                        <a:latin typeface="Lato"/>
                        <a:ea typeface="Lato"/>
                        <a:cs typeface="Lato"/>
                        <a:sym typeface="Lato"/>
                      </a:endParaRPr>
                    </a:p>
                    <a:p>
                      <a:pPr marL="0" lvl="0" indent="0" algn="l" rtl="0">
                        <a:lnSpc>
                          <a:spcPct val="100000"/>
                        </a:lnSpc>
                        <a:spcBef>
                          <a:spcPts val="500"/>
                        </a:spcBef>
                        <a:spcAft>
                          <a:spcPts val="0"/>
                        </a:spcAft>
                        <a:buNone/>
                      </a:pPr>
                      <a:r>
                        <a:rPr lang="en" sz="1100" dirty="0">
                          <a:solidFill>
                            <a:schemeClr val="lt1"/>
                          </a:solidFill>
                          <a:latin typeface="Lato"/>
                          <a:ea typeface="Lato"/>
                          <a:cs typeface="Lato"/>
                          <a:sym typeface="Lato"/>
                        </a:rPr>
                        <a:t>Enchilada Sauce</a:t>
                      </a:r>
                      <a:endParaRPr sz="1100" dirty="0">
                        <a:solidFill>
                          <a:schemeClr val="lt1"/>
                        </a:solidFill>
                        <a:latin typeface="Lato"/>
                        <a:ea typeface="Lato"/>
                        <a:cs typeface="Lato"/>
                        <a:sym typeface="Lato"/>
                      </a:endParaRPr>
                    </a:p>
                    <a:p>
                      <a:pPr marL="0" lvl="0" indent="0" algn="l" rtl="0">
                        <a:lnSpc>
                          <a:spcPct val="100000"/>
                        </a:lnSpc>
                        <a:spcBef>
                          <a:spcPts val="500"/>
                        </a:spcBef>
                        <a:spcAft>
                          <a:spcPts val="0"/>
                        </a:spcAft>
                        <a:buNone/>
                      </a:pPr>
                      <a:r>
                        <a:rPr lang="en" sz="1100" dirty="0">
                          <a:solidFill>
                            <a:schemeClr val="lt1"/>
                          </a:solidFill>
                          <a:latin typeface="Lato"/>
                          <a:ea typeface="Lato"/>
                          <a:cs typeface="Lato"/>
                          <a:sym typeface="Lato"/>
                        </a:rPr>
                        <a:t>Glass Bakeware</a:t>
                      </a:r>
                      <a:endParaRPr sz="1100" dirty="0">
                        <a:solidFill>
                          <a:schemeClr val="lt1"/>
                        </a:solidFill>
                        <a:latin typeface="Lato"/>
                        <a:ea typeface="Lato"/>
                        <a:cs typeface="Lato"/>
                        <a:sym typeface="Lato"/>
                      </a:endParaRPr>
                    </a:p>
                    <a:p>
                      <a:pPr marL="0" lvl="0" indent="0" algn="l" rtl="0">
                        <a:lnSpc>
                          <a:spcPct val="100000"/>
                        </a:lnSpc>
                        <a:spcBef>
                          <a:spcPts val="500"/>
                        </a:spcBef>
                        <a:spcAft>
                          <a:spcPts val="0"/>
                        </a:spcAft>
                        <a:buNone/>
                      </a:pPr>
                      <a:r>
                        <a:rPr lang="en" sz="1100" dirty="0">
                          <a:solidFill>
                            <a:schemeClr val="lt1"/>
                          </a:solidFill>
                          <a:latin typeface="Lato"/>
                          <a:ea typeface="Lato"/>
                          <a:cs typeface="Lato"/>
                          <a:sym typeface="Lato"/>
                        </a:rPr>
                        <a:t>Laundry Detergent</a:t>
                      </a:r>
                      <a:endParaRPr sz="1100" dirty="0">
                        <a:solidFill>
                          <a:schemeClr val="lt1"/>
                        </a:solidFill>
                        <a:latin typeface="Lato"/>
                        <a:ea typeface="Lato"/>
                        <a:cs typeface="Lato"/>
                        <a:sym typeface="Lato"/>
                      </a:endParaRPr>
                    </a:p>
                    <a:p>
                      <a:pPr marL="0" lvl="0" indent="0" algn="l" rtl="0">
                        <a:lnSpc>
                          <a:spcPct val="100000"/>
                        </a:lnSpc>
                        <a:spcBef>
                          <a:spcPts val="500"/>
                        </a:spcBef>
                        <a:spcAft>
                          <a:spcPts val="0"/>
                        </a:spcAft>
                        <a:buNone/>
                      </a:pPr>
                      <a:r>
                        <a:rPr lang="en" sz="1100" dirty="0">
                          <a:solidFill>
                            <a:schemeClr val="lt1"/>
                          </a:solidFill>
                          <a:latin typeface="Lato"/>
                          <a:ea typeface="Lato"/>
                          <a:cs typeface="Lato"/>
                          <a:sym typeface="Lato"/>
                        </a:rPr>
                        <a:t>Children’s Playset</a:t>
                      </a:r>
                      <a:endParaRPr sz="1100" dirty="0">
                        <a:solidFill>
                          <a:schemeClr val="lt1"/>
                        </a:solidFill>
                        <a:latin typeface="Lato"/>
                        <a:ea typeface="Lato"/>
                        <a:cs typeface="Lato"/>
                        <a:sym typeface="Lato"/>
                      </a:endParaRPr>
                    </a:p>
                    <a:p>
                      <a:pPr marL="0" lvl="0" indent="0" algn="l" rtl="0">
                        <a:lnSpc>
                          <a:spcPct val="100000"/>
                        </a:lnSpc>
                        <a:spcBef>
                          <a:spcPts val="500"/>
                        </a:spcBef>
                        <a:spcAft>
                          <a:spcPts val="0"/>
                        </a:spcAft>
                        <a:buNone/>
                      </a:pPr>
                      <a:r>
                        <a:rPr lang="en" sz="1100" dirty="0">
                          <a:solidFill>
                            <a:schemeClr val="lt1"/>
                          </a:solidFill>
                          <a:latin typeface="Lato"/>
                          <a:ea typeface="Lato"/>
                          <a:cs typeface="Lato"/>
                          <a:sym typeface="Lato"/>
                        </a:rPr>
                        <a:t>Flavored Coffee</a:t>
                      </a:r>
                      <a:endParaRPr sz="1100" dirty="0">
                        <a:solidFill>
                          <a:schemeClr val="lt1"/>
                        </a:solidFill>
                        <a:latin typeface="Lato"/>
                        <a:ea typeface="Lato"/>
                        <a:cs typeface="Lato"/>
                        <a:sym typeface="Lato"/>
                      </a:endParaRPr>
                    </a:p>
                    <a:p>
                      <a:pPr marL="0" lvl="0" indent="0" algn="l" rtl="0">
                        <a:lnSpc>
                          <a:spcPct val="100000"/>
                        </a:lnSpc>
                        <a:spcBef>
                          <a:spcPts val="500"/>
                        </a:spcBef>
                        <a:spcAft>
                          <a:spcPts val="0"/>
                        </a:spcAft>
                        <a:buNone/>
                      </a:pPr>
                      <a:r>
                        <a:rPr lang="en" sz="1100" dirty="0">
                          <a:solidFill>
                            <a:schemeClr val="lt1"/>
                          </a:solidFill>
                          <a:latin typeface="Lato"/>
                          <a:ea typeface="Lato"/>
                          <a:cs typeface="Lato"/>
                          <a:sym typeface="Lato"/>
                        </a:rPr>
                        <a:t>Sliced Cheese</a:t>
                      </a:r>
                      <a:endParaRPr sz="1100" dirty="0">
                        <a:solidFill>
                          <a:schemeClr val="lt1"/>
                        </a:solidFill>
                        <a:latin typeface="Lato"/>
                        <a:ea typeface="Lato"/>
                        <a:cs typeface="Lato"/>
                        <a:sym typeface="Lato"/>
                      </a:endParaRPr>
                    </a:p>
                    <a:p>
                      <a:pPr marL="0" lvl="0" indent="0" algn="l" rtl="0">
                        <a:lnSpc>
                          <a:spcPct val="100000"/>
                        </a:lnSpc>
                        <a:spcBef>
                          <a:spcPts val="500"/>
                        </a:spcBef>
                        <a:spcAft>
                          <a:spcPts val="0"/>
                        </a:spcAft>
                        <a:buNone/>
                      </a:pPr>
                      <a:r>
                        <a:rPr lang="en" sz="1100" dirty="0">
                          <a:solidFill>
                            <a:schemeClr val="lt1"/>
                          </a:solidFill>
                          <a:latin typeface="Lato"/>
                          <a:ea typeface="Lato"/>
                          <a:cs typeface="Lato"/>
                          <a:sym typeface="Lato"/>
                        </a:rPr>
                        <a:t>Body Fragrance</a:t>
                      </a:r>
                      <a:endParaRPr sz="1100" dirty="0">
                        <a:solidFill>
                          <a:schemeClr val="lt1"/>
                        </a:solidFill>
                        <a:latin typeface="Lato"/>
                        <a:ea typeface="Lato"/>
                        <a:cs typeface="Lato"/>
                        <a:sym typeface="Lato"/>
                      </a:endParaRPr>
                    </a:p>
                    <a:p>
                      <a:pPr marL="0" lvl="0" indent="0" algn="l" rtl="0">
                        <a:lnSpc>
                          <a:spcPct val="100000"/>
                        </a:lnSpc>
                        <a:spcBef>
                          <a:spcPts val="500"/>
                        </a:spcBef>
                        <a:spcAft>
                          <a:spcPts val="0"/>
                        </a:spcAft>
                        <a:buNone/>
                      </a:pPr>
                      <a:r>
                        <a:rPr lang="en" sz="1100" dirty="0">
                          <a:solidFill>
                            <a:schemeClr val="lt1"/>
                          </a:solidFill>
                          <a:latin typeface="Lato"/>
                          <a:ea typeface="Lato"/>
                          <a:cs typeface="Lato"/>
                          <a:sym typeface="Lato"/>
                        </a:rPr>
                        <a:t>Veggie Burgers</a:t>
                      </a:r>
                      <a:endParaRPr sz="1100" dirty="0">
                        <a:solidFill>
                          <a:schemeClr val="lt1"/>
                        </a:solidFill>
                        <a:latin typeface="Lato"/>
                        <a:ea typeface="Lato"/>
                        <a:cs typeface="Lato"/>
                        <a:sym typeface="Lato"/>
                      </a:endParaRPr>
                    </a:p>
                    <a:p>
                      <a:pPr marL="0" lvl="0" indent="0" algn="l" rtl="0">
                        <a:lnSpc>
                          <a:spcPct val="100000"/>
                        </a:lnSpc>
                        <a:spcBef>
                          <a:spcPts val="500"/>
                        </a:spcBef>
                        <a:spcAft>
                          <a:spcPts val="0"/>
                        </a:spcAft>
                        <a:buNone/>
                      </a:pPr>
                      <a:r>
                        <a:rPr lang="en" sz="1100" dirty="0">
                          <a:solidFill>
                            <a:schemeClr val="lt1"/>
                          </a:solidFill>
                          <a:latin typeface="Lato"/>
                          <a:ea typeface="Lato"/>
                          <a:cs typeface="Lato"/>
                          <a:sym typeface="Lato"/>
                        </a:rPr>
                        <a:t>Toothbrush</a:t>
                      </a:r>
                      <a:endParaRPr sz="1100" dirty="0">
                        <a:solidFill>
                          <a:schemeClr val="lt1"/>
                        </a:solidFill>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65" name="Google Shape;265;p12"/>
          <p:cNvSpPr txBox="1"/>
          <p:nvPr/>
        </p:nvSpPr>
        <p:spPr>
          <a:xfrm>
            <a:off x="3646338" y="190750"/>
            <a:ext cx="2463600" cy="1452900"/>
          </a:xfrm>
          <a:prstGeom prst="rect">
            <a:avLst/>
          </a:prstGeom>
          <a:noFill/>
          <a:ln>
            <a:noFill/>
          </a:ln>
        </p:spPr>
        <p:txBody>
          <a:bodyPr spcFirstLastPara="1" wrap="square" lIns="0" tIns="0" rIns="91425" bIns="91425" anchor="t" anchorCtr="0">
            <a:noAutofit/>
          </a:bodyPr>
          <a:lstStyle/>
          <a:p>
            <a:pPr marL="0" lvl="0" indent="0" algn="l" rtl="0">
              <a:lnSpc>
                <a:spcPct val="100000"/>
              </a:lnSpc>
              <a:spcBef>
                <a:spcPts val="1000"/>
              </a:spcBef>
              <a:spcAft>
                <a:spcPts val="0"/>
              </a:spcAft>
              <a:buNone/>
            </a:pPr>
            <a:r>
              <a:rPr lang="en" sz="1100" dirty="0">
                <a:solidFill>
                  <a:schemeClr val="lt1"/>
                </a:solidFill>
                <a:latin typeface="Lato"/>
                <a:ea typeface="Lato"/>
                <a:cs typeface="Lato"/>
                <a:sym typeface="Lato"/>
              </a:rPr>
              <a:t>While the </a:t>
            </a:r>
            <a:r>
              <a:rPr lang="en" sz="1100" u="sng" dirty="0">
                <a:solidFill>
                  <a:schemeClr val="lt1"/>
                </a:solidFill>
                <a:latin typeface="Lato"/>
                <a:ea typeface="Lato"/>
                <a:cs typeface="Lato"/>
                <a:sym typeface="Lato"/>
                <a:hlinkClick r:id="rId4">
                  <a:extLst>
                    <a:ext uri="{A12FA001-AC4F-418D-AE19-62706E023703}">
                      <ahyp:hlinkClr xmlns:ahyp="http://schemas.microsoft.com/office/drawing/2018/hyperlinkcolor" val="tx"/>
                    </a:ext>
                  </a:extLst>
                </a:hlinkClick>
              </a:rPr>
              <a:t>Consumer Price Index</a:t>
            </a:r>
            <a:r>
              <a:rPr lang="en" sz="1100" dirty="0">
                <a:solidFill>
                  <a:schemeClr val="lt1"/>
                </a:solidFill>
                <a:latin typeface="Lato"/>
                <a:ea typeface="Lato"/>
                <a:cs typeface="Lato"/>
                <a:sym typeface="Lato"/>
              </a:rPr>
              <a:t> is lowering and inflation is overall cooling since last year, shoppers are still seemingly hesitant to purchase luxury items. Right now, the top products in the MikMak Shopping Index are largely everyday essentials such as car seats, grocery items, and household goods.</a:t>
            </a:r>
            <a:endParaRPr sz="1100" dirty="0">
              <a:solidFill>
                <a:schemeClr val="lt1"/>
              </a:solidFill>
              <a:latin typeface="Lato"/>
              <a:ea typeface="Lato"/>
              <a:cs typeface="Lato"/>
              <a:sym typeface="Lato"/>
            </a:endParaRPr>
          </a:p>
        </p:txBody>
      </p:sp>
      <p:sp>
        <p:nvSpPr>
          <p:cNvPr id="266" name="Google Shape;266;p12"/>
          <p:cNvSpPr/>
          <p:nvPr/>
        </p:nvSpPr>
        <p:spPr>
          <a:xfrm>
            <a:off x="3646300" y="2012975"/>
            <a:ext cx="5113200" cy="2321100"/>
          </a:xfrm>
          <a:prstGeom prst="roundRect">
            <a:avLst>
              <a:gd name="adj" fmla="val 3858"/>
            </a:avLst>
          </a:prstGeom>
          <a:solidFill>
            <a:schemeClr val="lt2"/>
          </a:solidFill>
          <a:ln w="9525" cap="flat" cmpd="sng">
            <a:solidFill>
              <a:schemeClr val="accent1"/>
            </a:solidFill>
            <a:prstDash val="solid"/>
            <a:round/>
            <a:headEnd type="none" w="sm" len="sm"/>
            <a:tailEnd type="none" w="sm" len="sm"/>
          </a:ln>
        </p:spPr>
        <p:txBody>
          <a:bodyPr spcFirstLastPara="1" wrap="square" lIns="182875" tIns="91425" rIns="182875" bIns="91425" anchor="ctr" anchorCtr="0">
            <a:noAutofit/>
          </a:bodyPr>
          <a:lstStyle/>
          <a:p>
            <a:pPr marL="0" lvl="0" indent="0" algn="l" rtl="0">
              <a:spcBef>
                <a:spcPts val="0"/>
              </a:spcBef>
              <a:spcAft>
                <a:spcPts val="0"/>
              </a:spcAft>
              <a:buNone/>
            </a:pPr>
            <a:endParaRPr sz="1100" b="1">
              <a:solidFill>
                <a:schemeClr val="lt1"/>
              </a:solidFill>
              <a:latin typeface="Lato"/>
              <a:ea typeface="Lato"/>
              <a:cs typeface="Lato"/>
              <a:sym typeface="Lato"/>
            </a:endParaRPr>
          </a:p>
        </p:txBody>
      </p:sp>
      <p:sp>
        <p:nvSpPr>
          <p:cNvPr id="267" name="Google Shape;267;p12"/>
          <p:cNvSpPr txBox="1"/>
          <p:nvPr/>
        </p:nvSpPr>
        <p:spPr>
          <a:xfrm>
            <a:off x="4806800" y="2111525"/>
            <a:ext cx="3810600" cy="2124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050">
                <a:solidFill>
                  <a:schemeClr val="lt1"/>
                </a:solidFill>
                <a:latin typeface="Lato"/>
                <a:ea typeface="Lato"/>
                <a:cs typeface="Lato"/>
                <a:sym typeface="Lato"/>
              </a:rPr>
              <a:t>“Overall inflation is starting to decline, as food and appliance prices stabilize. However, core inflation is continuing to impact consumers spending online. MikMak data indicates a YoY decline in eCommerce conversion rates, which coincides with inflation and interest rates continuing to rise. Consumers are spending, but they are spending on essentials. [...] It’s a further proof point that consumers are being more strategic about discretionary categories, and considering what they are willing to do on their own, like nails, versus paying for a service. This trend is likely to continue until inflation stabilizes.”</a:t>
            </a:r>
            <a:endParaRPr sz="1050">
              <a:solidFill>
                <a:schemeClr val="lt1"/>
              </a:solidFill>
              <a:latin typeface="Lato"/>
              <a:ea typeface="Lato"/>
              <a:cs typeface="Lato"/>
              <a:sym typeface="Lato"/>
            </a:endParaRPr>
          </a:p>
          <a:p>
            <a:pPr marL="0" lvl="0" indent="0" algn="l" rtl="0">
              <a:lnSpc>
                <a:spcPct val="100000"/>
              </a:lnSpc>
              <a:spcBef>
                <a:spcPts val="0"/>
              </a:spcBef>
              <a:spcAft>
                <a:spcPts val="0"/>
              </a:spcAft>
              <a:buNone/>
            </a:pPr>
            <a:endParaRPr sz="1050">
              <a:solidFill>
                <a:schemeClr val="lt1"/>
              </a:solidFill>
              <a:latin typeface="Lato"/>
              <a:ea typeface="Lato"/>
              <a:cs typeface="Lato"/>
              <a:sym typeface="Lato"/>
            </a:endParaRPr>
          </a:p>
          <a:p>
            <a:pPr marL="0" lvl="0" indent="0" algn="l" rtl="0">
              <a:lnSpc>
                <a:spcPct val="100000"/>
              </a:lnSpc>
              <a:spcBef>
                <a:spcPts val="0"/>
              </a:spcBef>
              <a:spcAft>
                <a:spcPts val="0"/>
              </a:spcAft>
              <a:buNone/>
            </a:pPr>
            <a:r>
              <a:rPr lang="en" sz="1050" b="1">
                <a:solidFill>
                  <a:schemeClr val="lt1"/>
                </a:solidFill>
                <a:latin typeface="Lato"/>
                <a:ea typeface="Lato"/>
                <a:cs typeface="Lato"/>
                <a:sym typeface="Lato"/>
              </a:rPr>
              <a:t>- Rachel Tipograph, Founder &amp; CEO of MikMak,  </a:t>
            </a:r>
            <a:r>
              <a:rPr lang="en" sz="1050" b="1" u="sng">
                <a:solidFill>
                  <a:schemeClr val="lt1"/>
                </a:solidFill>
                <a:latin typeface="Lato"/>
                <a:ea typeface="Lato"/>
                <a:cs typeface="Lato"/>
                <a:sym typeface="Lato"/>
                <a:hlinkClick r:id="rId5">
                  <a:extLst>
                    <a:ext uri="{A12FA001-AC4F-418D-AE19-62706E023703}">
                      <ahyp:hlinkClr xmlns:ahyp="http://schemas.microsoft.com/office/drawing/2018/hyperlinkcolor" val="tx"/>
                    </a:ext>
                  </a:extLst>
                </a:hlinkClick>
              </a:rPr>
              <a:t>RetailToday</a:t>
            </a:r>
            <a:endParaRPr sz="1050" b="1">
              <a:solidFill>
                <a:schemeClr val="lt1"/>
              </a:solidFill>
              <a:latin typeface="Lato"/>
              <a:ea typeface="Lato"/>
              <a:cs typeface="Lato"/>
              <a:sym typeface="Lato"/>
            </a:endParaRPr>
          </a:p>
        </p:txBody>
      </p:sp>
      <p:pic>
        <p:nvPicPr>
          <p:cNvPr id="268" name="Google Shape;268;p12"/>
          <p:cNvPicPr preferRelativeResize="0"/>
          <p:nvPr/>
        </p:nvPicPr>
        <p:blipFill rotWithShape="1">
          <a:blip r:embed="rId6">
            <a:alphaModFix/>
          </a:blip>
          <a:srcRect l="12891" t="1623" r="12891"/>
          <a:stretch/>
        </p:blipFill>
        <p:spPr>
          <a:xfrm>
            <a:off x="3782425" y="2218925"/>
            <a:ext cx="960000" cy="1909200"/>
          </a:xfrm>
          <a:prstGeom prst="roundRect">
            <a:avLst>
              <a:gd name="adj" fmla="val 7394"/>
            </a:avLst>
          </a:prstGeom>
          <a:noFill/>
          <a:ln>
            <a:noFill/>
          </a:ln>
        </p:spPr>
      </p:pic>
      <p:pic>
        <p:nvPicPr>
          <p:cNvPr id="269" name="Google Shape;269;p12"/>
          <p:cNvPicPr preferRelativeResize="0"/>
          <p:nvPr/>
        </p:nvPicPr>
        <p:blipFill rotWithShape="1">
          <a:blip r:embed="rId7">
            <a:alphaModFix/>
          </a:blip>
          <a:srcRect l="28360" t="84817" r="43514" b="2646"/>
          <a:stretch/>
        </p:blipFill>
        <p:spPr>
          <a:xfrm>
            <a:off x="2758025" y="4498675"/>
            <a:ext cx="2571750" cy="644826"/>
          </a:xfrm>
          <a:prstGeom prst="rect">
            <a:avLst/>
          </a:prstGeom>
          <a:noFill/>
          <a:ln>
            <a:noFill/>
          </a:ln>
        </p:spPr>
      </p:pic>
    </p:spTree>
  </p:cSld>
  <p:clrMapOvr>
    <a:masterClrMapping/>
  </p:clrMapOvr>
</p:sld>
</file>

<file path=ppt/theme/theme1.xml><?xml version="1.0" encoding="utf-8"?>
<a:theme xmlns:a="http://schemas.openxmlformats.org/drawingml/2006/main" name="MikMak 2023 Holiday Guide">
  <a:themeElements>
    <a:clrScheme name="Simple Light">
      <a:dk1>
        <a:srgbClr val="000000"/>
      </a:dk1>
      <a:lt1>
        <a:srgbClr val="FFFFFF"/>
      </a:lt1>
      <a:dk2>
        <a:srgbClr val="EDF3F7"/>
      </a:dk2>
      <a:lt2>
        <a:srgbClr val="084A49"/>
      </a:lt2>
      <a:accent1>
        <a:srgbClr val="00A6A4"/>
      </a:accent1>
      <a:accent2>
        <a:srgbClr val="008C8B"/>
      </a:accent2>
      <a:accent3>
        <a:srgbClr val="4369F4"/>
      </a:accent3>
      <a:accent4>
        <a:srgbClr val="BA3CAD"/>
      </a:accent4>
      <a:accent5>
        <a:srgbClr val="3A26A3"/>
      </a:accent5>
      <a:accent6>
        <a:srgbClr val="20155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3235</Words>
  <Application>Microsoft Office PowerPoint</Application>
  <PresentationFormat>On-screen Show (16:9)</PresentationFormat>
  <Paragraphs>353</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Lato Black</vt:lpstr>
      <vt:lpstr>Arial</vt:lpstr>
      <vt:lpstr>Raleway Medium</vt:lpstr>
      <vt:lpstr>Raleway</vt:lpstr>
      <vt:lpstr>Lato</vt:lpstr>
      <vt:lpstr>MikMak 2023 Holiday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nari h</cp:lastModifiedBy>
  <cp:revision>4</cp:revision>
  <dcterms:modified xsi:type="dcterms:W3CDTF">2023-08-21T17:56:42Z</dcterms:modified>
</cp:coreProperties>
</file>