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Lst>
  <p:sldSz cy="5143500" cx="9144000"/>
  <p:notesSz cx="6858000" cy="9144000"/>
  <p:embeddedFontLst>
    <p:embeddedFont>
      <p:font typeface="Raleway"/>
      <p:regular r:id="rId21"/>
      <p:bold r:id="rId22"/>
      <p:italic r:id="rId23"/>
      <p:boldItalic r:id="rId24"/>
    </p:embeddedFont>
    <p:embeddedFont>
      <p:font typeface="Roboto"/>
      <p:regular r:id="rId25"/>
      <p:bold r:id="rId26"/>
      <p:italic r:id="rId27"/>
      <p:boldItalic r:id="rId28"/>
    </p:embeddedFont>
    <p:embeddedFont>
      <p:font typeface="Raleway ExtraBold"/>
      <p:bold r:id="rId29"/>
      <p:boldItalic r:id="rId30"/>
    </p:embeddedFont>
    <p:embeddedFont>
      <p:font typeface="Lato"/>
      <p:regular r:id="rId31"/>
      <p:bold r:id="rId32"/>
      <p:italic r:id="rId33"/>
      <p:boldItalic r:id="rId34"/>
    </p:embeddedFont>
    <p:embeddedFont>
      <p:font typeface="Raleway Black"/>
      <p:bold r:id="rId35"/>
      <p:boldItalic r:id="rId36"/>
    </p:embeddedFont>
    <p:embeddedFont>
      <p:font typeface="Helvetica Neue"/>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6C8E8D7-FA15-42E6-8923-59486454A51B}">
  <a:tblStyle styleId="{C6C8E8D7-FA15-42E6-8923-59486454A51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HelveticaNeue-boldItalic.fntdata"/><Relationship Id="rId20" Type="http://schemas.openxmlformats.org/officeDocument/2006/relationships/slide" Target="slides/slide14.xml"/><Relationship Id="rId22" Type="http://schemas.openxmlformats.org/officeDocument/2006/relationships/font" Target="fonts/Raleway-bold.fntdata"/><Relationship Id="rId21" Type="http://schemas.openxmlformats.org/officeDocument/2006/relationships/font" Target="fonts/Raleway-regular.fntdata"/><Relationship Id="rId24" Type="http://schemas.openxmlformats.org/officeDocument/2006/relationships/font" Target="fonts/Raleway-boldItalic.fntdata"/><Relationship Id="rId23" Type="http://schemas.openxmlformats.org/officeDocument/2006/relationships/font" Target="fonts/Raleway-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Roboto-bold.fntdata"/><Relationship Id="rId25" Type="http://schemas.openxmlformats.org/officeDocument/2006/relationships/font" Target="fonts/Roboto-regular.fntdata"/><Relationship Id="rId28" Type="http://schemas.openxmlformats.org/officeDocument/2006/relationships/font" Target="fonts/Roboto-boldItalic.fntdata"/><Relationship Id="rId27" Type="http://schemas.openxmlformats.org/officeDocument/2006/relationships/font" Target="fonts/Roboto-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RalewayExtraBold-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Lato-regular.fntdata"/><Relationship Id="rId30" Type="http://schemas.openxmlformats.org/officeDocument/2006/relationships/font" Target="fonts/RalewayExtraBold-boldItalic.fntdata"/><Relationship Id="rId11" Type="http://schemas.openxmlformats.org/officeDocument/2006/relationships/slide" Target="slides/slide5.xml"/><Relationship Id="rId33" Type="http://schemas.openxmlformats.org/officeDocument/2006/relationships/font" Target="fonts/Lato-italic.fntdata"/><Relationship Id="rId10" Type="http://schemas.openxmlformats.org/officeDocument/2006/relationships/slide" Target="slides/slide4.xml"/><Relationship Id="rId32" Type="http://schemas.openxmlformats.org/officeDocument/2006/relationships/font" Target="fonts/Lato-bold.fntdata"/><Relationship Id="rId13" Type="http://schemas.openxmlformats.org/officeDocument/2006/relationships/slide" Target="slides/slide7.xml"/><Relationship Id="rId35" Type="http://schemas.openxmlformats.org/officeDocument/2006/relationships/font" Target="fonts/RalewayBlack-bold.fntdata"/><Relationship Id="rId12" Type="http://schemas.openxmlformats.org/officeDocument/2006/relationships/slide" Target="slides/slide6.xml"/><Relationship Id="rId34" Type="http://schemas.openxmlformats.org/officeDocument/2006/relationships/font" Target="fonts/Lato-boldItalic.fntdata"/><Relationship Id="rId15" Type="http://schemas.openxmlformats.org/officeDocument/2006/relationships/slide" Target="slides/slide9.xml"/><Relationship Id="rId37" Type="http://schemas.openxmlformats.org/officeDocument/2006/relationships/font" Target="fonts/HelveticaNeue-regular.fntdata"/><Relationship Id="rId14" Type="http://schemas.openxmlformats.org/officeDocument/2006/relationships/slide" Target="slides/slide8.xml"/><Relationship Id="rId36" Type="http://schemas.openxmlformats.org/officeDocument/2006/relationships/font" Target="fonts/RalewayBlack-boldItalic.fntdata"/><Relationship Id="rId17" Type="http://schemas.openxmlformats.org/officeDocument/2006/relationships/slide" Target="slides/slide11.xml"/><Relationship Id="rId39" Type="http://schemas.openxmlformats.org/officeDocument/2006/relationships/font" Target="fonts/HelveticaNeue-italic.fntdata"/><Relationship Id="rId16" Type="http://schemas.openxmlformats.org/officeDocument/2006/relationships/slide" Target="slides/slide10.xml"/><Relationship Id="rId38" Type="http://schemas.openxmlformats.org/officeDocument/2006/relationships/font" Target="fonts/HelveticaNeue-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5629b955b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5629b955b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5799f1cdf3_2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25799f1cdf3_2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55ef4825b6_1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255ef4825b6_1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55ef4825b6_1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255ef4825b6_1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25676441e85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25676441e85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255ef4825b6_1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255ef4825b6_1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55ef4825b6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255ef4825b6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55ef4825b6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55ef4825b6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575c2c5c2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575c2c5c2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575c2c5c28_0_3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575c2c5c28_0_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5799f1cdf3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25799f1cdf3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55ef4825b6_1_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255ef4825b6_1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55ef4825b6_1_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255ef4825b6_1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57bd70b80d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257bd70b80d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0.png"/><Relationship Id="rId4" Type="http://schemas.openxmlformats.org/officeDocument/2006/relationships/image" Target="../media/image15.png"/><Relationship Id="rId5" Type="http://schemas.openxmlformats.org/officeDocument/2006/relationships/image" Target="../media/image39.png"/><Relationship Id="rId6" Type="http://schemas.openxmlformats.org/officeDocument/2006/relationships/image" Target="../media/image13.png"/><Relationship Id="rId7"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hola.mikmak.com/mm-2023-beauty-benchmarks-insights?hsLang=en" TargetMode="External"/><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22.png"/><Relationship Id="rId7" Type="http://schemas.openxmlformats.org/officeDocument/2006/relationships/image" Target="../media/image19.png"/><Relationship Id="rId8"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3.gif"/><Relationship Id="rId4" Type="http://schemas.openxmlformats.org/officeDocument/2006/relationships/image" Target="../media/image26.png"/><Relationship Id="rId5" Type="http://schemas.openxmlformats.org/officeDocument/2006/relationships/image" Target="../media/image35.gif"/><Relationship Id="rId6" Type="http://schemas.openxmlformats.org/officeDocument/2006/relationships/image" Target="../media/image34.png"/><Relationship Id="rId7"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www.mikmak.com/schedule-a-demo" TargetMode="External"/><Relationship Id="rId4" Type="http://schemas.openxmlformats.org/officeDocument/2006/relationships/image" Target="../media/image23.png"/><Relationship Id="rId5"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8.png"/><Relationship Id="rId4" Type="http://schemas.openxmlformats.org/officeDocument/2006/relationships/image" Target="../media/image23.png"/><Relationship Id="rId5" Type="http://schemas.openxmlformats.org/officeDocument/2006/relationships/hyperlink" Target="https://hola.mikmak.com/mm-salsify-beauty-ecommerce-webinar-2023" TargetMode="External"/><Relationship Id="rId6" Type="http://schemas.openxmlformats.org/officeDocument/2006/relationships/image" Target="../media/image32.png"/><Relationship Id="rId7" Type="http://schemas.openxmlformats.org/officeDocument/2006/relationships/hyperlink" Target="https://hola.mikmak.com/mm-salsify-fr-beauty-ecommerce-webinar-2023" TargetMode="External"/><Relationship Id="rId8"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podcasts.apple.com/us/podcast/sandie-hawkins-of-tiktok-on-revolutionizing/id1533192188?i=1000611461763" TargetMode="External"/><Relationship Id="rId4" Type="http://schemas.openxmlformats.org/officeDocument/2006/relationships/hyperlink" Target="https://podcasts.apple.com/gb/podcast/urban-decays-malena-higuera-on-digital-transformation/id1533192188?i=1000515794525" TargetMode="External"/><Relationship Id="rId10" Type="http://schemas.openxmlformats.org/officeDocument/2006/relationships/image" Target="../media/image25.png"/><Relationship Id="rId9" Type="http://schemas.openxmlformats.org/officeDocument/2006/relationships/image" Target="../media/image28.png"/><Relationship Id="rId5" Type="http://schemas.openxmlformats.org/officeDocument/2006/relationships/hyperlink" Target="https://podcasts.apple.com/us/podcast/revlon-ceo-debbie-perelman-on-capturing-a-truly/id1533192188?i=1000504496213" TargetMode="External"/><Relationship Id="rId6" Type="http://schemas.openxmlformats.org/officeDocument/2006/relationships/image" Target="../media/image29.png"/><Relationship Id="rId7" Type="http://schemas.openxmlformats.org/officeDocument/2006/relationships/hyperlink" Target="mailto:marketing@mikmak.com" TargetMode="External"/><Relationship Id="rId8"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cosmeticseurope.eu/cosmetics-industry/" TargetMode="External"/><Relationship Id="rId4" Type="http://schemas.openxmlformats.org/officeDocument/2006/relationships/hyperlink" Target="https://www.mikmak.com/" TargetMode="External"/><Relationship Id="rId5" Type="http://schemas.openxmlformats.org/officeDocument/2006/relationships/image" Target="../media/image15.png"/><Relationship Id="rId6" Type="http://schemas.openxmlformats.org/officeDocument/2006/relationships/hyperlink" Target="https://ec.europa.eu/eurostat/web/products-eurostat-news/w/DDN-20230228-2" TargetMode="External"/><Relationship Id="rId7" Type="http://schemas.openxmlformats.org/officeDocument/2006/relationships/hyperlink" Target="https://cosmeticseurope.eu/cosmetics-industry/"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7.png"/><Relationship Id="rId4" Type="http://schemas.openxmlformats.org/officeDocument/2006/relationships/hyperlink" Target="https://www.mikmak.com/" TargetMode="External"/><Relationship Id="rId5"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hyperlink" Target="https://www.mikmak.com/" TargetMode="External"/><Relationship Id="rId9" Type="http://schemas.openxmlformats.org/officeDocument/2006/relationships/image" Target="../media/image18.png"/><Relationship Id="rId5" Type="http://schemas.openxmlformats.org/officeDocument/2006/relationships/image" Target="../media/image15.png"/><Relationship Id="rId6" Type="http://schemas.openxmlformats.org/officeDocument/2006/relationships/image" Target="../media/image12.png"/><Relationship Id="rId7" Type="http://schemas.openxmlformats.org/officeDocument/2006/relationships/image" Target="../media/image11.png"/><Relationship Id="rId8"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6.png"/><Relationship Id="rId9" Type="http://schemas.openxmlformats.org/officeDocument/2006/relationships/image" Target="../media/image20.png"/><Relationship Id="rId5" Type="http://schemas.openxmlformats.org/officeDocument/2006/relationships/image" Target="../media/image4.png"/><Relationship Id="rId6" Type="http://schemas.openxmlformats.org/officeDocument/2006/relationships/image" Target="../media/image7.png"/><Relationship Id="rId7" Type="http://schemas.openxmlformats.org/officeDocument/2006/relationships/hyperlink" Target="https://www.mikmak.com/" TargetMode="External"/><Relationship Id="rId8"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www.statista.com/forecasts/1334334/social-media-users-europe-by-platform#statisticContainer" TargetMode="External"/><Relationship Id="rId4" Type="http://schemas.openxmlformats.org/officeDocument/2006/relationships/hyperlink" Target="https://www.mikmak.com/" TargetMode="External"/><Relationship Id="rId5" Type="http://schemas.openxmlformats.org/officeDocument/2006/relationships/image" Target="../media/image15.png"/><Relationship Id="rId6" Type="http://schemas.openxmlformats.org/officeDocument/2006/relationships/image" Target="../media/image5.png"/><Relationship Id="rId7" Type="http://schemas.openxmlformats.org/officeDocument/2006/relationships/image" Target="../media/image8.png"/><Relationship Id="rId8" Type="http://schemas.openxmlformats.org/officeDocument/2006/relationships/image" Target="../media/image3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www.mikmak.com/" TargetMode="External"/><Relationship Id="rId4" Type="http://schemas.openxmlformats.org/officeDocument/2006/relationships/image" Target="../media/image15.png"/><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www.mikmak.com/" TargetMode="Externa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0" l="436" r="426" t="0"/>
          <a:stretch/>
        </p:blipFill>
        <p:spPr>
          <a:xfrm>
            <a:off x="5721850" y="0"/>
            <a:ext cx="3447000" cy="5143501"/>
          </a:xfrm>
          <a:prstGeom prst="rect">
            <a:avLst/>
          </a:prstGeom>
          <a:noFill/>
          <a:ln>
            <a:noFill/>
          </a:ln>
        </p:spPr>
      </p:pic>
      <p:sp>
        <p:nvSpPr>
          <p:cNvPr id="55" name="Google Shape;55;p13"/>
          <p:cNvSpPr txBox="1"/>
          <p:nvPr/>
        </p:nvSpPr>
        <p:spPr>
          <a:xfrm>
            <a:off x="527025" y="2845575"/>
            <a:ext cx="4157400" cy="4002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
                <a:solidFill>
                  <a:srgbClr val="FFFFFF"/>
                </a:solidFill>
                <a:latin typeface="Raleway"/>
                <a:ea typeface="Raleway"/>
                <a:cs typeface="Raleway"/>
                <a:sym typeface="Raleway"/>
              </a:rPr>
              <a:t>From the MikMak Shopping Index</a:t>
            </a:r>
            <a:endParaRPr>
              <a:solidFill>
                <a:srgbClr val="FFFFFF"/>
              </a:solidFill>
              <a:latin typeface="Raleway"/>
              <a:ea typeface="Raleway"/>
              <a:cs typeface="Raleway"/>
              <a:sym typeface="Raleway"/>
            </a:endParaRPr>
          </a:p>
        </p:txBody>
      </p:sp>
      <p:pic>
        <p:nvPicPr>
          <p:cNvPr id="56" name="Google Shape;56;p13"/>
          <p:cNvPicPr preferRelativeResize="0"/>
          <p:nvPr/>
        </p:nvPicPr>
        <p:blipFill rotWithShape="1">
          <a:blip r:embed="rId4">
            <a:alphaModFix/>
          </a:blip>
          <a:srcRect b="0" l="5401" r="0" t="0"/>
          <a:stretch/>
        </p:blipFill>
        <p:spPr>
          <a:xfrm>
            <a:off x="527025" y="3660450"/>
            <a:ext cx="1757126" cy="663375"/>
          </a:xfrm>
          <a:prstGeom prst="rect">
            <a:avLst/>
          </a:prstGeom>
          <a:noFill/>
          <a:ln>
            <a:noFill/>
          </a:ln>
        </p:spPr>
      </p:pic>
      <p:cxnSp>
        <p:nvCxnSpPr>
          <p:cNvPr id="57" name="Google Shape;57;p13"/>
          <p:cNvCxnSpPr/>
          <p:nvPr/>
        </p:nvCxnSpPr>
        <p:spPr>
          <a:xfrm>
            <a:off x="533950" y="3414550"/>
            <a:ext cx="714900" cy="0"/>
          </a:xfrm>
          <a:prstGeom prst="straightConnector1">
            <a:avLst/>
          </a:prstGeom>
          <a:noFill/>
          <a:ln cap="flat" cmpd="sng" w="19050">
            <a:solidFill>
              <a:srgbClr val="FFFFFF"/>
            </a:solidFill>
            <a:prstDash val="solid"/>
            <a:round/>
            <a:headEnd len="med" w="med" type="none"/>
            <a:tailEnd len="med" w="med" type="none"/>
          </a:ln>
        </p:spPr>
      </p:cxnSp>
      <p:sp>
        <p:nvSpPr>
          <p:cNvPr id="58" name="Google Shape;58;p13"/>
          <p:cNvSpPr txBox="1"/>
          <p:nvPr/>
        </p:nvSpPr>
        <p:spPr>
          <a:xfrm>
            <a:off x="527025" y="1107963"/>
            <a:ext cx="4570800" cy="1737600"/>
          </a:xfrm>
          <a:prstGeom prst="rect">
            <a:avLst/>
          </a:prstGeom>
          <a:noFill/>
          <a:ln>
            <a:noFill/>
          </a:ln>
        </p:spPr>
        <p:txBody>
          <a:bodyPr anchorCtr="0" anchor="ctr" bIns="28575" lIns="0" spcFirstLastPara="1" rIns="28575" wrap="square" tIns="28575">
            <a:noAutofit/>
          </a:bodyPr>
          <a:lstStyle/>
          <a:p>
            <a:pPr indent="0" lvl="0" marL="0" rtl="0" algn="l">
              <a:lnSpc>
                <a:spcPct val="100000"/>
              </a:lnSpc>
              <a:spcBef>
                <a:spcPts val="0"/>
              </a:spcBef>
              <a:spcAft>
                <a:spcPts val="0"/>
              </a:spcAft>
              <a:buClr>
                <a:srgbClr val="000000"/>
              </a:buClr>
              <a:buSzPts val="1100"/>
              <a:buFont typeface="Arial"/>
              <a:buNone/>
            </a:pPr>
            <a:r>
              <a:rPr b="1" lang="en" sz="3600">
                <a:solidFill>
                  <a:srgbClr val="FFFFFF"/>
                </a:solidFill>
                <a:latin typeface="Raleway"/>
                <a:ea typeface="Raleway"/>
                <a:cs typeface="Raleway"/>
                <a:sym typeface="Raleway"/>
              </a:rPr>
              <a:t>Beauty &amp; Personal Care Benchmarks and Insights: Europe</a:t>
            </a:r>
            <a:endParaRPr sz="5000">
              <a:solidFill>
                <a:srgbClr val="FFFFFF"/>
              </a:solidFill>
              <a:latin typeface="Raleway Black"/>
              <a:ea typeface="Raleway Black"/>
              <a:cs typeface="Raleway Black"/>
              <a:sym typeface="Raleway Black"/>
            </a:endParaRPr>
          </a:p>
        </p:txBody>
      </p:sp>
      <p:sp>
        <p:nvSpPr>
          <p:cNvPr id="59" name="Google Shape;59;p13"/>
          <p:cNvSpPr txBox="1"/>
          <p:nvPr/>
        </p:nvSpPr>
        <p:spPr>
          <a:xfrm>
            <a:off x="538128" y="723163"/>
            <a:ext cx="4603200" cy="285900"/>
          </a:xfrm>
          <a:prstGeom prst="rect">
            <a:avLst/>
          </a:prstGeom>
          <a:noFill/>
          <a:ln>
            <a:noFill/>
          </a:ln>
        </p:spPr>
        <p:txBody>
          <a:bodyPr anchorCtr="0" anchor="ctr" bIns="28575" lIns="0" spcFirstLastPara="1" rIns="28575" wrap="square" tIns="28575">
            <a:noAutofit/>
          </a:bodyPr>
          <a:lstStyle/>
          <a:p>
            <a:pPr indent="0" lvl="0" marL="0" marR="0" rtl="0" algn="l">
              <a:lnSpc>
                <a:spcPct val="100000"/>
              </a:lnSpc>
              <a:spcBef>
                <a:spcPts val="0"/>
              </a:spcBef>
              <a:spcAft>
                <a:spcPts val="0"/>
              </a:spcAft>
              <a:buClr>
                <a:srgbClr val="D03DA8"/>
              </a:buClr>
              <a:buSzPts val="1500"/>
              <a:buFont typeface="Helvetica Neue"/>
              <a:buNone/>
            </a:pPr>
            <a:r>
              <a:rPr b="1" lang="en">
                <a:solidFill>
                  <a:srgbClr val="FFFFFF"/>
                </a:solidFill>
                <a:latin typeface="Raleway"/>
                <a:ea typeface="Raleway"/>
                <a:cs typeface="Raleway"/>
                <a:sym typeface="Raleway"/>
              </a:rPr>
              <a:t>2023 eCommerce Guide</a:t>
            </a:r>
            <a:endParaRPr b="1">
              <a:solidFill>
                <a:srgbClr val="FFFFFF"/>
              </a:solidFill>
              <a:latin typeface="Raleway"/>
              <a:ea typeface="Raleway"/>
              <a:cs typeface="Raleway"/>
              <a:sym typeface="Raleway"/>
            </a:endParaRPr>
          </a:p>
        </p:txBody>
      </p:sp>
      <p:sp>
        <p:nvSpPr>
          <p:cNvPr id="60" name="Google Shape;60;p13"/>
          <p:cNvSpPr/>
          <p:nvPr/>
        </p:nvSpPr>
        <p:spPr>
          <a:xfrm>
            <a:off x="5612538" y="0"/>
            <a:ext cx="1578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grpSp>
        <p:nvGrpSpPr>
          <p:cNvPr id="61" name="Google Shape;61;p13"/>
          <p:cNvGrpSpPr/>
          <p:nvPr/>
        </p:nvGrpSpPr>
        <p:grpSpPr>
          <a:xfrm>
            <a:off x="6862962" y="2422950"/>
            <a:ext cx="1065336" cy="522101"/>
            <a:chOff x="2695270" y="4404192"/>
            <a:chExt cx="816600" cy="400200"/>
          </a:xfrm>
        </p:grpSpPr>
        <p:sp>
          <p:nvSpPr>
            <p:cNvPr id="62" name="Google Shape;62;p13"/>
            <p:cNvSpPr/>
            <p:nvPr/>
          </p:nvSpPr>
          <p:spPr>
            <a:xfrm>
              <a:off x="2695270" y="4404192"/>
              <a:ext cx="816600" cy="400200"/>
            </a:xfrm>
            <a:prstGeom prst="roundRect">
              <a:avLst>
                <a:gd fmla="val 50000" name="adj"/>
              </a:avLst>
            </a:prstGeom>
            <a:solidFill>
              <a:schemeClr val="lt1"/>
            </a:solidFill>
            <a:ln>
              <a:noFill/>
            </a:ln>
            <a:effectLst>
              <a:outerShdw blurRad="28575" rotWithShape="0" algn="bl" dir="2880000" dist="38100">
                <a:srgbClr val="000000">
                  <a:alpha val="12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13"/>
            <p:cNvGrpSpPr/>
            <p:nvPr/>
          </p:nvGrpSpPr>
          <p:grpSpPr>
            <a:xfrm>
              <a:off x="2793808" y="4461358"/>
              <a:ext cx="635986" cy="285899"/>
              <a:chOff x="5406596" y="3278969"/>
              <a:chExt cx="495200" cy="222593"/>
            </a:xfrm>
          </p:grpSpPr>
          <p:pic>
            <p:nvPicPr>
              <p:cNvPr id="64" name="Google Shape;64;p13"/>
              <p:cNvPicPr preferRelativeResize="0"/>
              <p:nvPr/>
            </p:nvPicPr>
            <p:blipFill>
              <a:blip r:embed="rId5">
                <a:alphaModFix/>
              </a:blip>
              <a:stretch>
                <a:fillRect/>
              </a:stretch>
            </p:blipFill>
            <p:spPr>
              <a:xfrm>
                <a:off x="5406596" y="3278969"/>
                <a:ext cx="221885" cy="221777"/>
              </a:xfrm>
              <a:prstGeom prst="rect">
                <a:avLst/>
              </a:prstGeom>
              <a:noFill/>
              <a:ln>
                <a:noFill/>
              </a:ln>
            </p:spPr>
          </p:pic>
          <p:pic>
            <p:nvPicPr>
              <p:cNvPr id="65" name="Google Shape;65;p13"/>
              <p:cNvPicPr preferRelativeResize="0"/>
              <p:nvPr/>
            </p:nvPicPr>
            <p:blipFill>
              <a:blip r:embed="rId6">
                <a:alphaModFix/>
              </a:blip>
              <a:stretch>
                <a:fillRect/>
              </a:stretch>
            </p:blipFill>
            <p:spPr>
              <a:xfrm>
                <a:off x="5679921" y="3278969"/>
                <a:ext cx="221875" cy="222593"/>
              </a:xfrm>
              <a:prstGeom prst="rect">
                <a:avLst/>
              </a:prstGeom>
              <a:noFill/>
              <a:ln>
                <a:noFill/>
              </a:ln>
            </p:spPr>
          </p:pic>
        </p:grpSp>
      </p:grpSp>
      <p:sp>
        <p:nvSpPr>
          <p:cNvPr id="66" name="Google Shape;66;p13"/>
          <p:cNvSpPr/>
          <p:nvPr/>
        </p:nvSpPr>
        <p:spPr>
          <a:xfrm>
            <a:off x="4699775" y="3087500"/>
            <a:ext cx="2506500" cy="1641600"/>
          </a:xfrm>
          <a:prstGeom prst="roundRect">
            <a:avLst>
              <a:gd fmla="val 2387" name="adj"/>
            </a:avLst>
          </a:prstGeom>
          <a:solidFill>
            <a:schemeClr val="lt1"/>
          </a:solidFill>
          <a:ln>
            <a:noFill/>
          </a:ln>
          <a:effectLst>
            <a:outerShdw blurRad="14288" rotWithShape="0" algn="bl" dir="2820000" dist="19050">
              <a:srgbClr val="000000">
                <a:alpha val="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3"/>
          <p:cNvSpPr txBox="1"/>
          <p:nvPr/>
        </p:nvSpPr>
        <p:spPr>
          <a:xfrm>
            <a:off x="4699850" y="3156326"/>
            <a:ext cx="2506500" cy="317700"/>
          </a:xfrm>
          <a:prstGeom prst="rect">
            <a:avLst/>
          </a:prstGeom>
          <a:noFill/>
          <a:ln>
            <a:noFill/>
          </a:ln>
        </p:spPr>
        <p:txBody>
          <a:bodyPr anchorCtr="0" anchor="t" bIns="26775" lIns="91425" spcFirstLastPara="1" rIns="26775" wrap="square" tIns="26775">
            <a:noAutofit/>
          </a:bodyPr>
          <a:lstStyle/>
          <a:p>
            <a:pPr indent="0" lvl="0" marL="0" rtl="0" algn="ctr">
              <a:spcBef>
                <a:spcPts val="0"/>
              </a:spcBef>
              <a:spcAft>
                <a:spcPts val="0"/>
              </a:spcAft>
              <a:buNone/>
            </a:pPr>
            <a:r>
              <a:rPr b="1" lang="en" sz="800">
                <a:solidFill>
                  <a:schemeClr val="dk1"/>
                </a:solidFill>
                <a:latin typeface="Raleway"/>
                <a:ea typeface="Raleway"/>
                <a:cs typeface="Raleway"/>
                <a:sym typeface="Raleway"/>
              </a:rPr>
              <a:t>Share of Purchase Intent Clicks</a:t>
            </a:r>
            <a:endParaRPr b="1" sz="800">
              <a:solidFill>
                <a:schemeClr val="dk1"/>
              </a:solidFill>
              <a:latin typeface="Raleway"/>
              <a:ea typeface="Raleway"/>
              <a:cs typeface="Raleway"/>
              <a:sym typeface="Raleway"/>
            </a:endParaRPr>
          </a:p>
          <a:p>
            <a:pPr indent="0" lvl="0" marL="0" rtl="0" algn="ctr">
              <a:spcBef>
                <a:spcPts val="0"/>
              </a:spcBef>
              <a:spcAft>
                <a:spcPts val="0"/>
              </a:spcAft>
              <a:buNone/>
            </a:pPr>
            <a:r>
              <a:rPr b="1" lang="en" sz="800">
                <a:solidFill>
                  <a:schemeClr val="dk1"/>
                </a:solidFill>
                <a:latin typeface="Raleway"/>
                <a:ea typeface="Raleway"/>
                <a:cs typeface="Raleway"/>
                <a:sym typeface="Raleway"/>
              </a:rPr>
              <a:t>by Month, Beauty</a:t>
            </a:r>
            <a:endParaRPr b="1" sz="800">
              <a:solidFill>
                <a:schemeClr val="dk1"/>
              </a:solidFill>
              <a:latin typeface="Raleway"/>
              <a:ea typeface="Raleway"/>
              <a:cs typeface="Raleway"/>
              <a:sym typeface="Raleway"/>
            </a:endParaRPr>
          </a:p>
        </p:txBody>
      </p:sp>
      <p:pic>
        <p:nvPicPr>
          <p:cNvPr id="68" name="Google Shape;68;p13"/>
          <p:cNvPicPr preferRelativeResize="0"/>
          <p:nvPr/>
        </p:nvPicPr>
        <p:blipFill>
          <a:blip r:embed="rId7">
            <a:alphaModFix/>
          </a:blip>
          <a:stretch>
            <a:fillRect/>
          </a:stretch>
        </p:blipFill>
        <p:spPr>
          <a:xfrm>
            <a:off x="4818675" y="3412368"/>
            <a:ext cx="2268882" cy="118997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417" name="Shape 417"/>
        <p:cNvGrpSpPr/>
        <p:nvPr/>
      </p:nvGrpSpPr>
      <p:grpSpPr>
        <a:xfrm>
          <a:off x="0" y="0"/>
          <a:ext cx="0" cy="0"/>
          <a:chOff x="0" y="0"/>
          <a:chExt cx="0" cy="0"/>
        </a:xfrm>
      </p:grpSpPr>
      <p:sp>
        <p:nvSpPr>
          <p:cNvPr id="418" name="Google Shape;418;p22"/>
          <p:cNvSpPr txBox="1"/>
          <p:nvPr/>
        </p:nvSpPr>
        <p:spPr>
          <a:xfrm>
            <a:off x="396000" y="228600"/>
            <a:ext cx="3359400" cy="3387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 sz="1000">
                <a:solidFill>
                  <a:schemeClr val="lt1"/>
                </a:solidFill>
                <a:latin typeface="Lato"/>
                <a:ea typeface="Lato"/>
                <a:cs typeface="Lato"/>
                <a:sym typeface="Lato"/>
              </a:rPr>
              <a:t>Beauty &amp; Personal Care Benchmarks and Insights: Europe</a:t>
            </a:r>
            <a:endParaRPr sz="1000">
              <a:solidFill>
                <a:schemeClr val="lt1"/>
              </a:solidFill>
              <a:latin typeface="Lato"/>
              <a:ea typeface="Lato"/>
              <a:cs typeface="Lato"/>
              <a:sym typeface="Lato"/>
            </a:endParaRPr>
          </a:p>
        </p:txBody>
      </p:sp>
      <p:cxnSp>
        <p:nvCxnSpPr>
          <p:cNvPr id="419" name="Google Shape;419;p22"/>
          <p:cNvCxnSpPr/>
          <p:nvPr/>
        </p:nvCxnSpPr>
        <p:spPr>
          <a:xfrm>
            <a:off x="396000" y="567300"/>
            <a:ext cx="690300" cy="0"/>
          </a:xfrm>
          <a:prstGeom prst="straightConnector1">
            <a:avLst/>
          </a:prstGeom>
          <a:noFill/>
          <a:ln cap="flat" cmpd="sng" w="19050">
            <a:solidFill>
              <a:schemeClr val="lt1"/>
            </a:solidFill>
            <a:prstDash val="solid"/>
            <a:round/>
            <a:headEnd len="med" w="med" type="none"/>
            <a:tailEnd len="med" w="med" type="none"/>
          </a:ln>
        </p:spPr>
      </p:cxnSp>
      <p:sp>
        <p:nvSpPr>
          <p:cNvPr id="420" name="Google Shape;420;p22"/>
          <p:cNvSpPr txBox="1"/>
          <p:nvPr/>
        </p:nvSpPr>
        <p:spPr>
          <a:xfrm>
            <a:off x="396000" y="834700"/>
            <a:ext cx="3359400" cy="2862900"/>
          </a:xfrm>
          <a:prstGeom prst="rect">
            <a:avLst/>
          </a:prstGeom>
          <a:noFill/>
          <a:ln>
            <a:noFill/>
          </a:ln>
        </p:spPr>
        <p:txBody>
          <a:bodyPr anchorCtr="0" anchor="t" bIns="91425" lIns="0" spcFirstLastPara="1" rIns="91425" wrap="square" tIns="0">
            <a:spAutoFit/>
          </a:bodyPr>
          <a:lstStyle/>
          <a:p>
            <a:pPr indent="0" lvl="0" marL="0" rtl="0" algn="l">
              <a:lnSpc>
                <a:spcPct val="100000"/>
              </a:lnSpc>
              <a:spcBef>
                <a:spcPts val="0"/>
              </a:spcBef>
              <a:spcAft>
                <a:spcPts val="0"/>
              </a:spcAft>
              <a:buNone/>
            </a:pPr>
            <a:r>
              <a:rPr lang="en" sz="1000">
                <a:solidFill>
                  <a:schemeClr val="lt1"/>
                </a:solidFill>
                <a:latin typeface="Lato"/>
                <a:ea typeface="Lato"/>
                <a:cs typeface="Lato"/>
                <a:sym typeface="Lato"/>
              </a:rPr>
              <a:t>Tuesday is the best day of the week in Beauty and Personal Care for in-market traffic with 14.9 percent Purchase Intent Clicks in France, 15.7 percent in the UK and in Spain and 15.0 percent in Germany. In Italy, Purchase Intent Clicks are at the highest on Monday with 15.1 percent.</a:t>
            </a:r>
            <a:endParaRPr sz="1000">
              <a:solidFill>
                <a:schemeClr val="lt1"/>
              </a:solidFill>
              <a:latin typeface="Lato"/>
              <a:ea typeface="Lato"/>
              <a:cs typeface="Lato"/>
              <a:sym typeface="Lato"/>
            </a:endParaRPr>
          </a:p>
          <a:p>
            <a:pPr indent="0" lvl="0" marL="0" rtl="0" algn="l">
              <a:lnSpc>
                <a:spcPct val="100000"/>
              </a:lnSpc>
              <a:spcBef>
                <a:spcPts val="0"/>
              </a:spcBef>
              <a:spcAft>
                <a:spcPts val="0"/>
              </a:spcAft>
              <a:buNone/>
            </a:pPr>
            <a:r>
              <a:t/>
            </a:r>
            <a:endParaRPr sz="1000">
              <a:solidFill>
                <a:schemeClr val="lt1"/>
              </a:solidFill>
              <a:latin typeface="Lato"/>
              <a:ea typeface="Lato"/>
              <a:cs typeface="Lato"/>
              <a:sym typeface="Lato"/>
            </a:endParaRPr>
          </a:p>
          <a:p>
            <a:pPr indent="0" lvl="0" marL="0" rtl="0" algn="l">
              <a:lnSpc>
                <a:spcPct val="100000"/>
              </a:lnSpc>
              <a:spcBef>
                <a:spcPts val="0"/>
              </a:spcBef>
              <a:spcAft>
                <a:spcPts val="0"/>
              </a:spcAft>
              <a:buNone/>
            </a:pPr>
            <a:r>
              <a:rPr lang="en" sz="1000">
                <a:solidFill>
                  <a:schemeClr val="lt1"/>
                </a:solidFill>
                <a:latin typeface="Lato"/>
                <a:ea typeface="Lato"/>
                <a:cs typeface="Lato"/>
                <a:sym typeface="Lato"/>
              </a:rPr>
              <a:t>Friday and Saturday see slightly lower figures but Purchase Intent Clicks are increasing again on Sunday, especially in the UK (15.2 percent ), France (14.5 percent) and Germany (14.5 percent). Interestingly, compared to the </a:t>
            </a:r>
            <a:r>
              <a:rPr b="1" lang="en" sz="1000" u="sng">
                <a:solidFill>
                  <a:schemeClr val="lt1"/>
                </a:solidFill>
                <a:latin typeface="Lato"/>
                <a:ea typeface="Lato"/>
                <a:cs typeface="Lato"/>
                <a:sym typeface="Lato"/>
                <a:hlinkClick r:id="rId3">
                  <a:extLst>
                    <a:ext uri="{A12FA001-AC4F-418D-AE19-62706E023703}">
                      <ahyp:hlinkClr val="tx"/>
                    </a:ext>
                  </a:extLst>
                </a:hlinkClick>
              </a:rPr>
              <a:t>US market</a:t>
            </a:r>
            <a:r>
              <a:rPr lang="en" sz="1000">
                <a:solidFill>
                  <a:schemeClr val="lt1"/>
                </a:solidFill>
                <a:latin typeface="Lato"/>
                <a:ea typeface="Lato"/>
                <a:cs typeface="Lato"/>
                <a:sym typeface="Lato"/>
              </a:rPr>
              <a:t>, we discover that Europeans tend to look to buy products mostly from Sunday to Tuesday whereas in the US the weekends are the best days with 15.7 percent Purchase Intent Clicks on Saturday and 14.9 percent on Sunday. </a:t>
            </a:r>
            <a:endParaRPr sz="1000">
              <a:solidFill>
                <a:schemeClr val="lt1"/>
              </a:solidFill>
              <a:latin typeface="Lato"/>
              <a:ea typeface="Lato"/>
              <a:cs typeface="Lato"/>
              <a:sym typeface="Lato"/>
            </a:endParaRPr>
          </a:p>
          <a:p>
            <a:pPr indent="0" lvl="0" marL="0" rtl="0" algn="l">
              <a:lnSpc>
                <a:spcPct val="100000"/>
              </a:lnSpc>
              <a:spcBef>
                <a:spcPts val="0"/>
              </a:spcBef>
              <a:spcAft>
                <a:spcPts val="0"/>
              </a:spcAft>
              <a:buNone/>
            </a:pPr>
            <a:r>
              <a:t/>
            </a:r>
            <a:endParaRPr sz="1000">
              <a:solidFill>
                <a:schemeClr val="lt1"/>
              </a:solidFill>
              <a:latin typeface="Lato"/>
              <a:ea typeface="Lato"/>
              <a:cs typeface="Lato"/>
              <a:sym typeface="Lato"/>
            </a:endParaRPr>
          </a:p>
          <a:p>
            <a:pPr indent="0" lvl="0" marL="0" rtl="0" algn="l">
              <a:lnSpc>
                <a:spcPct val="100000"/>
              </a:lnSpc>
              <a:spcBef>
                <a:spcPts val="0"/>
              </a:spcBef>
              <a:spcAft>
                <a:spcPts val="0"/>
              </a:spcAft>
              <a:buNone/>
            </a:pPr>
            <a:r>
              <a:rPr lang="en" sz="1000">
                <a:solidFill>
                  <a:schemeClr val="lt1"/>
                </a:solidFill>
                <a:latin typeface="Lato"/>
                <a:ea typeface="Lato"/>
                <a:cs typeface="Lato"/>
                <a:sym typeface="Lato"/>
              </a:rPr>
              <a:t>Overall, Beauty shoppers are quite active during the whole week, with no big gaps, so you can easily engage with your audience any day.</a:t>
            </a:r>
            <a:endParaRPr sz="1000">
              <a:solidFill>
                <a:schemeClr val="lt1"/>
              </a:solidFill>
              <a:latin typeface="Lato"/>
              <a:ea typeface="Lato"/>
              <a:cs typeface="Lato"/>
              <a:sym typeface="Lato"/>
            </a:endParaRPr>
          </a:p>
        </p:txBody>
      </p:sp>
      <p:sp>
        <p:nvSpPr>
          <p:cNvPr id="421" name="Google Shape;421;p22"/>
          <p:cNvSpPr/>
          <p:nvPr/>
        </p:nvSpPr>
        <p:spPr>
          <a:xfrm>
            <a:off x="396000" y="3879225"/>
            <a:ext cx="3359400" cy="725700"/>
          </a:xfrm>
          <a:prstGeom prst="roundRect">
            <a:avLst>
              <a:gd fmla="val 12248" name="adj"/>
            </a:avLst>
          </a:prstGeom>
          <a:solidFill>
            <a:schemeClr val="accent4"/>
          </a:solidFill>
          <a:ln>
            <a:noFill/>
          </a:ln>
          <a:effectLst>
            <a:outerShdw blurRad="14288"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2"/>
          <p:cNvSpPr txBox="1"/>
          <p:nvPr/>
        </p:nvSpPr>
        <p:spPr>
          <a:xfrm>
            <a:off x="518625" y="3965025"/>
            <a:ext cx="3147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en" sz="800">
                <a:solidFill>
                  <a:schemeClr val="lt1"/>
                </a:solidFill>
                <a:latin typeface="Lato"/>
                <a:ea typeface="Lato"/>
                <a:cs typeface="Lato"/>
                <a:sym typeface="Lato"/>
              </a:rPr>
              <a:t>Note: The daily share of Purchase Intent Clicks corresponds to the percentage of the total number of Purchase Intent Clicks of the year generated each day of the week in each country.</a:t>
            </a:r>
            <a:endParaRPr>
              <a:solidFill>
                <a:schemeClr val="lt1"/>
              </a:solidFill>
            </a:endParaRPr>
          </a:p>
        </p:txBody>
      </p:sp>
      <p:sp>
        <p:nvSpPr>
          <p:cNvPr id="423" name="Google Shape;423;p22"/>
          <p:cNvSpPr/>
          <p:nvPr/>
        </p:nvSpPr>
        <p:spPr>
          <a:xfrm>
            <a:off x="4170225" y="0"/>
            <a:ext cx="4973700" cy="5143500"/>
          </a:xfrm>
          <a:prstGeom prst="rect">
            <a:avLst/>
          </a:prstGeom>
          <a:solidFill>
            <a:schemeClr val="accent5"/>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sp>
        <p:nvSpPr>
          <p:cNvPr id="424" name="Google Shape;424;p22"/>
          <p:cNvSpPr txBox="1"/>
          <p:nvPr/>
        </p:nvSpPr>
        <p:spPr>
          <a:xfrm>
            <a:off x="4433125" y="348100"/>
            <a:ext cx="44898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1"/>
                </a:solidFill>
                <a:latin typeface="Raleway"/>
                <a:ea typeface="Raleway"/>
                <a:cs typeface="Raleway"/>
                <a:sym typeface="Raleway"/>
              </a:rPr>
              <a:t>Share of Purchase Intent Clicks by </a:t>
            </a:r>
            <a:endParaRPr b="1">
              <a:solidFill>
                <a:schemeClr val="dk1"/>
              </a:solidFill>
              <a:latin typeface="Raleway"/>
              <a:ea typeface="Raleway"/>
              <a:cs typeface="Raleway"/>
              <a:sym typeface="Raleway"/>
            </a:endParaRPr>
          </a:p>
          <a:p>
            <a:pPr indent="0" lvl="0" marL="0" rtl="0" algn="ctr">
              <a:spcBef>
                <a:spcPts val="0"/>
              </a:spcBef>
              <a:spcAft>
                <a:spcPts val="0"/>
              </a:spcAft>
              <a:buNone/>
            </a:pPr>
            <a:r>
              <a:rPr b="1" lang="en">
                <a:solidFill>
                  <a:schemeClr val="dk1"/>
                </a:solidFill>
                <a:latin typeface="Raleway"/>
                <a:ea typeface="Raleway"/>
                <a:cs typeface="Raleway"/>
                <a:sym typeface="Raleway"/>
              </a:rPr>
              <a:t>Day of the Week, B</a:t>
            </a:r>
            <a:r>
              <a:rPr b="1" lang="en">
                <a:solidFill>
                  <a:schemeClr val="dk1"/>
                </a:solidFill>
                <a:latin typeface="Raleway"/>
                <a:ea typeface="Raleway"/>
                <a:cs typeface="Raleway"/>
                <a:sym typeface="Raleway"/>
              </a:rPr>
              <a:t>eauty &amp; Personal Care</a:t>
            </a:r>
            <a:endParaRPr b="1">
              <a:solidFill>
                <a:schemeClr val="dk1"/>
              </a:solidFill>
              <a:latin typeface="Raleway"/>
              <a:ea typeface="Raleway"/>
              <a:cs typeface="Raleway"/>
              <a:sym typeface="Raleway"/>
            </a:endParaRPr>
          </a:p>
        </p:txBody>
      </p:sp>
      <p:sp>
        <p:nvSpPr>
          <p:cNvPr id="425" name="Google Shape;425;p22"/>
          <p:cNvSpPr/>
          <p:nvPr/>
        </p:nvSpPr>
        <p:spPr>
          <a:xfrm>
            <a:off x="4433125" y="1184275"/>
            <a:ext cx="2173800" cy="1039200"/>
          </a:xfrm>
          <a:prstGeom prst="roundRect">
            <a:avLst>
              <a:gd fmla="val 2387" name="adj"/>
            </a:avLst>
          </a:prstGeom>
          <a:solidFill>
            <a:schemeClr val="lt1"/>
          </a:solidFill>
          <a:ln>
            <a:noFill/>
          </a:ln>
          <a:effectLst>
            <a:outerShdw blurRad="14288" rotWithShape="0" algn="bl" dir="2820000" dist="19050">
              <a:srgbClr val="000000">
                <a:alpha val="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2"/>
          <p:cNvSpPr/>
          <p:nvPr/>
        </p:nvSpPr>
        <p:spPr>
          <a:xfrm>
            <a:off x="6749125" y="1184275"/>
            <a:ext cx="2173800" cy="1039200"/>
          </a:xfrm>
          <a:prstGeom prst="roundRect">
            <a:avLst>
              <a:gd fmla="val 2387" name="adj"/>
            </a:avLst>
          </a:prstGeom>
          <a:solidFill>
            <a:schemeClr val="lt1"/>
          </a:solidFill>
          <a:ln>
            <a:noFill/>
          </a:ln>
          <a:effectLst>
            <a:outerShdw blurRad="14288" rotWithShape="0" algn="bl" dir="2820000" dist="19050">
              <a:srgbClr val="000000">
                <a:alpha val="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2"/>
          <p:cNvSpPr/>
          <p:nvPr/>
        </p:nvSpPr>
        <p:spPr>
          <a:xfrm>
            <a:off x="4433125" y="2375001"/>
            <a:ext cx="2173800" cy="1039200"/>
          </a:xfrm>
          <a:prstGeom prst="roundRect">
            <a:avLst>
              <a:gd fmla="val 2387" name="adj"/>
            </a:avLst>
          </a:prstGeom>
          <a:solidFill>
            <a:schemeClr val="lt1"/>
          </a:solidFill>
          <a:ln>
            <a:noFill/>
          </a:ln>
          <a:effectLst>
            <a:outerShdw blurRad="14288" rotWithShape="0" algn="bl" dir="2820000" dist="19050">
              <a:srgbClr val="000000">
                <a:alpha val="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2"/>
          <p:cNvSpPr/>
          <p:nvPr/>
        </p:nvSpPr>
        <p:spPr>
          <a:xfrm>
            <a:off x="6749125" y="2375001"/>
            <a:ext cx="2173800" cy="1039200"/>
          </a:xfrm>
          <a:prstGeom prst="roundRect">
            <a:avLst>
              <a:gd fmla="val 2387" name="adj"/>
            </a:avLst>
          </a:prstGeom>
          <a:solidFill>
            <a:schemeClr val="lt1"/>
          </a:solidFill>
          <a:ln>
            <a:noFill/>
          </a:ln>
          <a:effectLst>
            <a:outerShdw blurRad="14288" rotWithShape="0" algn="bl" dir="2820000" dist="19050">
              <a:srgbClr val="000000">
                <a:alpha val="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22"/>
          <p:cNvSpPr/>
          <p:nvPr/>
        </p:nvSpPr>
        <p:spPr>
          <a:xfrm>
            <a:off x="5591125" y="3565728"/>
            <a:ext cx="2173800" cy="1039200"/>
          </a:xfrm>
          <a:prstGeom prst="roundRect">
            <a:avLst>
              <a:gd fmla="val 2387" name="adj"/>
            </a:avLst>
          </a:prstGeom>
          <a:solidFill>
            <a:schemeClr val="lt1"/>
          </a:solidFill>
          <a:ln>
            <a:noFill/>
          </a:ln>
          <a:effectLst>
            <a:outerShdw blurRad="14288" rotWithShape="0" algn="bl" dir="2820000" dist="19050">
              <a:srgbClr val="000000">
                <a:alpha val="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2"/>
          <p:cNvSpPr txBox="1"/>
          <p:nvPr/>
        </p:nvSpPr>
        <p:spPr>
          <a:xfrm>
            <a:off x="4469425" y="1219475"/>
            <a:ext cx="6315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chemeClr val="dk1"/>
                </a:solidFill>
                <a:latin typeface="Lato"/>
                <a:ea typeface="Lato"/>
                <a:cs typeface="Lato"/>
                <a:sym typeface="Lato"/>
              </a:rPr>
              <a:t>France</a:t>
            </a:r>
            <a:endParaRPr b="1" sz="900">
              <a:solidFill>
                <a:schemeClr val="dk1"/>
              </a:solidFill>
              <a:latin typeface="Lato"/>
              <a:ea typeface="Lato"/>
              <a:cs typeface="Lato"/>
              <a:sym typeface="Lato"/>
            </a:endParaRPr>
          </a:p>
        </p:txBody>
      </p:sp>
      <p:sp>
        <p:nvSpPr>
          <p:cNvPr id="431" name="Google Shape;431;p22"/>
          <p:cNvSpPr txBox="1"/>
          <p:nvPr/>
        </p:nvSpPr>
        <p:spPr>
          <a:xfrm>
            <a:off x="6799625" y="1219475"/>
            <a:ext cx="6315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chemeClr val="dk1"/>
                </a:solidFill>
                <a:latin typeface="Lato"/>
                <a:ea typeface="Lato"/>
                <a:cs typeface="Lato"/>
                <a:sym typeface="Lato"/>
              </a:rPr>
              <a:t>UK</a:t>
            </a:r>
            <a:endParaRPr b="1" sz="900">
              <a:solidFill>
                <a:schemeClr val="dk1"/>
              </a:solidFill>
              <a:latin typeface="Lato"/>
              <a:ea typeface="Lato"/>
              <a:cs typeface="Lato"/>
              <a:sym typeface="Lato"/>
            </a:endParaRPr>
          </a:p>
        </p:txBody>
      </p:sp>
      <p:sp>
        <p:nvSpPr>
          <p:cNvPr id="432" name="Google Shape;432;p22"/>
          <p:cNvSpPr txBox="1"/>
          <p:nvPr/>
        </p:nvSpPr>
        <p:spPr>
          <a:xfrm>
            <a:off x="4469425" y="2434300"/>
            <a:ext cx="690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chemeClr val="dk1"/>
                </a:solidFill>
                <a:latin typeface="Lato"/>
                <a:ea typeface="Lato"/>
                <a:cs typeface="Lato"/>
                <a:sym typeface="Lato"/>
              </a:rPr>
              <a:t>Germany</a:t>
            </a:r>
            <a:endParaRPr b="1" sz="900">
              <a:solidFill>
                <a:schemeClr val="dk1"/>
              </a:solidFill>
              <a:latin typeface="Lato"/>
              <a:ea typeface="Lato"/>
              <a:cs typeface="Lato"/>
              <a:sym typeface="Lato"/>
            </a:endParaRPr>
          </a:p>
        </p:txBody>
      </p:sp>
      <p:sp>
        <p:nvSpPr>
          <p:cNvPr id="433" name="Google Shape;433;p22"/>
          <p:cNvSpPr txBox="1"/>
          <p:nvPr/>
        </p:nvSpPr>
        <p:spPr>
          <a:xfrm>
            <a:off x="6820950" y="2434300"/>
            <a:ext cx="690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chemeClr val="dk1"/>
                </a:solidFill>
                <a:latin typeface="Lato"/>
                <a:ea typeface="Lato"/>
                <a:cs typeface="Lato"/>
                <a:sym typeface="Lato"/>
              </a:rPr>
              <a:t>Spain</a:t>
            </a:r>
            <a:endParaRPr b="1" sz="900">
              <a:solidFill>
                <a:schemeClr val="dk1"/>
              </a:solidFill>
              <a:latin typeface="Lato"/>
              <a:ea typeface="Lato"/>
              <a:cs typeface="Lato"/>
              <a:sym typeface="Lato"/>
            </a:endParaRPr>
          </a:p>
        </p:txBody>
      </p:sp>
      <p:sp>
        <p:nvSpPr>
          <p:cNvPr id="434" name="Google Shape;434;p22"/>
          <p:cNvSpPr txBox="1"/>
          <p:nvPr/>
        </p:nvSpPr>
        <p:spPr>
          <a:xfrm>
            <a:off x="5637750" y="3602625"/>
            <a:ext cx="4221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chemeClr val="dk1"/>
                </a:solidFill>
                <a:latin typeface="Lato"/>
                <a:ea typeface="Lato"/>
                <a:cs typeface="Lato"/>
                <a:sym typeface="Lato"/>
              </a:rPr>
              <a:t>Italy</a:t>
            </a:r>
            <a:endParaRPr b="1" sz="900">
              <a:solidFill>
                <a:schemeClr val="dk1"/>
              </a:solidFill>
              <a:latin typeface="Lato"/>
              <a:ea typeface="Lato"/>
              <a:cs typeface="Lato"/>
              <a:sym typeface="Lato"/>
            </a:endParaRPr>
          </a:p>
        </p:txBody>
      </p:sp>
      <p:pic>
        <p:nvPicPr>
          <p:cNvPr id="435" name="Google Shape;435;p22"/>
          <p:cNvPicPr preferRelativeResize="0"/>
          <p:nvPr/>
        </p:nvPicPr>
        <p:blipFill>
          <a:blip r:embed="rId4">
            <a:alphaModFix/>
          </a:blip>
          <a:stretch>
            <a:fillRect/>
          </a:stretch>
        </p:blipFill>
        <p:spPr>
          <a:xfrm>
            <a:off x="6879287" y="1495583"/>
            <a:ext cx="1913476" cy="573592"/>
          </a:xfrm>
          <a:prstGeom prst="rect">
            <a:avLst/>
          </a:prstGeom>
          <a:noFill/>
          <a:ln>
            <a:noFill/>
          </a:ln>
        </p:spPr>
      </p:pic>
      <p:pic>
        <p:nvPicPr>
          <p:cNvPr id="436" name="Google Shape;436;p22"/>
          <p:cNvPicPr preferRelativeResize="0"/>
          <p:nvPr/>
        </p:nvPicPr>
        <p:blipFill>
          <a:blip r:embed="rId5">
            <a:alphaModFix/>
          </a:blip>
          <a:stretch>
            <a:fillRect/>
          </a:stretch>
        </p:blipFill>
        <p:spPr>
          <a:xfrm>
            <a:off x="4572000" y="2697124"/>
            <a:ext cx="1913476" cy="573581"/>
          </a:xfrm>
          <a:prstGeom prst="rect">
            <a:avLst/>
          </a:prstGeom>
          <a:noFill/>
          <a:ln>
            <a:noFill/>
          </a:ln>
        </p:spPr>
      </p:pic>
      <p:pic>
        <p:nvPicPr>
          <p:cNvPr id="437" name="Google Shape;437;p22"/>
          <p:cNvPicPr preferRelativeResize="0"/>
          <p:nvPr/>
        </p:nvPicPr>
        <p:blipFill>
          <a:blip r:embed="rId6">
            <a:alphaModFix/>
          </a:blip>
          <a:stretch>
            <a:fillRect/>
          </a:stretch>
        </p:blipFill>
        <p:spPr>
          <a:xfrm>
            <a:off x="6911770" y="2690325"/>
            <a:ext cx="1848504" cy="554100"/>
          </a:xfrm>
          <a:prstGeom prst="rect">
            <a:avLst/>
          </a:prstGeom>
          <a:noFill/>
          <a:ln>
            <a:noFill/>
          </a:ln>
        </p:spPr>
      </p:pic>
      <p:pic>
        <p:nvPicPr>
          <p:cNvPr id="438" name="Google Shape;438;p22"/>
          <p:cNvPicPr preferRelativeResize="0"/>
          <p:nvPr/>
        </p:nvPicPr>
        <p:blipFill>
          <a:blip r:embed="rId7">
            <a:alphaModFix/>
          </a:blip>
          <a:stretch>
            <a:fillRect/>
          </a:stretch>
        </p:blipFill>
        <p:spPr>
          <a:xfrm>
            <a:off x="5710899" y="3879176"/>
            <a:ext cx="1913476" cy="573580"/>
          </a:xfrm>
          <a:prstGeom prst="rect">
            <a:avLst/>
          </a:prstGeom>
          <a:noFill/>
          <a:ln>
            <a:noFill/>
          </a:ln>
        </p:spPr>
      </p:pic>
      <p:pic>
        <p:nvPicPr>
          <p:cNvPr id="439" name="Google Shape;439;p22"/>
          <p:cNvPicPr preferRelativeResize="0"/>
          <p:nvPr/>
        </p:nvPicPr>
        <p:blipFill>
          <a:blip r:embed="rId8">
            <a:alphaModFix/>
          </a:blip>
          <a:stretch>
            <a:fillRect/>
          </a:stretch>
        </p:blipFill>
        <p:spPr>
          <a:xfrm>
            <a:off x="4572000" y="1504600"/>
            <a:ext cx="1913476" cy="57359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443" name="Shape 443"/>
        <p:cNvGrpSpPr/>
        <p:nvPr/>
      </p:nvGrpSpPr>
      <p:grpSpPr>
        <a:xfrm>
          <a:off x="0" y="0"/>
          <a:ext cx="0" cy="0"/>
          <a:chOff x="0" y="0"/>
          <a:chExt cx="0" cy="0"/>
        </a:xfrm>
      </p:grpSpPr>
      <p:sp>
        <p:nvSpPr>
          <p:cNvPr id="444" name="Google Shape;444;p23"/>
          <p:cNvSpPr/>
          <p:nvPr/>
        </p:nvSpPr>
        <p:spPr>
          <a:xfrm rot="-5400000">
            <a:off x="5505450" y="1505700"/>
            <a:ext cx="3015000" cy="4260600"/>
          </a:xfrm>
          <a:prstGeom prst="flowChartDelay">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3"/>
          <p:cNvSpPr/>
          <p:nvPr/>
        </p:nvSpPr>
        <p:spPr>
          <a:xfrm>
            <a:off x="0" y="0"/>
            <a:ext cx="4882800" cy="5143500"/>
          </a:xfrm>
          <a:prstGeom prst="rect">
            <a:avLst/>
          </a:prstGeom>
          <a:solidFill>
            <a:schemeClr val="dk2"/>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sp>
        <p:nvSpPr>
          <p:cNvPr id="446" name="Google Shape;446;p23"/>
          <p:cNvSpPr txBox="1"/>
          <p:nvPr/>
        </p:nvSpPr>
        <p:spPr>
          <a:xfrm>
            <a:off x="304925" y="704725"/>
            <a:ext cx="4151400" cy="388200"/>
          </a:xfrm>
          <a:prstGeom prst="rect">
            <a:avLst/>
          </a:prstGeom>
          <a:noFill/>
          <a:ln>
            <a:noFill/>
          </a:ln>
        </p:spPr>
        <p:txBody>
          <a:bodyPr anchorCtr="0" anchor="t" bIns="26775" lIns="91425" spcFirstLastPara="1" rIns="26775" wrap="square" tIns="26775">
            <a:noAutofit/>
          </a:bodyPr>
          <a:lstStyle/>
          <a:p>
            <a:pPr indent="0" lvl="0" marL="0" rtl="0" algn="l">
              <a:spcBef>
                <a:spcPts val="0"/>
              </a:spcBef>
              <a:spcAft>
                <a:spcPts val="1000"/>
              </a:spcAft>
              <a:buNone/>
            </a:pPr>
            <a:r>
              <a:rPr b="1" lang="en" sz="1600">
                <a:solidFill>
                  <a:schemeClr val="lt1"/>
                </a:solidFill>
                <a:latin typeface="Raleway"/>
                <a:ea typeface="Raleway"/>
                <a:cs typeface="Raleway"/>
                <a:sym typeface="Raleway"/>
              </a:rPr>
              <a:t>What makes effective eCommerce ads?</a:t>
            </a:r>
            <a:endParaRPr b="1" sz="1600">
              <a:solidFill>
                <a:schemeClr val="lt1"/>
              </a:solidFill>
              <a:latin typeface="Lato"/>
              <a:ea typeface="Lato"/>
              <a:cs typeface="Lato"/>
              <a:sym typeface="Lato"/>
            </a:endParaRPr>
          </a:p>
        </p:txBody>
      </p:sp>
      <p:sp>
        <p:nvSpPr>
          <p:cNvPr id="447" name="Google Shape;447;p23"/>
          <p:cNvSpPr txBox="1"/>
          <p:nvPr/>
        </p:nvSpPr>
        <p:spPr>
          <a:xfrm>
            <a:off x="304800" y="1000550"/>
            <a:ext cx="4151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en" sz="1000">
                <a:solidFill>
                  <a:schemeClr val="lt1"/>
                </a:solidFill>
                <a:latin typeface="Lato"/>
                <a:ea typeface="Lato"/>
                <a:cs typeface="Lato"/>
                <a:sym typeface="Lato"/>
              </a:rPr>
              <a:t>What do many of the top-performing Beauty and Personal Care eCommerce ads have in common? Let’s take a closer look and find out:</a:t>
            </a:r>
            <a:endParaRPr sz="1000">
              <a:solidFill>
                <a:schemeClr val="lt1"/>
              </a:solidFill>
              <a:latin typeface="Lato"/>
              <a:ea typeface="Lato"/>
              <a:cs typeface="Lato"/>
              <a:sym typeface="Lato"/>
            </a:endParaRPr>
          </a:p>
        </p:txBody>
      </p:sp>
      <p:sp>
        <p:nvSpPr>
          <p:cNvPr id="448" name="Google Shape;448;p23"/>
          <p:cNvSpPr txBox="1"/>
          <p:nvPr/>
        </p:nvSpPr>
        <p:spPr>
          <a:xfrm>
            <a:off x="2376875" y="1459688"/>
            <a:ext cx="2304000" cy="1883100"/>
          </a:xfrm>
          <a:prstGeom prst="rect">
            <a:avLst/>
          </a:prstGeom>
          <a:noFill/>
          <a:ln>
            <a:noFill/>
          </a:ln>
        </p:spPr>
        <p:txBody>
          <a:bodyPr anchorCtr="0" anchor="t" bIns="91425" lIns="91425" spcFirstLastPara="1" rIns="91425" wrap="square" tIns="91425">
            <a:spAutoFit/>
          </a:bodyPr>
          <a:lstStyle/>
          <a:p>
            <a:pPr indent="-191134" lvl="0" marL="182880" rtl="0" algn="l">
              <a:spcBef>
                <a:spcPts val="500"/>
              </a:spcBef>
              <a:spcAft>
                <a:spcPts val="0"/>
              </a:spcAft>
              <a:buClr>
                <a:schemeClr val="lt1"/>
              </a:buClr>
              <a:buSzPts val="850"/>
              <a:buFont typeface="Lato"/>
              <a:buChar char="●"/>
            </a:pPr>
            <a:r>
              <a:rPr b="1" lang="en" sz="850">
                <a:solidFill>
                  <a:schemeClr val="lt1"/>
                </a:solidFill>
                <a:latin typeface="Lato"/>
                <a:ea typeface="Lato"/>
                <a:cs typeface="Lato"/>
                <a:sym typeface="Lato"/>
              </a:rPr>
              <a:t>Optimize your content</a:t>
            </a:r>
            <a:r>
              <a:rPr lang="en" sz="850">
                <a:solidFill>
                  <a:schemeClr val="lt1"/>
                </a:solidFill>
                <a:latin typeface="Lato"/>
                <a:ea typeface="Lato"/>
                <a:cs typeface="Lato"/>
                <a:sym typeface="Lato"/>
              </a:rPr>
              <a:t> with MikMak to allow consumers to find your product locally</a:t>
            </a:r>
            <a:endParaRPr b="1" sz="850">
              <a:solidFill>
                <a:schemeClr val="lt1"/>
              </a:solidFill>
              <a:latin typeface="Lato"/>
              <a:ea typeface="Lato"/>
              <a:cs typeface="Lato"/>
              <a:sym typeface="Lato"/>
            </a:endParaRPr>
          </a:p>
          <a:p>
            <a:pPr indent="-191134" lvl="0" marL="182880" rtl="0" algn="l">
              <a:spcBef>
                <a:spcPts val="500"/>
              </a:spcBef>
              <a:spcAft>
                <a:spcPts val="0"/>
              </a:spcAft>
              <a:buClr>
                <a:schemeClr val="lt1"/>
              </a:buClr>
              <a:buSzPts val="850"/>
              <a:buFont typeface="Lato"/>
              <a:buChar char="●"/>
            </a:pPr>
            <a:r>
              <a:rPr b="1" lang="en" sz="850">
                <a:solidFill>
                  <a:schemeClr val="lt1"/>
                </a:solidFill>
                <a:latin typeface="Lato"/>
                <a:ea typeface="Lato"/>
                <a:cs typeface="Lato"/>
                <a:sym typeface="Lato"/>
              </a:rPr>
              <a:t>Don’t be afraid to try out different formats. </a:t>
            </a:r>
            <a:r>
              <a:rPr lang="en" sz="850">
                <a:solidFill>
                  <a:schemeClr val="lt1"/>
                </a:solidFill>
                <a:latin typeface="Lato"/>
                <a:ea typeface="Lato"/>
                <a:cs typeface="Lato"/>
                <a:sym typeface="Lato"/>
              </a:rPr>
              <a:t>Livestreaming, QR codes, and OTT advertising could all drive success for eCommerce Beauty and Personal Care brands</a:t>
            </a:r>
            <a:endParaRPr sz="850">
              <a:solidFill>
                <a:schemeClr val="lt1"/>
              </a:solidFill>
              <a:latin typeface="Lato"/>
              <a:ea typeface="Lato"/>
              <a:cs typeface="Lato"/>
              <a:sym typeface="Lato"/>
            </a:endParaRPr>
          </a:p>
          <a:p>
            <a:pPr indent="-191134" lvl="0" marL="182880" rtl="0" algn="l">
              <a:spcBef>
                <a:spcPts val="500"/>
              </a:spcBef>
              <a:spcAft>
                <a:spcPts val="0"/>
              </a:spcAft>
              <a:buClr>
                <a:schemeClr val="lt1"/>
              </a:buClr>
              <a:buSzPts val="850"/>
              <a:buFont typeface="Lato"/>
              <a:buChar char="●"/>
            </a:pPr>
            <a:r>
              <a:rPr b="1" lang="en" sz="850">
                <a:solidFill>
                  <a:schemeClr val="lt1"/>
                </a:solidFill>
                <a:latin typeface="Lato"/>
                <a:ea typeface="Lato"/>
                <a:cs typeface="Lato"/>
                <a:sym typeface="Lato"/>
              </a:rPr>
              <a:t>Enable shoppable options on your brand website </a:t>
            </a:r>
            <a:r>
              <a:rPr lang="en" sz="850">
                <a:solidFill>
                  <a:schemeClr val="lt1"/>
                </a:solidFill>
                <a:latin typeface="Lato"/>
                <a:ea typeface="Lato"/>
                <a:cs typeface="Lato"/>
                <a:sym typeface="Lato"/>
              </a:rPr>
              <a:t>to promote brand awareness and offer additional checkout and fulfillment options for shoppers.</a:t>
            </a:r>
            <a:endParaRPr sz="850">
              <a:solidFill>
                <a:schemeClr val="lt1"/>
              </a:solidFill>
              <a:latin typeface="Lato"/>
              <a:ea typeface="Lato"/>
              <a:cs typeface="Lato"/>
              <a:sym typeface="Lato"/>
            </a:endParaRPr>
          </a:p>
        </p:txBody>
      </p:sp>
      <p:sp>
        <p:nvSpPr>
          <p:cNvPr id="449" name="Google Shape;449;p23"/>
          <p:cNvSpPr txBox="1"/>
          <p:nvPr/>
        </p:nvSpPr>
        <p:spPr>
          <a:xfrm>
            <a:off x="340450" y="1493150"/>
            <a:ext cx="2075100" cy="1816200"/>
          </a:xfrm>
          <a:prstGeom prst="rect">
            <a:avLst/>
          </a:prstGeom>
          <a:noFill/>
          <a:ln>
            <a:noFill/>
          </a:ln>
        </p:spPr>
        <p:txBody>
          <a:bodyPr anchorCtr="0" anchor="t" bIns="91425" lIns="91425" spcFirstLastPara="1" rIns="91425" wrap="square" tIns="91425">
            <a:spAutoFit/>
          </a:bodyPr>
          <a:lstStyle/>
          <a:p>
            <a:pPr indent="-191134" lvl="0" marL="182880" rtl="0" algn="l">
              <a:spcBef>
                <a:spcPts val="500"/>
              </a:spcBef>
              <a:spcAft>
                <a:spcPts val="0"/>
              </a:spcAft>
              <a:buClr>
                <a:schemeClr val="lt1"/>
              </a:buClr>
              <a:buSzPts val="850"/>
              <a:buFont typeface="Lato"/>
              <a:buChar char="●"/>
            </a:pPr>
            <a:r>
              <a:rPr b="1" lang="en" sz="850">
                <a:solidFill>
                  <a:schemeClr val="lt1"/>
                </a:solidFill>
                <a:latin typeface="Lato"/>
                <a:ea typeface="Lato"/>
                <a:cs typeface="Lato"/>
                <a:sym typeface="Lato"/>
              </a:rPr>
              <a:t>Bold, eye-catching </a:t>
            </a:r>
            <a:r>
              <a:rPr b="1" lang="en" sz="850">
                <a:solidFill>
                  <a:schemeClr val="lt1"/>
                </a:solidFill>
                <a:latin typeface="Lato"/>
                <a:ea typeface="Lato"/>
                <a:cs typeface="Lato"/>
                <a:sym typeface="Lato"/>
              </a:rPr>
              <a:t>creative</a:t>
            </a:r>
            <a:r>
              <a:rPr b="1" lang="en" sz="850">
                <a:solidFill>
                  <a:schemeClr val="lt1"/>
                </a:solidFill>
                <a:latin typeface="Lato"/>
                <a:ea typeface="Lato"/>
                <a:cs typeface="Lato"/>
                <a:sym typeface="Lato"/>
              </a:rPr>
              <a:t> </a:t>
            </a:r>
            <a:r>
              <a:rPr lang="en" sz="850">
                <a:solidFill>
                  <a:schemeClr val="lt1"/>
                </a:solidFill>
                <a:latin typeface="Lato"/>
                <a:ea typeface="Lato"/>
                <a:cs typeface="Lato"/>
                <a:sym typeface="Lato"/>
              </a:rPr>
              <a:t>that visually stands out</a:t>
            </a:r>
            <a:endParaRPr sz="850">
              <a:solidFill>
                <a:schemeClr val="lt1"/>
              </a:solidFill>
              <a:latin typeface="Lato"/>
              <a:ea typeface="Lato"/>
              <a:cs typeface="Lato"/>
              <a:sym typeface="Lato"/>
            </a:endParaRPr>
          </a:p>
          <a:p>
            <a:pPr indent="-191134" lvl="0" marL="182880" rtl="0" algn="l">
              <a:spcBef>
                <a:spcPts val="500"/>
              </a:spcBef>
              <a:spcAft>
                <a:spcPts val="0"/>
              </a:spcAft>
              <a:buClr>
                <a:schemeClr val="lt1"/>
              </a:buClr>
              <a:buSzPts val="850"/>
              <a:buFont typeface="Lato"/>
              <a:buChar char="●"/>
            </a:pPr>
            <a:r>
              <a:rPr b="1" lang="en" sz="850">
                <a:solidFill>
                  <a:schemeClr val="lt1"/>
                </a:solidFill>
                <a:latin typeface="Lato"/>
                <a:ea typeface="Lato"/>
                <a:cs typeface="Lato"/>
                <a:sym typeface="Lato"/>
              </a:rPr>
              <a:t>Product first</a:t>
            </a:r>
            <a:r>
              <a:rPr lang="en" sz="850">
                <a:solidFill>
                  <a:schemeClr val="lt1"/>
                </a:solidFill>
                <a:latin typeface="Lato"/>
                <a:ea typeface="Lato"/>
                <a:cs typeface="Lato"/>
                <a:sym typeface="Lato"/>
              </a:rPr>
              <a:t>, showcasing both the product and its value right away</a:t>
            </a:r>
            <a:endParaRPr sz="850">
              <a:solidFill>
                <a:schemeClr val="lt1"/>
              </a:solidFill>
              <a:latin typeface="Lato"/>
              <a:ea typeface="Lato"/>
              <a:cs typeface="Lato"/>
              <a:sym typeface="Lato"/>
            </a:endParaRPr>
          </a:p>
          <a:p>
            <a:pPr indent="-191134" lvl="0" marL="182880" rtl="0" algn="l">
              <a:spcBef>
                <a:spcPts val="500"/>
              </a:spcBef>
              <a:spcAft>
                <a:spcPts val="0"/>
              </a:spcAft>
              <a:buClr>
                <a:schemeClr val="lt1"/>
              </a:buClr>
              <a:buSzPts val="850"/>
              <a:buFont typeface="Lato"/>
              <a:buChar char="●"/>
            </a:pPr>
            <a:r>
              <a:rPr b="1" lang="en" sz="850">
                <a:solidFill>
                  <a:schemeClr val="lt1"/>
                </a:solidFill>
                <a:latin typeface="Lato"/>
                <a:ea typeface="Lato"/>
                <a:cs typeface="Lato"/>
                <a:sym typeface="Lato"/>
              </a:rPr>
              <a:t>A </a:t>
            </a:r>
            <a:r>
              <a:rPr b="1" lang="en" sz="850">
                <a:solidFill>
                  <a:schemeClr val="lt1"/>
                </a:solidFill>
                <a:latin typeface="Lato"/>
                <a:ea typeface="Lato"/>
                <a:cs typeface="Lato"/>
                <a:sym typeface="Lato"/>
              </a:rPr>
              <a:t>clear call to action entices customers</a:t>
            </a:r>
            <a:r>
              <a:rPr lang="en" sz="850">
                <a:solidFill>
                  <a:schemeClr val="lt1"/>
                </a:solidFill>
                <a:latin typeface="Lato"/>
                <a:ea typeface="Lato"/>
                <a:cs typeface="Lato"/>
                <a:sym typeface="Lato"/>
              </a:rPr>
              <a:t>. </a:t>
            </a:r>
            <a:r>
              <a:rPr lang="en" sz="850">
                <a:solidFill>
                  <a:schemeClr val="lt1"/>
                </a:solidFill>
                <a:latin typeface="Lato"/>
                <a:ea typeface="Lato"/>
                <a:cs typeface="Lato"/>
                <a:sym typeface="Lato"/>
              </a:rPr>
              <a:t>Include bold links with simple text such as “Buy Now” or “Check Out”.</a:t>
            </a:r>
            <a:endParaRPr sz="850">
              <a:solidFill>
                <a:schemeClr val="lt1"/>
              </a:solidFill>
              <a:latin typeface="Lato"/>
              <a:ea typeface="Lato"/>
              <a:cs typeface="Lato"/>
              <a:sym typeface="Lato"/>
            </a:endParaRPr>
          </a:p>
          <a:p>
            <a:pPr indent="-191134" lvl="0" marL="182880" rtl="0" algn="l">
              <a:spcBef>
                <a:spcPts val="500"/>
              </a:spcBef>
              <a:spcAft>
                <a:spcPts val="0"/>
              </a:spcAft>
              <a:buClr>
                <a:schemeClr val="lt1"/>
              </a:buClr>
              <a:buSzPts val="850"/>
              <a:buFont typeface="Lato"/>
              <a:buChar char="●"/>
            </a:pPr>
            <a:r>
              <a:rPr b="1" lang="en" sz="850">
                <a:solidFill>
                  <a:schemeClr val="lt1"/>
                </a:solidFill>
                <a:latin typeface="Lato"/>
                <a:ea typeface="Lato"/>
                <a:cs typeface="Lato"/>
                <a:sym typeface="Lato"/>
              </a:rPr>
              <a:t>Flexible checkout</a:t>
            </a:r>
            <a:r>
              <a:rPr lang="en" sz="850">
                <a:solidFill>
                  <a:schemeClr val="lt1"/>
                </a:solidFill>
                <a:latin typeface="Lato"/>
                <a:ea typeface="Lato"/>
                <a:cs typeface="Lato"/>
                <a:sym typeface="Lato"/>
              </a:rPr>
              <a:t> that allows shoppers to switch between in stores and online</a:t>
            </a:r>
            <a:endParaRPr sz="850">
              <a:solidFill>
                <a:schemeClr val="lt1"/>
              </a:solidFill>
              <a:latin typeface="Lato"/>
              <a:ea typeface="Lato"/>
              <a:cs typeface="Lato"/>
              <a:sym typeface="Lato"/>
            </a:endParaRPr>
          </a:p>
        </p:txBody>
      </p:sp>
      <p:grpSp>
        <p:nvGrpSpPr>
          <p:cNvPr id="450" name="Google Shape;450;p23"/>
          <p:cNvGrpSpPr/>
          <p:nvPr/>
        </p:nvGrpSpPr>
        <p:grpSpPr>
          <a:xfrm>
            <a:off x="5366183" y="1340063"/>
            <a:ext cx="1563303" cy="3132259"/>
            <a:chOff x="5366183" y="1282988"/>
            <a:chExt cx="1563303" cy="3132259"/>
          </a:xfrm>
        </p:grpSpPr>
        <p:sp>
          <p:nvSpPr>
            <p:cNvPr id="451" name="Google Shape;451;p23"/>
            <p:cNvSpPr/>
            <p:nvPr/>
          </p:nvSpPr>
          <p:spPr>
            <a:xfrm>
              <a:off x="5458119" y="1383635"/>
              <a:ext cx="1338401" cy="2857267"/>
            </a:xfrm>
            <a:prstGeom prst="roundRect">
              <a:avLst>
                <a:gd fmla="val 11413"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2" name="Google Shape;452;p23"/>
            <p:cNvPicPr preferRelativeResize="0"/>
            <p:nvPr/>
          </p:nvPicPr>
          <p:blipFill rotWithShape="1">
            <a:blip r:embed="rId3">
              <a:alphaModFix/>
            </a:blip>
            <a:srcRect b="-249" l="0" r="0" t="250"/>
            <a:stretch/>
          </p:blipFill>
          <p:spPr>
            <a:xfrm>
              <a:off x="5499075" y="1399113"/>
              <a:ext cx="1297500" cy="2826300"/>
            </a:xfrm>
            <a:prstGeom prst="roundRect">
              <a:avLst>
                <a:gd fmla="val 9443" name="adj"/>
              </a:avLst>
            </a:prstGeom>
            <a:noFill/>
            <a:ln>
              <a:noFill/>
            </a:ln>
          </p:spPr>
        </p:pic>
        <p:pic>
          <p:nvPicPr>
            <p:cNvPr id="453" name="Google Shape;453;p23"/>
            <p:cNvPicPr preferRelativeResize="0"/>
            <p:nvPr/>
          </p:nvPicPr>
          <p:blipFill rotWithShape="1">
            <a:blip r:embed="rId4">
              <a:alphaModFix/>
            </a:blip>
            <a:srcRect b="0" l="0" r="0" t="1468"/>
            <a:stretch/>
          </p:blipFill>
          <p:spPr>
            <a:xfrm>
              <a:off x="5366183" y="1282988"/>
              <a:ext cx="1563303" cy="3132259"/>
            </a:xfrm>
            <a:prstGeom prst="rect">
              <a:avLst/>
            </a:prstGeom>
            <a:noFill/>
            <a:ln>
              <a:noFill/>
            </a:ln>
          </p:spPr>
        </p:pic>
      </p:grpSp>
      <p:grpSp>
        <p:nvGrpSpPr>
          <p:cNvPr id="454" name="Google Shape;454;p23"/>
          <p:cNvGrpSpPr/>
          <p:nvPr/>
        </p:nvGrpSpPr>
        <p:grpSpPr>
          <a:xfrm>
            <a:off x="7114941" y="1340063"/>
            <a:ext cx="1563303" cy="3132259"/>
            <a:chOff x="7114941" y="1282988"/>
            <a:chExt cx="1563303" cy="3132259"/>
          </a:xfrm>
        </p:grpSpPr>
        <p:sp>
          <p:nvSpPr>
            <p:cNvPr id="455" name="Google Shape;455;p23"/>
            <p:cNvSpPr/>
            <p:nvPr/>
          </p:nvSpPr>
          <p:spPr>
            <a:xfrm>
              <a:off x="7221417" y="1383635"/>
              <a:ext cx="1338401" cy="2857267"/>
            </a:xfrm>
            <a:prstGeom prst="roundRect">
              <a:avLst>
                <a:gd fmla="val 11413"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6" name="Google Shape;456;p23"/>
            <p:cNvPicPr preferRelativeResize="0"/>
            <p:nvPr/>
          </p:nvPicPr>
          <p:blipFill rotWithShape="1">
            <a:blip r:embed="rId5">
              <a:alphaModFix/>
            </a:blip>
            <a:srcRect b="0" l="1257" r="1257" t="0"/>
            <a:stretch/>
          </p:blipFill>
          <p:spPr>
            <a:xfrm>
              <a:off x="7265695" y="1442179"/>
              <a:ext cx="1261800" cy="2798700"/>
            </a:xfrm>
            <a:prstGeom prst="roundRect">
              <a:avLst>
                <a:gd fmla="val 9870" name="adj"/>
              </a:avLst>
            </a:prstGeom>
            <a:noFill/>
            <a:ln>
              <a:noFill/>
            </a:ln>
          </p:spPr>
        </p:pic>
        <p:pic>
          <p:nvPicPr>
            <p:cNvPr id="457" name="Google Shape;457;p23"/>
            <p:cNvPicPr preferRelativeResize="0"/>
            <p:nvPr/>
          </p:nvPicPr>
          <p:blipFill rotWithShape="1">
            <a:blip r:embed="rId4">
              <a:alphaModFix/>
            </a:blip>
            <a:srcRect b="0" l="0" r="0" t="1468"/>
            <a:stretch/>
          </p:blipFill>
          <p:spPr>
            <a:xfrm>
              <a:off x="7114941" y="1282988"/>
              <a:ext cx="1563303" cy="3132259"/>
            </a:xfrm>
            <a:prstGeom prst="rect">
              <a:avLst/>
            </a:prstGeom>
            <a:noFill/>
            <a:ln>
              <a:noFill/>
            </a:ln>
          </p:spPr>
        </p:pic>
      </p:grpSp>
      <p:sp>
        <p:nvSpPr>
          <p:cNvPr id="458" name="Google Shape;458;p23"/>
          <p:cNvSpPr txBox="1"/>
          <p:nvPr/>
        </p:nvSpPr>
        <p:spPr>
          <a:xfrm>
            <a:off x="5229300" y="612350"/>
            <a:ext cx="3567300" cy="388200"/>
          </a:xfrm>
          <a:prstGeom prst="rect">
            <a:avLst/>
          </a:prstGeom>
          <a:noFill/>
          <a:ln>
            <a:noFill/>
          </a:ln>
        </p:spPr>
        <p:txBody>
          <a:bodyPr anchorCtr="0" anchor="t" bIns="26775" lIns="91425" spcFirstLastPara="1" rIns="26775" wrap="square" tIns="26775">
            <a:noAutofit/>
          </a:bodyPr>
          <a:lstStyle/>
          <a:p>
            <a:pPr indent="0" lvl="0" marL="0" rtl="0" algn="ctr">
              <a:spcBef>
                <a:spcPts val="0"/>
              </a:spcBef>
              <a:spcAft>
                <a:spcPts val="1000"/>
              </a:spcAft>
              <a:buNone/>
            </a:pPr>
            <a:r>
              <a:rPr b="1" lang="en" sz="1600">
                <a:solidFill>
                  <a:schemeClr val="lt1"/>
                </a:solidFill>
                <a:latin typeface="Raleway"/>
                <a:ea typeface="Raleway"/>
                <a:cs typeface="Raleway"/>
                <a:sym typeface="Raleway"/>
              </a:rPr>
              <a:t>Enable eCommerce capabilities on your brand websites and all media</a:t>
            </a:r>
            <a:endParaRPr b="1" sz="1600">
              <a:solidFill>
                <a:schemeClr val="lt1"/>
              </a:solidFill>
              <a:latin typeface="Lato"/>
              <a:ea typeface="Lato"/>
              <a:cs typeface="Lato"/>
              <a:sym typeface="Lato"/>
            </a:endParaRPr>
          </a:p>
        </p:txBody>
      </p:sp>
      <p:sp>
        <p:nvSpPr>
          <p:cNvPr id="459" name="Google Shape;459;p23"/>
          <p:cNvSpPr txBox="1"/>
          <p:nvPr/>
        </p:nvSpPr>
        <p:spPr>
          <a:xfrm>
            <a:off x="396000" y="228600"/>
            <a:ext cx="3359400" cy="3387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 sz="1000">
                <a:solidFill>
                  <a:schemeClr val="lt1"/>
                </a:solidFill>
                <a:latin typeface="Lato"/>
                <a:ea typeface="Lato"/>
                <a:cs typeface="Lato"/>
                <a:sym typeface="Lato"/>
              </a:rPr>
              <a:t>Beauty &amp; Personal Care Benchmarks and Insights: Europe</a:t>
            </a:r>
            <a:endParaRPr sz="1000">
              <a:solidFill>
                <a:schemeClr val="lt1"/>
              </a:solidFill>
              <a:latin typeface="Lato"/>
              <a:ea typeface="Lato"/>
              <a:cs typeface="Lato"/>
              <a:sym typeface="Lato"/>
            </a:endParaRPr>
          </a:p>
        </p:txBody>
      </p:sp>
      <p:cxnSp>
        <p:nvCxnSpPr>
          <p:cNvPr id="460" name="Google Shape;460;p23"/>
          <p:cNvCxnSpPr/>
          <p:nvPr/>
        </p:nvCxnSpPr>
        <p:spPr>
          <a:xfrm>
            <a:off x="396000" y="567300"/>
            <a:ext cx="690300" cy="0"/>
          </a:xfrm>
          <a:prstGeom prst="straightConnector1">
            <a:avLst/>
          </a:prstGeom>
          <a:noFill/>
          <a:ln cap="flat" cmpd="sng" w="19050">
            <a:solidFill>
              <a:schemeClr val="lt1"/>
            </a:solidFill>
            <a:prstDash val="solid"/>
            <a:round/>
            <a:headEnd len="med" w="med" type="none"/>
            <a:tailEnd len="med" w="med" type="none"/>
          </a:ln>
        </p:spPr>
      </p:cxnSp>
      <p:sp>
        <p:nvSpPr>
          <p:cNvPr id="461" name="Google Shape;461;p23"/>
          <p:cNvSpPr/>
          <p:nvPr/>
        </p:nvSpPr>
        <p:spPr>
          <a:xfrm>
            <a:off x="396125" y="3426525"/>
            <a:ext cx="4204200" cy="1378200"/>
          </a:xfrm>
          <a:prstGeom prst="roundRect">
            <a:avLst>
              <a:gd fmla="val 7940" name="adj"/>
            </a:avLst>
          </a:prstGeom>
          <a:solidFill>
            <a:schemeClr val="accent4"/>
          </a:solidFill>
          <a:ln>
            <a:noFill/>
          </a:ln>
          <a:effectLst>
            <a:outerShdw blurRad="14288"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3"/>
          <p:cNvSpPr txBox="1"/>
          <p:nvPr/>
        </p:nvSpPr>
        <p:spPr>
          <a:xfrm>
            <a:off x="1606625" y="3484725"/>
            <a:ext cx="2849700" cy="987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800">
                <a:solidFill>
                  <a:schemeClr val="lt1"/>
                </a:solidFill>
                <a:latin typeface="Lato"/>
                <a:ea typeface="Lato"/>
                <a:cs typeface="Lato"/>
                <a:sym typeface="Lato"/>
              </a:rPr>
              <a:t>“MikMak enables us to create seamless shopping paths for our audiences on our brand websites and social media, while measuring purchase intent and sales at our retailers. With key insights into shopper preferences, we can optimize our digital marketing strategy. Fantastic team and technology!"</a:t>
            </a:r>
            <a:endParaRPr sz="800">
              <a:solidFill>
                <a:schemeClr val="lt1"/>
              </a:solidFill>
              <a:latin typeface="Lato"/>
              <a:ea typeface="Lato"/>
              <a:cs typeface="Lato"/>
              <a:sym typeface="Lato"/>
            </a:endParaRPr>
          </a:p>
          <a:p>
            <a:pPr indent="0" lvl="0" marL="0" rtl="0" algn="l">
              <a:lnSpc>
                <a:spcPct val="100000"/>
              </a:lnSpc>
              <a:spcBef>
                <a:spcPts val="500"/>
              </a:spcBef>
              <a:spcAft>
                <a:spcPts val="500"/>
              </a:spcAft>
              <a:buNone/>
            </a:pPr>
            <a:r>
              <a:rPr b="1" lang="en" sz="800">
                <a:solidFill>
                  <a:schemeClr val="lt1"/>
                </a:solidFill>
                <a:latin typeface="Lato"/>
                <a:ea typeface="Lato"/>
                <a:cs typeface="Lato"/>
                <a:sym typeface="Lato"/>
              </a:rPr>
              <a:t>- Digital &amp; CRM Manager, LVMH Fragrance Brands</a:t>
            </a:r>
            <a:endParaRPr b="1" sz="800">
              <a:solidFill>
                <a:schemeClr val="lt1"/>
              </a:solidFill>
              <a:latin typeface="Lato"/>
              <a:ea typeface="Lato"/>
              <a:cs typeface="Lato"/>
              <a:sym typeface="Lato"/>
            </a:endParaRPr>
          </a:p>
        </p:txBody>
      </p:sp>
      <p:pic>
        <p:nvPicPr>
          <p:cNvPr id="463" name="Google Shape;463;p23"/>
          <p:cNvPicPr preferRelativeResize="0"/>
          <p:nvPr/>
        </p:nvPicPr>
        <p:blipFill>
          <a:blip r:embed="rId6">
            <a:alphaModFix/>
          </a:blip>
          <a:stretch>
            <a:fillRect/>
          </a:stretch>
        </p:blipFill>
        <p:spPr>
          <a:xfrm>
            <a:off x="1681325" y="4472331"/>
            <a:ext cx="648223" cy="188950"/>
          </a:xfrm>
          <a:prstGeom prst="rect">
            <a:avLst/>
          </a:prstGeom>
          <a:noFill/>
          <a:ln>
            <a:noFill/>
          </a:ln>
        </p:spPr>
      </p:pic>
      <p:pic>
        <p:nvPicPr>
          <p:cNvPr id="464" name="Google Shape;464;p23"/>
          <p:cNvPicPr preferRelativeResize="0"/>
          <p:nvPr/>
        </p:nvPicPr>
        <p:blipFill rotWithShape="1">
          <a:blip r:embed="rId7">
            <a:alphaModFix/>
          </a:blip>
          <a:srcRect b="0" l="19572" r="24998" t="0"/>
          <a:stretch/>
        </p:blipFill>
        <p:spPr>
          <a:xfrm>
            <a:off x="396125" y="3426525"/>
            <a:ext cx="1146300" cy="1378200"/>
          </a:xfrm>
          <a:prstGeom prst="roundRect">
            <a:avLst>
              <a:gd fmla="val 7783" name="adj"/>
            </a:avLst>
          </a:prstGeom>
          <a:noFill/>
          <a:ln>
            <a:noFill/>
          </a:ln>
        </p:spPr>
      </p:pic>
      <p:sp>
        <p:nvSpPr>
          <p:cNvPr id="465" name="Google Shape;465;p23"/>
          <p:cNvSpPr/>
          <p:nvPr/>
        </p:nvSpPr>
        <p:spPr>
          <a:xfrm>
            <a:off x="396125" y="3426525"/>
            <a:ext cx="1146300" cy="1378200"/>
          </a:xfrm>
          <a:prstGeom prst="roundRect">
            <a:avLst>
              <a:gd fmla="val 7940" name="adj"/>
            </a:avLst>
          </a:prstGeom>
          <a:solidFill>
            <a:srgbClr val="2D1E80">
              <a:alpha val="47470"/>
            </a:srgbClr>
          </a:solidFill>
          <a:ln>
            <a:noFill/>
          </a:ln>
          <a:effectLst>
            <a:outerShdw blurRad="14288"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3"/>
          <p:cNvSpPr/>
          <p:nvPr/>
        </p:nvSpPr>
        <p:spPr>
          <a:xfrm>
            <a:off x="1463500" y="3426525"/>
            <a:ext cx="184800" cy="13782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470" name="Shape 470"/>
        <p:cNvGrpSpPr/>
        <p:nvPr/>
      </p:nvGrpSpPr>
      <p:grpSpPr>
        <a:xfrm>
          <a:off x="0" y="0"/>
          <a:ext cx="0" cy="0"/>
          <a:chOff x="0" y="0"/>
          <a:chExt cx="0" cy="0"/>
        </a:xfrm>
      </p:grpSpPr>
      <p:sp>
        <p:nvSpPr>
          <p:cNvPr id="471" name="Google Shape;471;p24"/>
          <p:cNvSpPr txBox="1"/>
          <p:nvPr/>
        </p:nvSpPr>
        <p:spPr>
          <a:xfrm>
            <a:off x="323050" y="1465225"/>
            <a:ext cx="5190600" cy="285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Lato"/>
                <a:ea typeface="Lato"/>
                <a:cs typeface="Lato"/>
                <a:sym typeface="Lato"/>
              </a:rPr>
              <a:t>So you’ve got the insights, now what? </a:t>
            </a:r>
            <a:r>
              <a:rPr lang="en" sz="1000">
                <a:solidFill>
                  <a:schemeClr val="lt1"/>
                </a:solidFill>
                <a:latin typeface="Lato"/>
                <a:ea typeface="Lato"/>
                <a:cs typeface="Lato"/>
                <a:sym typeface="Lato"/>
              </a:rPr>
              <a:t>Here’s a list to help you design and optimize your eCommerce marketing initiatives for 2023.</a:t>
            </a:r>
            <a:endParaRPr sz="1000">
              <a:solidFill>
                <a:schemeClr val="lt1"/>
              </a:solidFill>
              <a:latin typeface="Lato"/>
              <a:ea typeface="Lato"/>
              <a:cs typeface="Lato"/>
              <a:sym typeface="Lato"/>
            </a:endParaRPr>
          </a:p>
          <a:p>
            <a:pPr indent="-292100" lvl="0" marL="457200" rtl="0" algn="l">
              <a:spcBef>
                <a:spcPts val="1000"/>
              </a:spcBef>
              <a:spcAft>
                <a:spcPts val="0"/>
              </a:spcAft>
              <a:buClr>
                <a:schemeClr val="lt1"/>
              </a:buClr>
              <a:buSzPts val="1000"/>
              <a:buFont typeface="Lato"/>
              <a:buAutoNum type="arabicPeriod"/>
            </a:pPr>
            <a:r>
              <a:rPr b="1" lang="en" sz="1000">
                <a:solidFill>
                  <a:schemeClr val="lt1"/>
                </a:solidFill>
                <a:latin typeface="Lato"/>
                <a:ea typeface="Lato"/>
                <a:cs typeface="Lato"/>
                <a:sym typeface="Lato"/>
              </a:rPr>
              <a:t>Get the basics down. </a:t>
            </a:r>
            <a:r>
              <a:rPr lang="en" sz="1000">
                <a:solidFill>
                  <a:schemeClr val="lt1"/>
                </a:solidFill>
                <a:latin typeface="Lato"/>
                <a:ea typeface="Lato"/>
                <a:cs typeface="Lato"/>
                <a:sym typeface="Lato"/>
              </a:rPr>
              <a:t>Is Boots on top of your check-out options in the UK? Douglas in Germany? Are you driving traffic to Druni and Primor in Spain too? Don’t forget, in addition to Amazon and mass merchants, specialized retailers are key to driving your eCommerce in the Beauty and Personal Care sector in Europe.</a:t>
            </a:r>
            <a:endParaRPr sz="1000">
              <a:solidFill>
                <a:schemeClr val="lt1"/>
              </a:solidFill>
              <a:latin typeface="Lato"/>
              <a:ea typeface="Lato"/>
              <a:cs typeface="Lato"/>
              <a:sym typeface="Lato"/>
            </a:endParaRPr>
          </a:p>
          <a:p>
            <a:pPr indent="-292100" lvl="0" marL="457200" rtl="0" algn="l">
              <a:spcBef>
                <a:spcPts val="1000"/>
              </a:spcBef>
              <a:spcAft>
                <a:spcPts val="0"/>
              </a:spcAft>
              <a:buClr>
                <a:schemeClr val="lt1"/>
              </a:buClr>
              <a:buSzPts val="1000"/>
              <a:buFont typeface="Lato"/>
              <a:buAutoNum type="arabicPeriod"/>
            </a:pPr>
            <a:r>
              <a:rPr b="1" lang="en" sz="1000">
                <a:solidFill>
                  <a:schemeClr val="lt1"/>
                </a:solidFill>
                <a:latin typeface="Lato"/>
                <a:ea typeface="Lato"/>
                <a:cs typeface="Lato"/>
                <a:sym typeface="Lato"/>
              </a:rPr>
              <a:t>Develop more nuanced insights for consumer relevance. </a:t>
            </a:r>
            <a:r>
              <a:rPr lang="en" sz="1000">
                <a:solidFill>
                  <a:schemeClr val="lt1"/>
                </a:solidFill>
                <a:latin typeface="Lato"/>
                <a:ea typeface="Lato"/>
                <a:cs typeface="Lato"/>
                <a:sym typeface="Lato"/>
              </a:rPr>
              <a:t>Is your brand’s website utilizing multi retailer checkout? Which channels are part of their shopping journey? Add the channels and retailers that resonate with your consumers to the mix. Can this expand to new formats like livestream and CTV?</a:t>
            </a:r>
            <a:endParaRPr sz="1000">
              <a:solidFill>
                <a:schemeClr val="lt1"/>
              </a:solidFill>
              <a:latin typeface="Lato"/>
              <a:ea typeface="Lato"/>
              <a:cs typeface="Lato"/>
              <a:sym typeface="Lato"/>
            </a:endParaRPr>
          </a:p>
          <a:p>
            <a:pPr indent="-292100" lvl="0" marL="457200" rtl="0" algn="l">
              <a:spcBef>
                <a:spcPts val="1000"/>
              </a:spcBef>
              <a:spcAft>
                <a:spcPts val="0"/>
              </a:spcAft>
              <a:buClr>
                <a:schemeClr val="lt1"/>
              </a:buClr>
              <a:buSzPts val="1000"/>
              <a:buFont typeface="Lato"/>
              <a:buAutoNum type="arabicPeriod"/>
            </a:pPr>
            <a:r>
              <a:rPr b="1" lang="en" sz="1000">
                <a:solidFill>
                  <a:schemeClr val="lt1"/>
                </a:solidFill>
                <a:latin typeface="Lato"/>
                <a:ea typeface="Lato"/>
                <a:cs typeface="Lato"/>
                <a:sym typeface="Lato"/>
              </a:rPr>
              <a:t>Explore growth opportunities. </a:t>
            </a:r>
            <a:r>
              <a:rPr lang="en" sz="1000">
                <a:solidFill>
                  <a:schemeClr val="lt1"/>
                </a:solidFill>
                <a:latin typeface="Lato"/>
                <a:ea typeface="Lato"/>
                <a:cs typeface="Lato"/>
                <a:sym typeface="Lato"/>
              </a:rPr>
              <a:t>Check your performance against category (and subcategory!) benchmarks to see how you stack up against the competition. A/B test creative and messaging to see if purchase intent increases.</a:t>
            </a:r>
            <a:endParaRPr sz="1000">
              <a:solidFill>
                <a:schemeClr val="lt1"/>
              </a:solidFill>
              <a:latin typeface="Lato"/>
              <a:ea typeface="Lato"/>
              <a:cs typeface="Lato"/>
              <a:sym typeface="Lato"/>
            </a:endParaRPr>
          </a:p>
          <a:p>
            <a:pPr indent="0" lvl="0" marL="0" rtl="0" algn="l">
              <a:spcBef>
                <a:spcPts val="1000"/>
              </a:spcBef>
              <a:spcAft>
                <a:spcPts val="1000"/>
              </a:spcAft>
              <a:buNone/>
            </a:pPr>
            <a:r>
              <a:rPr lang="en" sz="1000">
                <a:solidFill>
                  <a:schemeClr val="lt1"/>
                </a:solidFill>
                <a:latin typeface="Lato"/>
                <a:ea typeface="Lato"/>
                <a:cs typeface="Lato"/>
                <a:sym typeface="Lato"/>
              </a:rPr>
              <a:t>Want to learn more? </a:t>
            </a:r>
            <a:r>
              <a:rPr b="1" lang="en" sz="1000" u="sng">
                <a:solidFill>
                  <a:schemeClr val="lt1"/>
                </a:solidFill>
                <a:latin typeface="Lato"/>
                <a:ea typeface="Lato"/>
                <a:cs typeface="Lato"/>
                <a:sym typeface="Lato"/>
                <a:hlinkClick r:id="rId3">
                  <a:extLst>
                    <a:ext uri="{A12FA001-AC4F-418D-AE19-62706E023703}">
                      <ahyp:hlinkClr val="tx"/>
                    </a:ext>
                  </a:extLst>
                </a:hlinkClick>
              </a:rPr>
              <a:t>MikMak can help you get started!</a:t>
            </a:r>
            <a:endParaRPr b="1" sz="1000">
              <a:solidFill>
                <a:schemeClr val="lt1"/>
              </a:solidFill>
              <a:latin typeface="Lato"/>
              <a:ea typeface="Lato"/>
              <a:cs typeface="Lato"/>
              <a:sym typeface="Lato"/>
            </a:endParaRPr>
          </a:p>
        </p:txBody>
      </p:sp>
      <p:sp>
        <p:nvSpPr>
          <p:cNvPr id="472" name="Google Shape;472;p24"/>
          <p:cNvSpPr txBox="1"/>
          <p:nvPr/>
        </p:nvSpPr>
        <p:spPr>
          <a:xfrm>
            <a:off x="304800" y="948575"/>
            <a:ext cx="5052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b="1" lang="en" sz="1800">
                <a:solidFill>
                  <a:schemeClr val="lt1"/>
                </a:solidFill>
                <a:latin typeface="Raleway"/>
                <a:ea typeface="Raleway"/>
                <a:cs typeface="Raleway"/>
                <a:sym typeface="Raleway"/>
              </a:rPr>
              <a:t>Your eCommerce Marketing Checklist</a:t>
            </a:r>
            <a:endParaRPr b="1" sz="1800">
              <a:solidFill>
                <a:schemeClr val="lt1"/>
              </a:solidFill>
              <a:latin typeface="Raleway"/>
              <a:ea typeface="Raleway"/>
              <a:cs typeface="Raleway"/>
              <a:sym typeface="Raleway"/>
            </a:endParaRPr>
          </a:p>
        </p:txBody>
      </p:sp>
      <p:pic>
        <p:nvPicPr>
          <p:cNvPr id="473" name="Google Shape;473;p24"/>
          <p:cNvPicPr preferRelativeResize="0"/>
          <p:nvPr/>
        </p:nvPicPr>
        <p:blipFill rotWithShape="1">
          <a:blip r:embed="rId4">
            <a:alphaModFix/>
          </a:blip>
          <a:srcRect b="1569" l="0" r="0" t="1569"/>
          <a:stretch/>
        </p:blipFill>
        <p:spPr>
          <a:xfrm>
            <a:off x="219925" y="4734475"/>
            <a:ext cx="607350" cy="221775"/>
          </a:xfrm>
          <a:prstGeom prst="rect">
            <a:avLst/>
          </a:prstGeom>
          <a:noFill/>
          <a:ln>
            <a:noFill/>
          </a:ln>
        </p:spPr>
      </p:pic>
      <p:sp>
        <p:nvSpPr>
          <p:cNvPr id="474" name="Google Shape;474;p24"/>
          <p:cNvSpPr txBox="1"/>
          <p:nvPr/>
        </p:nvSpPr>
        <p:spPr>
          <a:xfrm>
            <a:off x="396000" y="228600"/>
            <a:ext cx="3359400" cy="3387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 sz="1000">
                <a:solidFill>
                  <a:schemeClr val="lt1"/>
                </a:solidFill>
                <a:latin typeface="Lato"/>
                <a:ea typeface="Lato"/>
                <a:cs typeface="Lato"/>
                <a:sym typeface="Lato"/>
              </a:rPr>
              <a:t>Beauty &amp; Personal Care Benchmarks and Insights: Europe</a:t>
            </a:r>
            <a:endParaRPr sz="1000">
              <a:solidFill>
                <a:schemeClr val="lt1"/>
              </a:solidFill>
              <a:latin typeface="Lato"/>
              <a:ea typeface="Lato"/>
              <a:cs typeface="Lato"/>
              <a:sym typeface="Lato"/>
            </a:endParaRPr>
          </a:p>
        </p:txBody>
      </p:sp>
      <p:cxnSp>
        <p:nvCxnSpPr>
          <p:cNvPr id="475" name="Google Shape;475;p24"/>
          <p:cNvCxnSpPr/>
          <p:nvPr/>
        </p:nvCxnSpPr>
        <p:spPr>
          <a:xfrm>
            <a:off x="396000" y="567300"/>
            <a:ext cx="690300" cy="0"/>
          </a:xfrm>
          <a:prstGeom prst="straightConnector1">
            <a:avLst/>
          </a:prstGeom>
          <a:noFill/>
          <a:ln cap="flat" cmpd="sng" w="19050">
            <a:solidFill>
              <a:schemeClr val="lt1"/>
            </a:solidFill>
            <a:prstDash val="solid"/>
            <a:round/>
            <a:headEnd len="med" w="med" type="none"/>
            <a:tailEnd len="med" w="med" type="none"/>
          </a:ln>
        </p:spPr>
      </p:cxnSp>
      <p:grpSp>
        <p:nvGrpSpPr>
          <p:cNvPr id="476" name="Google Shape;476;p24"/>
          <p:cNvGrpSpPr/>
          <p:nvPr/>
        </p:nvGrpSpPr>
        <p:grpSpPr>
          <a:xfrm>
            <a:off x="5974425" y="1760850"/>
            <a:ext cx="2697600" cy="1621800"/>
            <a:chOff x="5960200" y="1760850"/>
            <a:chExt cx="2697600" cy="1621800"/>
          </a:xfrm>
        </p:grpSpPr>
        <p:sp>
          <p:nvSpPr>
            <p:cNvPr id="477" name="Google Shape;477;p24"/>
            <p:cNvSpPr/>
            <p:nvPr/>
          </p:nvSpPr>
          <p:spPr>
            <a:xfrm>
              <a:off x="5960200" y="1760850"/>
              <a:ext cx="2697600" cy="1621800"/>
            </a:xfrm>
            <a:prstGeom prst="roundRect">
              <a:avLst>
                <a:gd fmla="val 5802" name="adj"/>
              </a:avLst>
            </a:prstGeom>
            <a:solidFill>
              <a:schemeClr val="lt1"/>
            </a:solidFill>
            <a:ln>
              <a:noFill/>
            </a:ln>
            <a:effectLst>
              <a:outerShdw blurRad="14288"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4"/>
            <p:cNvSpPr txBox="1"/>
            <p:nvPr/>
          </p:nvSpPr>
          <p:spPr>
            <a:xfrm>
              <a:off x="6085300" y="1958063"/>
              <a:ext cx="2481000" cy="100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Lato"/>
                  <a:ea typeface="Lato"/>
                  <a:cs typeface="Lato"/>
                  <a:sym typeface="Lato"/>
                </a:rPr>
                <a:t>"With MikMak, shoppers can easily choose where to buy our products, and we get to see what drives conversion at both our DTC and our Retailer sites."</a:t>
              </a:r>
              <a:endParaRPr sz="900">
                <a:latin typeface="Lato"/>
                <a:ea typeface="Lato"/>
                <a:cs typeface="Lato"/>
                <a:sym typeface="Lato"/>
              </a:endParaRPr>
            </a:p>
            <a:p>
              <a:pPr indent="0" lvl="0" marL="0" rtl="0" algn="l">
                <a:spcBef>
                  <a:spcPts val="1000"/>
                </a:spcBef>
                <a:spcAft>
                  <a:spcPts val="1000"/>
                </a:spcAft>
                <a:buNone/>
              </a:pPr>
              <a:r>
                <a:rPr lang="en" sz="900">
                  <a:latin typeface="Lato"/>
                  <a:ea typeface="Lato"/>
                  <a:cs typeface="Lato"/>
                  <a:sym typeface="Lato"/>
                </a:rPr>
                <a:t>- Performance Marketing Manager</a:t>
              </a:r>
              <a:endParaRPr sz="900">
                <a:latin typeface="Lato"/>
                <a:ea typeface="Lato"/>
                <a:cs typeface="Lato"/>
                <a:sym typeface="Lato"/>
              </a:endParaRPr>
            </a:p>
          </p:txBody>
        </p:sp>
        <p:pic>
          <p:nvPicPr>
            <p:cNvPr id="479" name="Google Shape;479;p24"/>
            <p:cNvPicPr preferRelativeResize="0"/>
            <p:nvPr/>
          </p:nvPicPr>
          <p:blipFill>
            <a:blip r:embed="rId5">
              <a:alphaModFix/>
            </a:blip>
            <a:stretch>
              <a:fillRect/>
            </a:stretch>
          </p:blipFill>
          <p:spPr>
            <a:xfrm>
              <a:off x="6145667" y="2963663"/>
              <a:ext cx="1601709" cy="221775"/>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483" name="Shape 483"/>
        <p:cNvGrpSpPr/>
        <p:nvPr/>
      </p:nvGrpSpPr>
      <p:grpSpPr>
        <a:xfrm>
          <a:off x="0" y="0"/>
          <a:ext cx="0" cy="0"/>
          <a:chOff x="0" y="0"/>
          <a:chExt cx="0" cy="0"/>
        </a:xfrm>
      </p:grpSpPr>
      <p:pic>
        <p:nvPicPr>
          <p:cNvPr id="484" name="Google Shape;484;p25"/>
          <p:cNvPicPr preferRelativeResize="0"/>
          <p:nvPr/>
        </p:nvPicPr>
        <p:blipFill rotWithShape="1">
          <a:blip r:embed="rId3">
            <a:alphaModFix/>
          </a:blip>
          <a:srcRect b="0" l="2505" r="2219" t="209"/>
          <a:stretch/>
        </p:blipFill>
        <p:spPr>
          <a:xfrm rot="5400000">
            <a:off x="-786564" y="786563"/>
            <a:ext cx="5158927" cy="3585800"/>
          </a:xfrm>
          <a:prstGeom prst="rect">
            <a:avLst/>
          </a:prstGeom>
          <a:noFill/>
          <a:ln>
            <a:noFill/>
          </a:ln>
        </p:spPr>
      </p:pic>
      <p:sp>
        <p:nvSpPr>
          <p:cNvPr id="485" name="Google Shape;485;p25"/>
          <p:cNvSpPr/>
          <p:nvPr/>
        </p:nvSpPr>
        <p:spPr>
          <a:xfrm>
            <a:off x="-50" y="0"/>
            <a:ext cx="3585900" cy="5158800"/>
          </a:xfrm>
          <a:prstGeom prst="rect">
            <a:avLst/>
          </a:prstGeom>
          <a:solidFill>
            <a:srgbClr val="2D1E80">
              <a:alpha val="649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25"/>
          <p:cNvSpPr txBox="1"/>
          <p:nvPr/>
        </p:nvSpPr>
        <p:spPr>
          <a:xfrm>
            <a:off x="363850" y="2036913"/>
            <a:ext cx="2858100" cy="1085100"/>
          </a:xfrm>
          <a:prstGeom prst="rect">
            <a:avLst/>
          </a:prstGeom>
          <a:noFill/>
          <a:ln>
            <a:noFill/>
          </a:ln>
          <a:effectLst>
            <a:outerShdw blurRad="14288" rotWithShape="0" algn="bl" dir="1620000" dist="9525">
              <a:srgbClr val="000000">
                <a:alpha val="15000"/>
              </a:srgbClr>
            </a:outerShdw>
          </a:effectLst>
        </p:spPr>
        <p:txBody>
          <a:bodyPr anchorCtr="0" anchor="t" bIns="26775" lIns="91425" spcFirstLastPara="1" rIns="26775" wrap="square" tIns="26775">
            <a:noAutofit/>
          </a:bodyPr>
          <a:lstStyle/>
          <a:p>
            <a:pPr indent="0" lvl="0" marL="0" rtl="0" algn="l">
              <a:lnSpc>
                <a:spcPct val="115000"/>
              </a:lnSpc>
              <a:spcBef>
                <a:spcPts val="0"/>
              </a:spcBef>
              <a:spcAft>
                <a:spcPts val="1000"/>
              </a:spcAft>
              <a:buNone/>
            </a:pPr>
            <a:r>
              <a:rPr b="1" lang="en" sz="2000">
                <a:solidFill>
                  <a:schemeClr val="lt1"/>
                </a:solidFill>
                <a:latin typeface="Raleway"/>
                <a:ea typeface="Raleway"/>
                <a:cs typeface="Raleway"/>
                <a:sym typeface="Raleway"/>
              </a:rPr>
              <a:t>Download our Beauty Webinar available in French and English</a:t>
            </a:r>
            <a:endParaRPr b="1" sz="800">
              <a:solidFill>
                <a:schemeClr val="lt1"/>
              </a:solidFill>
              <a:latin typeface="Lato"/>
              <a:ea typeface="Lato"/>
              <a:cs typeface="Lato"/>
              <a:sym typeface="Lato"/>
            </a:endParaRPr>
          </a:p>
        </p:txBody>
      </p:sp>
      <p:pic>
        <p:nvPicPr>
          <p:cNvPr id="487" name="Google Shape;487;p25"/>
          <p:cNvPicPr preferRelativeResize="0"/>
          <p:nvPr/>
        </p:nvPicPr>
        <p:blipFill rotWithShape="1">
          <a:blip r:embed="rId4">
            <a:alphaModFix/>
          </a:blip>
          <a:srcRect b="1569" l="0" r="0" t="1569"/>
          <a:stretch/>
        </p:blipFill>
        <p:spPr>
          <a:xfrm>
            <a:off x="219925" y="4734475"/>
            <a:ext cx="607350" cy="221775"/>
          </a:xfrm>
          <a:prstGeom prst="rect">
            <a:avLst/>
          </a:prstGeom>
          <a:noFill/>
          <a:ln>
            <a:noFill/>
          </a:ln>
        </p:spPr>
      </p:pic>
      <p:sp>
        <p:nvSpPr>
          <p:cNvPr id="488" name="Google Shape;488;p25"/>
          <p:cNvSpPr/>
          <p:nvPr/>
        </p:nvSpPr>
        <p:spPr>
          <a:xfrm>
            <a:off x="4440925" y="386712"/>
            <a:ext cx="3832800" cy="2076000"/>
          </a:xfrm>
          <a:prstGeom prst="roundRect">
            <a:avLst>
              <a:gd fmla="val 3127" name="adj"/>
            </a:avLst>
          </a:prstGeom>
          <a:solidFill>
            <a:schemeClr val="accent4"/>
          </a:solidFill>
          <a:ln>
            <a:noFill/>
          </a:ln>
          <a:effectLst>
            <a:outerShdw blurRad="14288"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89" name="Google Shape;489;p25">
            <a:hlinkClick r:id="rId5"/>
          </p:cNvPr>
          <p:cNvPicPr preferRelativeResize="0"/>
          <p:nvPr/>
        </p:nvPicPr>
        <p:blipFill>
          <a:blip r:embed="rId6">
            <a:alphaModFix/>
          </a:blip>
          <a:stretch>
            <a:fillRect/>
          </a:stretch>
        </p:blipFill>
        <p:spPr>
          <a:xfrm>
            <a:off x="4520341" y="471064"/>
            <a:ext cx="3671292" cy="1921311"/>
          </a:xfrm>
          <a:prstGeom prst="rect">
            <a:avLst/>
          </a:prstGeom>
          <a:noFill/>
          <a:ln>
            <a:noFill/>
          </a:ln>
        </p:spPr>
      </p:pic>
      <p:sp>
        <p:nvSpPr>
          <p:cNvPr id="490" name="Google Shape;490;p25"/>
          <p:cNvSpPr/>
          <p:nvPr/>
        </p:nvSpPr>
        <p:spPr>
          <a:xfrm>
            <a:off x="4442321" y="2611387"/>
            <a:ext cx="3832800" cy="2076000"/>
          </a:xfrm>
          <a:prstGeom prst="roundRect">
            <a:avLst>
              <a:gd fmla="val 3127" name="adj"/>
            </a:avLst>
          </a:prstGeom>
          <a:solidFill>
            <a:schemeClr val="accent4"/>
          </a:solidFill>
          <a:ln>
            <a:noFill/>
          </a:ln>
          <a:effectLst>
            <a:outerShdw blurRad="14288"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1" name="Google Shape;491;p25">
            <a:hlinkClick r:id="rId7"/>
          </p:cNvPr>
          <p:cNvPicPr preferRelativeResize="0"/>
          <p:nvPr/>
        </p:nvPicPr>
        <p:blipFill rotWithShape="1">
          <a:blip r:embed="rId8">
            <a:alphaModFix/>
          </a:blip>
          <a:srcRect b="0" l="0" r="0" t="0"/>
          <a:stretch/>
        </p:blipFill>
        <p:spPr>
          <a:xfrm>
            <a:off x="4521737" y="2695740"/>
            <a:ext cx="3671295" cy="192131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495" name="Shape 495"/>
        <p:cNvGrpSpPr/>
        <p:nvPr/>
      </p:nvGrpSpPr>
      <p:grpSpPr>
        <a:xfrm>
          <a:off x="0" y="0"/>
          <a:ext cx="0" cy="0"/>
          <a:chOff x="0" y="0"/>
          <a:chExt cx="0" cy="0"/>
        </a:xfrm>
      </p:grpSpPr>
      <p:grpSp>
        <p:nvGrpSpPr>
          <p:cNvPr id="496" name="Google Shape;496;p26"/>
          <p:cNvGrpSpPr/>
          <p:nvPr/>
        </p:nvGrpSpPr>
        <p:grpSpPr>
          <a:xfrm>
            <a:off x="0" y="592967"/>
            <a:ext cx="4260624" cy="4066657"/>
            <a:chOff x="0" y="2108675"/>
            <a:chExt cx="4740875" cy="2462700"/>
          </a:xfrm>
        </p:grpSpPr>
        <p:sp>
          <p:nvSpPr>
            <p:cNvPr id="497" name="Google Shape;497;p26"/>
            <p:cNvSpPr/>
            <p:nvPr/>
          </p:nvSpPr>
          <p:spPr>
            <a:xfrm>
              <a:off x="346175" y="2108675"/>
              <a:ext cx="4394700" cy="2462700"/>
            </a:xfrm>
            <a:prstGeom prst="roundRect">
              <a:avLst>
                <a:gd fmla="val 1972" name="adj"/>
              </a:avLst>
            </a:prstGeom>
            <a:solidFill>
              <a:srgbClr val="FFFFFF"/>
            </a:solidFill>
            <a:ln>
              <a:noFill/>
            </a:ln>
            <a:effectLst>
              <a:outerShdw blurRad="57150" rotWithShape="0" algn="bl" dir="54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26"/>
            <p:cNvSpPr/>
            <p:nvPr/>
          </p:nvSpPr>
          <p:spPr>
            <a:xfrm>
              <a:off x="0" y="2108675"/>
              <a:ext cx="425700" cy="2462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9" name="Google Shape;499;p26"/>
          <p:cNvSpPr txBox="1"/>
          <p:nvPr/>
        </p:nvSpPr>
        <p:spPr>
          <a:xfrm>
            <a:off x="275500" y="2066675"/>
            <a:ext cx="3762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b="1" lang="en" sz="1200">
                <a:solidFill>
                  <a:schemeClr val="dk1"/>
                </a:solidFill>
                <a:latin typeface="Raleway"/>
                <a:ea typeface="Raleway"/>
                <a:cs typeface="Raleway"/>
                <a:sym typeface="Raleway"/>
              </a:rPr>
              <a:t>Check out these BRAVE COMMERCE episodes:</a:t>
            </a:r>
            <a:endParaRPr sz="1000">
              <a:solidFill>
                <a:schemeClr val="dk1"/>
              </a:solidFill>
              <a:latin typeface="Lato"/>
              <a:ea typeface="Lato"/>
              <a:cs typeface="Lato"/>
              <a:sym typeface="Lato"/>
            </a:endParaRPr>
          </a:p>
        </p:txBody>
      </p:sp>
      <p:graphicFrame>
        <p:nvGraphicFramePr>
          <p:cNvPr id="500" name="Google Shape;500;p26"/>
          <p:cNvGraphicFramePr/>
          <p:nvPr/>
        </p:nvGraphicFramePr>
        <p:xfrm>
          <a:off x="275575" y="3495288"/>
          <a:ext cx="3000000" cy="3000000"/>
        </p:xfrm>
        <a:graphic>
          <a:graphicData uri="http://schemas.openxmlformats.org/drawingml/2006/table">
            <a:tbl>
              <a:tblPr>
                <a:noFill/>
                <a:tableStyleId>{C6C8E8D7-FA15-42E6-8923-59486454A51B}</a:tableStyleId>
              </a:tblPr>
              <a:tblGrid>
                <a:gridCol w="1247050"/>
                <a:gridCol w="1334750"/>
                <a:gridCol w="1235725"/>
              </a:tblGrid>
              <a:tr h="987900">
                <a:tc>
                  <a:txBody>
                    <a:bodyPr/>
                    <a:lstStyle/>
                    <a:p>
                      <a:pPr indent="0" lvl="0" marL="0" rtl="0" algn="l">
                        <a:spcBef>
                          <a:spcPts val="0"/>
                        </a:spcBef>
                        <a:spcAft>
                          <a:spcPts val="0"/>
                        </a:spcAft>
                        <a:buNone/>
                      </a:pPr>
                      <a:r>
                        <a:rPr b="1" lang="en" sz="800">
                          <a:latin typeface="Lato"/>
                          <a:ea typeface="Lato"/>
                          <a:cs typeface="Lato"/>
                          <a:sym typeface="Lato"/>
                        </a:rPr>
                        <a:t>TikTok's Sandie Hawkins</a:t>
                      </a:r>
                      <a:r>
                        <a:rPr lang="en" sz="800">
                          <a:latin typeface="Lato"/>
                          <a:ea typeface="Lato"/>
                          <a:cs typeface="Lato"/>
                          <a:sym typeface="Lato"/>
                        </a:rPr>
                        <a:t> on Revolutionizing eCommerce through Community </a:t>
                      </a:r>
                      <a:endParaRPr sz="800">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 sz="800">
                          <a:latin typeface="Lato"/>
                          <a:ea typeface="Lato"/>
                          <a:cs typeface="Lato"/>
                          <a:sym typeface="Lato"/>
                        </a:rPr>
                        <a:t>Urban Decay's Malena Higuera </a:t>
                      </a:r>
                      <a:r>
                        <a:rPr lang="en" sz="800">
                          <a:latin typeface="Lato"/>
                          <a:ea typeface="Lato"/>
                          <a:cs typeface="Lato"/>
                          <a:sym typeface="Lato"/>
                        </a:rPr>
                        <a:t>on the digital transformation of the beauty industry </a:t>
                      </a:r>
                      <a:endParaRPr sz="800">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 sz="800">
                          <a:latin typeface="Lato"/>
                          <a:ea typeface="Lato"/>
                          <a:cs typeface="Lato"/>
                          <a:sym typeface="Lato"/>
                        </a:rPr>
                        <a:t>Revlon CEO Debbie Perelman </a:t>
                      </a:r>
                      <a:r>
                        <a:rPr lang="en" sz="800">
                          <a:latin typeface="Lato"/>
                          <a:ea typeface="Lato"/>
                          <a:cs typeface="Lato"/>
                          <a:sym typeface="Lato"/>
                        </a:rPr>
                        <a:t>on capturing a truly omni-experience for consumers in 2021 </a:t>
                      </a:r>
                      <a:endParaRPr sz="800">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grpSp>
        <p:nvGrpSpPr>
          <p:cNvPr id="501" name="Google Shape;501;p26"/>
          <p:cNvGrpSpPr/>
          <p:nvPr/>
        </p:nvGrpSpPr>
        <p:grpSpPr>
          <a:xfrm>
            <a:off x="399650" y="363875"/>
            <a:ext cx="2974800" cy="359700"/>
            <a:chOff x="5114825" y="1915813"/>
            <a:chExt cx="2974800" cy="359700"/>
          </a:xfrm>
        </p:grpSpPr>
        <p:sp>
          <p:nvSpPr>
            <p:cNvPr id="502" name="Google Shape;502;p26"/>
            <p:cNvSpPr/>
            <p:nvPr/>
          </p:nvSpPr>
          <p:spPr>
            <a:xfrm>
              <a:off x="5114825" y="1915813"/>
              <a:ext cx="2974800" cy="359700"/>
            </a:xfrm>
            <a:prstGeom prst="roundRect">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6"/>
            <p:cNvSpPr txBox="1"/>
            <p:nvPr/>
          </p:nvSpPr>
          <p:spPr>
            <a:xfrm>
              <a:off x="5198475" y="1926300"/>
              <a:ext cx="2855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b="1" lang="en" sz="1000">
                  <a:solidFill>
                    <a:srgbClr val="FFFFFF"/>
                  </a:solidFill>
                  <a:latin typeface="Lato"/>
                  <a:ea typeface="Lato"/>
                  <a:cs typeface="Lato"/>
                  <a:sym typeface="Lato"/>
                </a:rPr>
                <a:t>Want to keep learning about</a:t>
              </a:r>
              <a:r>
                <a:rPr b="1" lang="en" sz="1000">
                  <a:solidFill>
                    <a:srgbClr val="FFFFFF"/>
                  </a:solidFill>
                  <a:latin typeface="Lato"/>
                  <a:ea typeface="Lato"/>
                  <a:cs typeface="Lato"/>
                  <a:sym typeface="Lato"/>
                </a:rPr>
                <a:t> beauty insights?</a:t>
              </a:r>
              <a:endParaRPr sz="800">
                <a:solidFill>
                  <a:srgbClr val="FFFFFF"/>
                </a:solidFill>
                <a:latin typeface="Lato"/>
                <a:ea typeface="Lato"/>
                <a:cs typeface="Lato"/>
                <a:sym typeface="Lato"/>
              </a:endParaRPr>
            </a:p>
          </p:txBody>
        </p:sp>
      </p:grpSp>
      <p:grpSp>
        <p:nvGrpSpPr>
          <p:cNvPr id="504" name="Google Shape;504;p26"/>
          <p:cNvGrpSpPr/>
          <p:nvPr/>
        </p:nvGrpSpPr>
        <p:grpSpPr>
          <a:xfrm>
            <a:off x="369763" y="2551969"/>
            <a:ext cx="757838" cy="292500"/>
            <a:chOff x="3247263" y="4687575"/>
            <a:chExt cx="757838" cy="292500"/>
          </a:xfrm>
        </p:grpSpPr>
        <p:sp>
          <p:nvSpPr>
            <p:cNvPr id="505" name="Google Shape;505;p26"/>
            <p:cNvSpPr/>
            <p:nvPr/>
          </p:nvSpPr>
          <p:spPr>
            <a:xfrm>
              <a:off x="3247300" y="4711575"/>
              <a:ext cx="757800" cy="244500"/>
            </a:xfrm>
            <a:prstGeom prst="roundRect">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6"/>
            <p:cNvSpPr txBox="1"/>
            <p:nvPr/>
          </p:nvSpPr>
          <p:spPr>
            <a:xfrm>
              <a:off x="3247263" y="4687575"/>
              <a:ext cx="7578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b="1" lang="en" sz="700">
                  <a:solidFill>
                    <a:schemeClr val="lt1"/>
                  </a:solidFill>
                  <a:uFill>
                    <a:noFill/>
                  </a:uFill>
                  <a:latin typeface="Lato"/>
                  <a:ea typeface="Lato"/>
                  <a:cs typeface="Lato"/>
                  <a:sym typeface="Lato"/>
                  <a:hlinkClick r:id="rId3">
                    <a:extLst>
                      <a:ext uri="{A12FA001-AC4F-418D-AE19-62706E023703}">
                        <ahyp:hlinkClr val="tx"/>
                      </a:ext>
                    </a:extLst>
                  </a:hlinkClick>
                </a:rPr>
                <a:t>LISTEN NOW</a:t>
              </a:r>
              <a:endParaRPr sz="500">
                <a:solidFill>
                  <a:schemeClr val="lt1"/>
                </a:solidFill>
                <a:latin typeface="Lato"/>
                <a:ea typeface="Lato"/>
                <a:cs typeface="Lato"/>
                <a:sym typeface="Lato"/>
              </a:endParaRPr>
            </a:p>
          </p:txBody>
        </p:sp>
      </p:grpSp>
      <p:grpSp>
        <p:nvGrpSpPr>
          <p:cNvPr id="507" name="Google Shape;507;p26"/>
          <p:cNvGrpSpPr/>
          <p:nvPr/>
        </p:nvGrpSpPr>
        <p:grpSpPr>
          <a:xfrm>
            <a:off x="1728450" y="2551794"/>
            <a:ext cx="757800" cy="292500"/>
            <a:chOff x="3247300" y="4687575"/>
            <a:chExt cx="757800" cy="292500"/>
          </a:xfrm>
        </p:grpSpPr>
        <p:sp>
          <p:nvSpPr>
            <p:cNvPr id="508" name="Google Shape;508;p26"/>
            <p:cNvSpPr/>
            <p:nvPr/>
          </p:nvSpPr>
          <p:spPr>
            <a:xfrm>
              <a:off x="3247300" y="4711575"/>
              <a:ext cx="757800" cy="244500"/>
            </a:xfrm>
            <a:prstGeom prst="roundRect">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26"/>
            <p:cNvSpPr txBox="1"/>
            <p:nvPr/>
          </p:nvSpPr>
          <p:spPr>
            <a:xfrm>
              <a:off x="3247300" y="4687575"/>
              <a:ext cx="7578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b="1" lang="en" sz="700">
                  <a:solidFill>
                    <a:schemeClr val="lt1"/>
                  </a:solidFill>
                  <a:uFill>
                    <a:noFill/>
                  </a:uFill>
                  <a:latin typeface="Lato"/>
                  <a:ea typeface="Lato"/>
                  <a:cs typeface="Lato"/>
                  <a:sym typeface="Lato"/>
                  <a:hlinkClick r:id="rId4">
                    <a:extLst>
                      <a:ext uri="{A12FA001-AC4F-418D-AE19-62706E023703}">
                        <ahyp:hlinkClr val="tx"/>
                      </a:ext>
                    </a:extLst>
                  </a:hlinkClick>
                </a:rPr>
                <a:t>LISTEN NOW</a:t>
              </a:r>
              <a:endParaRPr sz="500">
                <a:solidFill>
                  <a:schemeClr val="lt1"/>
                </a:solidFill>
                <a:latin typeface="Lato"/>
                <a:ea typeface="Lato"/>
                <a:cs typeface="Lato"/>
                <a:sym typeface="Lato"/>
              </a:endParaRPr>
            </a:p>
          </p:txBody>
        </p:sp>
      </p:grpSp>
      <p:grpSp>
        <p:nvGrpSpPr>
          <p:cNvPr id="510" name="Google Shape;510;p26"/>
          <p:cNvGrpSpPr/>
          <p:nvPr/>
        </p:nvGrpSpPr>
        <p:grpSpPr>
          <a:xfrm>
            <a:off x="3087100" y="2551969"/>
            <a:ext cx="757825" cy="292500"/>
            <a:chOff x="3247275" y="4687575"/>
            <a:chExt cx="757825" cy="292500"/>
          </a:xfrm>
        </p:grpSpPr>
        <p:sp>
          <p:nvSpPr>
            <p:cNvPr id="511" name="Google Shape;511;p26"/>
            <p:cNvSpPr/>
            <p:nvPr/>
          </p:nvSpPr>
          <p:spPr>
            <a:xfrm>
              <a:off x="3247300" y="4711575"/>
              <a:ext cx="757800" cy="244500"/>
            </a:xfrm>
            <a:prstGeom prst="roundRect">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6"/>
            <p:cNvSpPr txBox="1"/>
            <p:nvPr/>
          </p:nvSpPr>
          <p:spPr>
            <a:xfrm>
              <a:off x="3247275" y="4687575"/>
              <a:ext cx="7578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b="1" lang="en" sz="700">
                  <a:solidFill>
                    <a:schemeClr val="lt1"/>
                  </a:solidFill>
                  <a:uFill>
                    <a:noFill/>
                  </a:uFill>
                  <a:latin typeface="Lato"/>
                  <a:ea typeface="Lato"/>
                  <a:cs typeface="Lato"/>
                  <a:sym typeface="Lato"/>
                  <a:hlinkClick r:id="rId5">
                    <a:extLst>
                      <a:ext uri="{A12FA001-AC4F-418D-AE19-62706E023703}">
                        <ahyp:hlinkClr val="tx"/>
                      </a:ext>
                    </a:extLst>
                  </a:hlinkClick>
                </a:rPr>
                <a:t>LISTEN NOW</a:t>
              </a:r>
              <a:endParaRPr sz="500">
                <a:solidFill>
                  <a:schemeClr val="lt1"/>
                </a:solidFill>
                <a:latin typeface="Lato"/>
                <a:ea typeface="Lato"/>
                <a:cs typeface="Lato"/>
                <a:sym typeface="Lato"/>
              </a:endParaRPr>
            </a:p>
          </p:txBody>
        </p:sp>
      </p:grpSp>
      <p:pic>
        <p:nvPicPr>
          <p:cNvPr id="513" name="Google Shape;513;p26"/>
          <p:cNvPicPr preferRelativeResize="0"/>
          <p:nvPr/>
        </p:nvPicPr>
        <p:blipFill rotWithShape="1">
          <a:blip r:embed="rId6">
            <a:alphaModFix/>
          </a:blip>
          <a:srcRect b="0" l="16086" r="0" t="0"/>
          <a:stretch/>
        </p:blipFill>
        <p:spPr>
          <a:xfrm>
            <a:off x="0" y="946350"/>
            <a:ext cx="3610051" cy="936825"/>
          </a:xfrm>
          <a:prstGeom prst="rect">
            <a:avLst/>
          </a:prstGeom>
          <a:noFill/>
          <a:ln>
            <a:noFill/>
          </a:ln>
        </p:spPr>
      </p:pic>
      <p:sp>
        <p:nvSpPr>
          <p:cNvPr id="514" name="Google Shape;514;p26"/>
          <p:cNvSpPr txBox="1"/>
          <p:nvPr/>
        </p:nvSpPr>
        <p:spPr>
          <a:xfrm>
            <a:off x="4609600" y="592800"/>
            <a:ext cx="4066200" cy="695700"/>
          </a:xfrm>
          <a:prstGeom prst="rect">
            <a:avLst/>
          </a:prstGeom>
          <a:noFill/>
          <a:ln>
            <a:noFill/>
          </a:ln>
        </p:spPr>
        <p:txBody>
          <a:bodyPr anchorCtr="0" anchor="ctr" bIns="28575" lIns="28575" spcFirstLastPara="1" rIns="28575" wrap="square" tIns="28575">
            <a:noAutofit/>
          </a:bodyPr>
          <a:lstStyle/>
          <a:p>
            <a:pPr indent="0" lvl="0" marL="0" marR="0" rtl="0" algn="l">
              <a:lnSpc>
                <a:spcPct val="100000"/>
              </a:lnSpc>
              <a:spcBef>
                <a:spcPts val="0"/>
              </a:spcBef>
              <a:spcAft>
                <a:spcPts val="0"/>
              </a:spcAft>
              <a:buClr>
                <a:srgbClr val="D03DA8"/>
              </a:buClr>
              <a:buSzPts val="1500"/>
              <a:buFont typeface="Helvetica Neue"/>
              <a:buNone/>
            </a:pPr>
            <a:r>
              <a:rPr lang="en" sz="1600">
                <a:solidFill>
                  <a:srgbClr val="FFFFFF"/>
                </a:solidFill>
                <a:latin typeface="Raleway ExtraBold"/>
                <a:ea typeface="Raleway ExtraBold"/>
                <a:cs typeface="Raleway ExtraBold"/>
                <a:sym typeface="Raleway ExtraBold"/>
              </a:rPr>
              <a:t>All data and insights from this Category Benchmark and Insights are sourced from the MikMak Shopping Index.</a:t>
            </a:r>
            <a:endParaRPr sz="1600">
              <a:solidFill>
                <a:srgbClr val="FFFFFF"/>
              </a:solidFill>
              <a:latin typeface="Raleway ExtraBold"/>
              <a:ea typeface="Raleway ExtraBold"/>
              <a:cs typeface="Raleway ExtraBold"/>
              <a:sym typeface="Raleway ExtraBold"/>
            </a:endParaRPr>
          </a:p>
        </p:txBody>
      </p:sp>
      <p:sp>
        <p:nvSpPr>
          <p:cNvPr id="515" name="Google Shape;515;p26"/>
          <p:cNvSpPr txBox="1"/>
          <p:nvPr/>
        </p:nvSpPr>
        <p:spPr>
          <a:xfrm>
            <a:off x="4572000" y="1655100"/>
            <a:ext cx="4197000" cy="17238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Clr>
                <a:srgbClr val="000000"/>
              </a:buClr>
              <a:buSzPts val="1100"/>
              <a:buFont typeface="Arial"/>
              <a:buNone/>
            </a:pPr>
            <a:r>
              <a:rPr lang="en" sz="1000">
                <a:solidFill>
                  <a:srgbClr val="FFFFFF"/>
                </a:solidFill>
                <a:latin typeface="Lato"/>
                <a:ea typeface="Lato"/>
                <a:cs typeface="Lato"/>
                <a:sym typeface="Lato"/>
              </a:rPr>
              <a:t>The MikMak Shopping Index was developed to provide a standardized set of metrics, methodology, and benchmarks to help drive brands’ business results and strategy. It is a collection of key eCommerce KPIs collected across hundreds of brands and over 250 channels and more than 3,000 retailer integrations to </a:t>
            </a:r>
            <a:r>
              <a:rPr lang="en" sz="1000">
                <a:solidFill>
                  <a:srgbClr val="FFFFFF"/>
                </a:solidFill>
                <a:latin typeface="Lato"/>
                <a:ea typeface="Lato"/>
                <a:cs typeface="Lato"/>
                <a:sym typeface="Lato"/>
              </a:rPr>
              <a:t>understand</a:t>
            </a:r>
            <a:r>
              <a:rPr lang="en" sz="1000">
                <a:solidFill>
                  <a:srgbClr val="FFFFFF"/>
                </a:solidFill>
                <a:latin typeface="Lato"/>
                <a:ea typeface="Lato"/>
                <a:cs typeface="Lato"/>
                <a:sym typeface="Lato"/>
              </a:rPr>
              <a:t> consumer online shopping behavior. </a:t>
            </a:r>
            <a:endParaRPr sz="1000">
              <a:solidFill>
                <a:srgbClr val="FFFFFF"/>
              </a:solidFill>
              <a:latin typeface="Lato"/>
              <a:ea typeface="Lato"/>
              <a:cs typeface="Lato"/>
              <a:sym typeface="Lato"/>
            </a:endParaRPr>
          </a:p>
          <a:p>
            <a:pPr indent="0" lvl="0" marL="0" rtl="0" algn="l">
              <a:lnSpc>
                <a:spcPct val="100000"/>
              </a:lnSpc>
              <a:spcBef>
                <a:spcPts val="0"/>
              </a:spcBef>
              <a:spcAft>
                <a:spcPts val="0"/>
              </a:spcAft>
              <a:buClr>
                <a:srgbClr val="000000"/>
              </a:buClr>
              <a:buSzPts val="1100"/>
              <a:buFont typeface="Arial"/>
              <a:buNone/>
            </a:pPr>
            <a:r>
              <a:t/>
            </a:r>
            <a:endParaRPr sz="1000">
              <a:solidFill>
                <a:srgbClr val="FFFFFF"/>
              </a:solidFill>
              <a:latin typeface="Lato"/>
              <a:ea typeface="Lato"/>
              <a:cs typeface="Lato"/>
              <a:sym typeface="Lato"/>
            </a:endParaRPr>
          </a:p>
          <a:p>
            <a:pPr indent="0" lvl="0" marL="0" rtl="0" algn="l">
              <a:lnSpc>
                <a:spcPct val="100000"/>
              </a:lnSpc>
              <a:spcBef>
                <a:spcPts val="0"/>
              </a:spcBef>
              <a:spcAft>
                <a:spcPts val="0"/>
              </a:spcAft>
              <a:buNone/>
            </a:pPr>
            <a:r>
              <a:rPr lang="en" sz="1000">
                <a:solidFill>
                  <a:srgbClr val="FFFFFF"/>
                </a:solidFill>
                <a:latin typeface="Lato"/>
                <a:ea typeface="Lato"/>
                <a:cs typeface="Lato"/>
                <a:sym typeface="Lato"/>
              </a:rPr>
              <a:t>Data in this report is from June 1, 2022 - May 31, 2023. Five European countries were analyzed with Beauty and Personal Care brands from France, Germany, Italy, Spain and the United Kingdom.</a:t>
            </a:r>
            <a:endParaRPr sz="1000">
              <a:solidFill>
                <a:srgbClr val="FFFFFF"/>
              </a:solidFill>
              <a:latin typeface="Lato"/>
              <a:ea typeface="Lato"/>
              <a:cs typeface="Lato"/>
              <a:sym typeface="Lato"/>
            </a:endParaRPr>
          </a:p>
        </p:txBody>
      </p:sp>
      <p:cxnSp>
        <p:nvCxnSpPr>
          <p:cNvPr id="516" name="Google Shape;516;p26"/>
          <p:cNvCxnSpPr/>
          <p:nvPr/>
        </p:nvCxnSpPr>
        <p:spPr>
          <a:xfrm>
            <a:off x="4645225" y="1503925"/>
            <a:ext cx="638700" cy="0"/>
          </a:xfrm>
          <a:prstGeom prst="straightConnector1">
            <a:avLst/>
          </a:prstGeom>
          <a:noFill/>
          <a:ln cap="flat" cmpd="sng" w="19050">
            <a:solidFill>
              <a:srgbClr val="FFFFFF"/>
            </a:solidFill>
            <a:prstDash val="solid"/>
            <a:round/>
            <a:headEnd len="med" w="med" type="none"/>
            <a:tailEnd len="med" w="med" type="none"/>
          </a:ln>
        </p:spPr>
      </p:cxnSp>
      <p:sp>
        <p:nvSpPr>
          <p:cNvPr id="517" name="Google Shape;517;p26"/>
          <p:cNvSpPr/>
          <p:nvPr/>
        </p:nvSpPr>
        <p:spPr>
          <a:xfrm flipH="1">
            <a:off x="4645325" y="3639575"/>
            <a:ext cx="4030500" cy="1020000"/>
          </a:xfrm>
          <a:prstGeom prst="roundRect">
            <a:avLst>
              <a:gd fmla="val 4461" name="adj"/>
            </a:avLst>
          </a:prstGeom>
          <a:solidFill>
            <a:srgbClr val="FFFFFF"/>
          </a:solidFill>
          <a:ln>
            <a:noFill/>
          </a:ln>
          <a:effectLst>
            <a:outerShdw blurRad="57150" rotWithShape="0" algn="bl" dir="54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6"/>
          <p:cNvSpPr txBox="1"/>
          <p:nvPr/>
        </p:nvSpPr>
        <p:spPr>
          <a:xfrm>
            <a:off x="4821693" y="3735264"/>
            <a:ext cx="3080700" cy="82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000000"/>
                </a:solidFill>
                <a:latin typeface="Raleway"/>
                <a:ea typeface="Raleway"/>
                <a:cs typeface="Raleway"/>
                <a:sym typeface="Raleway"/>
              </a:rPr>
              <a:t>Let’s chat!</a:t>
            </a:r>
            <a:endParaRPr b="1" sz="1200">
              <a:solidFill>
                <a:srgbClr val="000000"/>
              </a:solidFill>
              <a:latin typeface="Raleway"/>
              <a:ea typeface="Raleway"/>
              <a:cs typeface="Raleway"/>
              <a:sym typeface="Raleway"/>
            </a:endParaRPr>
          </a:p>
          <a:p>
            <a:pPr indent="0" lvl="0" marL="0" rtl="0" algn="l">
              <a:lnSpc>
                <a:spcPct val="115000"/>
              </a:lnSpc>
              <a:spcBef>
                <a:spcPts val="1000"/>
              </a:spcBef>
              <a:spcAft>
                <a:spcPts val="0"/>
              </a:spcAft>
              <a:buNone/>
            </a:pPr>
            <a:r>
              <a:rPr lang="en" sz="1000">
                <a:latin typeface="Lato"/>
                <a:ea typeface="Lato"/>
                <a:cs typeface="Lato"/>
                <a:sym typeface="Lato"/>
              </a:rPr>
              <a:t>Want to get even more insights? </a:t>
            </a:r>
            <a:endParaRPr sz="1000">
              <a:solidFill>
                <a:srgbClr val="000000"/>
              </a:solidFill>
              <a:latin typeface="Lato"/>
              <a:ea typeface="Lato"/>
              <a:cs typeface="Lato"/>
              <a:sym typeface="Lato"/>
            </a:endParaRPr>
          </a:p>
          <a:p>
            <a:pPr indent="0" lvl="0" marL="0" rtl="0" algn="l">
              <a:lnSpc>
                <a:spcPct val="115000"/>
              </a:lnSpc>
              <a:spcBef>
                <a:spcPts val="0"/>
              </a:spcBef>
              <a:spcAft>
                <a:spcPts val="0"/>
              </a:spcAft>
              <a:buNone/>
            </a:pPr>
            <a:r>
              <a:rPr lang="en" sz="1000">
                <a:solidFill>
                  <a:srgbClr val="000000"/>
                </a:solidFill>
                <a:latin typeface="Lato"/>
                <a:ea typeface="Lato"/>
                <a:cs typeface="Lato"/>
                <a:sym typeface="Lato"/>
              </a:rPr>
              <a:t>Contact </a:t>
            </a:r>
            <a:r>
              <a:rPr b="1" lang="en" sz="1000" u="sng">
                <a:solidFill>
                  <a:schemeClr val="accent6"/>
                </a:solidFill>
                <a:latin typeface="Lato"/>
                <a:ea typeface="Lato"/>
                <a:cs typeface="Lato"/>
                <a:sym typeface="Lato"/>
                <a:hlinkClick r:id="rId7">
                  <a:extLst>
                    <a:ext uri="{A12FA001-AC4F-418D-AE19-62706E023703}">
                      <ahyp:hlinkClr val="tx"/>
                    </a:ext>
                  </a:extLst>
                </a:hlinkClick>
              </a:rPr>
              <a:t>marketing@mikmak.com</a:t>
            </a:r>
            <a:r>
              <a:rPr lang="en" sz="1000">
                <a:solidFill>
                  <a:srgbClr val="000000"/>
                </a:solidFill>
                <a:latin typeface="Lato"/>
                <a:ea typeface="Lato"/>
                <a:cs typeface="Lato"/>
                <a:sym typeface="Lato"/>
              </a:rPr>
              <a:t>!</a:t>
            </a:r>
            <a:endParaRPr sz="1000">
              <a:solidFill>
                <a:srgbClr val="000000"/>
              </a:solidFill>
              <a:latin typeface="Lato"/>
              <a:ea typeface="Lato"/>
              <a:cs typeface="Lato"/>
              <a:sym typeface="Lato"/>
            </a:endParaRPr>
          </a:p>
        </p:txBody>
      </p:sp>
      <p:pic>
        <p:nvPicPr>
          <p:cNvPr id="519" name="Google Shape;519;p26"/>
          <p:cNvPicPr preferRelativeResize="0"/>
          <p:nvPr/>
        </p:nvPicPr>
        <p:blipFill rotWithShape="1">
          <a:blip r:embed="rId8">
            <a:alphaModFix/>
          </a:blip>
          <a:srcRect b="24446" l="0" r="0" t="23551"/>
          <a:stretch/>
        </p:blipFill>
        <p:spPr>
          <a:xfrm>
            <a:off x="1656975" y="3078974"/>
            <a:ext cx="930724" cy="272249"/>
          </a:xfrm>
          <a:prstGeom prst="rect">
            <a:avLst/>
          </a:prstGeom>
          <a:noFill/>
          <a:ln>
            <a:noFill/>
          </a:ln>
        </p:spPr>
      </p:pic>
      <p:pic>
        <p:nvPicPr>
          <p:cNvPr id="520" name="Google Shape;520;p26"/>
          <p:cNvPicPr preferRelativeResize="0"/>
          <p:nvPr/>
        </p:nvPicPr>
        <p:blipFill rotWithShape="1">
          <a:blip r:embed="rId9">
            <a:alphaModFix/>
          </a:blip>
          <a:srcRect b="0" l="24651" r="24519" t="0"/>
          <a:stretch/>
        </p:blipFill>
        <p:spPr>
          <a:xfrm>
            <a:off x="598517" y="2985238"/>
            <a:ext cx="300334" cy="369299"/>
          </a:xfrm>
          <a:prstGeom prst="rect">
            <a:avLst/>
          </a:prstGeom>
          <a:noFill/>
          <a:ln>
            <a:noFill/>
          </a:ln>
        </p:spPr>
      </p:pic>
      <p:pic>
        <p:nvPicPr>
          <p:cNvPr id="521" name="Google Shape;521;p26"/>
          <p:cNvPicPr preferRelativeResize="0"/>
          <p:nvPr/>
        </p:nvPicPr>
        <p:blipFill>
          <a:blip r:embed="rId10">
            <a:alphaModFix/>
          </a:blip>
          <a:stretch>
            <a:fillRect/>
          </a:stretch>
        </p:blipFill>
        <p:spPr>
          <a:xfrm>
            <a:off x="3033575" y="2926840"/>
            <a:ext cx="864875" cy="4860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72" name="Shape 72"/>
        <p:cNvGrpSpPr/>
        <p:nvPr/>
      </p:nvGrpSpPr>
      <p:grpSpPr>
        <a:xfrm>
          <a:off x="0" y="0"/>
          <a:ext cx="0" cy="0"/>
          <a:chOff x="0" y="0"/>
          <a:chExt cx="0" cy="0"/>
        </a:xfrm>
      </p:grpSpPr>
      <p:sp>
        <p:nvSpPr>
          <p:cNvPr id="73" name="Google Shape;73;p14"/>
          <p:cNvSpPr txBox="1"/>
          <p:nvPr/>
        </p:nvSpPr>
        <p:spPr>
          <a:xfrm>
            <a:off x="374600" y="853013"/>
            <a:ext cx="8015400" cy="1048800"/>
          </a:xfrm>
          <a:prstGeom prst="rect">
            <a:avLst/>
          </a:prstGeom>
          <a:noFill/>
          <a:ln>
            <a:noFill/>
          </a:ln>
        </p:spPr>
        <p:txBody>
          <a:bodyPr anchorCtr="0" anchor="t" bIns="26775" lIns="26775"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3000">
                <a:solidFill>
                  <a:schemeClr val="lt1"/>
                </a:solidFill>
                <a:latin typeface="Raleway"/>
                <a:ea typeface="Raleway"/>
                <a:cs typeface="Raleway"/>
                <a:sym typeface="Raleway"/>
              </a:rPr>
              <a:t>Beauty and Personal Care: A Deep Dive into eCommerce in Key European Markets</a:t>
            </a:r>
            <a:endParaRPr b="1" sz="3000">
              <a:solidFill>
                <a:schemeClr val="lt1"/>
              </a:solidFill>
              <a:latin typeface="Raleway"/>
              <a:ea typeface="Raleway"/>
              <a:cs typeface="Raleway"/>
              <a:sym typeface="Raleway"/>
            </a:endParaRPr>
          </a:p>
        </p:txBody>
      </p:sp>
      <p:grpSp>
        <p:nvGrpSpPr>
          <p:cNvPr id="74" name="Google Shape;74;p14"/>
          <p:cNvGrpSpPr/>
          <p:nvPr/>
        </p:nvGrpSpPr>
        <p:grpSpPr>
          <a:xfrm>
            <a:off x="396000" y="2057063"/>
            <a:ext cx="2593800" cy="1552800"/>
            <a:chOff x="396000" y="2018075"/>
            <a:chExt cx="2593800" cy="1552800"/>
          </a:xfrm>
        </p:grpSpPr>
        <p:sp>
          <p:nvSpPr>
            <p:cNvPr id="75" name="Google Shape;75;p14"/>
            <p:cNvSpPr/>
            <p:nvPr/>
          </p:nvSpPr>
          <p:spPr>
            <a:xfrm>
              <a:off x="396000" y="2018075"/>
              <a:ext cx="2593800" cy="1552800"/>
            </a:xfrm>
            <a:prstGeom prst="roundRect">
              <a:avLst>
                <a:gd fmla="val 5802" name="adj"/>
              </a:avLst>
            </a:prstGeom>
            <a:solidFill>
              <a:schemeClr val="accent1"/>
            </a:solidFill>
            <a:ln>
              <a:noFill/>
            </a:ln>
            <a:effectLst>
              <a:outerShdw blurRad="14288"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4"/>
            <p:cNvSpPr txBox="1"/>
            <p:nvPr/>
          </p:nvSpPr>
          <p:spPr>
            <a:xfrm>
              <a:off x="639104" y="2297075"/>
              <a:ext cx="2199900" cy="8424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solidFill>
                    <a:schemeClr val="lt1"/>
                  </a:solidFill>
                  <a:latin typeface="Lato"/>
                  <a:ea typeface="Lato"/>
                  <a:cs typeface="Lato"/>
                  <a:sym typeface="Lato"/>
                </a:rPr>
                <a:t>Valued at </a:t>
              </a:r>
              <a:r>
                <a:rPr lang="en" sz="1100" u="sng">
                  <a:solidFill>
                    <a:schemeClr val="lt1"/>
                  </a:solidFill>
                  <a:latin typeface="Lato"/>
                  <a:ea typeface="Lato"/>
                  <a:cs typeface="Lato"/>
                  <a:sym typeface="Lato"/>
                  <a:hlinkClick r:id="rId3">
                    <a:extLst>
                      <a:ext uri="{A12FA001-AC4F-418D-AE19-62706E023703}">
                        <ahyp:hlinkClr val="tx"/>
                      </a:ext>
                    </a:extLst>
                  </a:hlinkClick>
                </a:rPr>
                <a:t>€80 billion</a:t>
              </a:r>
              <a:r>
                <a:rPr lang="en" sz="1100">
                  <a:solidFill>
                    <a:schemeClr val="lt1"/>
                  </a:solidFill>
                  <a:latin typeface="Lato"/>
                  <a:ea typeface="Lato"/>
                  <a:cs typeface="Lato"/>
                  <a:sym typeface="Lato"/>
                </a:rPr>
                <a:t> in retail sales, Europe is one of the largest markets for Beauty and Personal Care products in the world</a:t>
              </a:r>
              <a:r>
                <a:rPr lang="en" sz="1100">
                  <a:solidFill>
                    <a:schemeClr val="lt1"/>
                  </a:solidFill>
                  <a:latin typeface="Lato"/>
                  <a:ea typeface="Lato"/>
                  <a:cs typeface="Lato"/>
                  <a:sym typeface="Lato"/>
                </a:rPr>
                <a:t>.</a:t>
              </a:r>
              <a:endParaRPr sz="1100">
                <a:solidFill>
                  <a:schemeClr val="lt1"/>
                </a:solidFill>
                <a:latin typeface="Lato"/>
                <a:ea typeface="Lato"/>
                <a:cs typeface="Lato"/>
                <a:sym typeface="Lato"/>
              </a:endParaRPr>
            </a:p>
          </p:txBody>
        </p:sp>
      </p:grpSp>
      <p:sp>
        <p:nvSpPr>
          <p:cNvPr id="77" name="Google Shape;77;p14"/>
          <p:cNvSpPr txBox="1"/>
          <p:nvPr/>
        </p:nvSpPr>
        <p:spPr>
          <a:xfrm>
            <a:off x="396000" y="228600"/>
            <a:ext cx="3359400" cy="3387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 sz="1000">
                <a:solidFill>
                  <a:schemeClr val="lt1"/>
                </a:solidFill>
                <a:latin typeface="Lato"/>
                <a:ea typeface="Lato"/>
                <a:cs typeface="Lato"/>
                <a:sym typeface="Lato"/>
              </a:rPr>
              <a:t>Beauty &amp; Personal Care Benchmarks and Insights: Europe</a:t>
            </a:r>
            <a:endParaRPr sz="1000">
              <a:solidFill>
                <a:schemeClr val="lt1"/>
              </a:solidFill>
              <a:latin typeface="Lato"/>
              <a:ea typeface="Lato"/>
              <a:cs typeface="Lato"/>
              <a:sym typeface="Lato"/>
            </a:endParaRPr>
          </a:p>
        </p:txBody>
      </p:sp>
      <p:cxnSp>
        <p:nvCxnSpPr>
          <p:cNvPr id="78" name="Google Shape;78;p14"/>
          <p:cNvCxnSpPr/>
          <p:nvPr/>
        </p:nvCxnSpPr>
        <p:spPr>
          <a:xfrm>
            <a:off x="396000" y="567300"/>
            <a:ext cx="690300" cy="0"/>
          </a:xfrm>
          <a:prstGeom prst="straightConnector1">
            <a:avLst/>
          </a:prstGeom>
          <a:noFill/>
          <a:ln cap="flat" cmpd="sng" w="19050">
            <a:solidFill>
              <a:schemeClr val="lt1"/>
            </a:solidFill>
            <a:prstDash val="solid"/>
            <a:round/>
            <a:headEnd len="med" w="med" type="none"/>
            <a:tailEnd len="med" w="med" type="none"/>
          </a:ln>
        </p:spPr>
      </p:cxnSp>
      <p:pic>
        <p:nvPicPr>
          <p:cNvPr id="79" name="Google Shape;79;p14">
            <a:hlinkClick r:id="rId4"/>
          </p:cNvPr>
          <p:cNvPicPr preferRelativeResize="0"/>
          <p:nvPr/>
        </p:nvPicPr>
        <p:blipFill rotWithShape="1">
          <a:blip r:embed="rId5">
            <a:alphaModFix/>
          </a:blip>
          <a:srcRect b="0" l="1095" r="1095" t="0"/>
          <a:stretch/>
        </p:blipFill>
        <p:spPr>
          <a:xfrm>
            <a:off x="374600" y="4604925"/>
            <a:ext cx="607352" cy="221775"/>
          </a:xfrm>
          <a:prstGeom prst="rect">
            <a:avLst/>
          </a:prstGeom>
          <a:noFill/>
          <a:ln>
            <a:noFill/>
          </a:ln>
        </p:spPr>
      </p:pic>
      <p:grpSp>
        <p:nvGrpSpPr>
          <p:cNvPr id="80" name="Google Shape;80;p14"/>
          <p:cNvGrpSpPr/>
          <p:nvPr/>
        </p:nvGrpSpPr>
        <p:grpSpPr>
          <a:xfrm>
            <a:off x="3123130" y="2057063"/>
            <a:ext cx="2593800" cy="1552800"/>
            <a:chOff x="3147629" y="2018075"/>
            <a:chExt cx="2593800" cy="1552800"/>
          </a:xfrm>
        </p:grpSpPr>
        <p:sp>
          <p:nvSpPr>
            <p:cNvPr id="81" name="Google Shape;81;p14"/>
            <p:cNvSpPr/>
            <p:nvPr/>
          </p:nvSpPr>
          <p:spPr>
            <a:xfrm>
              <a:off x="3147629" y="2018075"/>
              <a:ext cx="2593800" cy="1552800"/>
            </a:xfrm>
            <a:prstGeom prst="roundRect">
              <a:avLst>
                <a:gd fmla="val 5802" name="adj"/>
              </a:avLst>
            </a:prstGeom>
            <a:solidFill>
              <a:schemeClr val="accent1"/>
            </a:solidFill>
            <a:ln>
              <a:noFill/>
            </a:ln>
            <a:effectLst>
              <a:outerShdw blurRad="14288"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4"/>
            <p:cNvSpPr txBox="1"/>
            <p:nvPr/>
          </p:nvSpPr>
          <p:spPr>
            <a:xfrm>
              <a:off x="3241711" y="2185775"/>
              <a:ext cx="24348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en" sz="1100">
                  <a:solidFill>
                    <a:schemeClr val="lt1"/>
                  </a:solidFill>
                  <a:latin typeface="Lato"/>
                  <a:ea typeface="Lato"/>
                  <a:cs typeface="Lato"/>
                  <a:sym typeface="Lato"/>
                </a:rPr>
                <a:t>While the proportion of online shoppers in EU countries grew </a:t>
              </a:r>
              <a:r>
                <a:rPr lang="en" sz="1100" u="sng">
                  <a:solidFill>
                    <a:schemeClr val="lt1"/>
                  </a:solidFill>
                  <a:latin typeface="Lato"/>
                  <a:ea typeface="Lato"/>
                  <a:cs typeface="Lato"/>
                  <a:sym typeface="Lato"/>
                  <a:hlinkClick r:id="rId6">
                    <a:extLst>
                      <a:ext uri="{A12FA001-AC4F-418D-AE19-62706E023703}">
                        <ahyp:hlinkClr val="tx"/>
                      </a:ext>
                    </a:extLst>
                  </a:hlinkClick>
                </a:rPr>
                <a:t>from 55 percent in 2021 to 75 percent in 2022</a:t>
              </a:r>
              <a:r>
                <a:rPr lang="en" sz="1100">
                  <a:solidFill>
                    <a:schemeClr val="lt1"/>
                  </a:solidFill>
                  <a:latin typeface="Lato"/>
                  <a:ea typeface="Lato"/>
                  <a:cs typeface="Lato"/>
                  <a:sym typeface="Lato"/>
                </a:rPr>
                <a:t>, </a:t>
              </a:r>
              <a:r>
                <a:rPr lang="en" sz="1100">
                  <a:solidFill>
                    <a:schemeClr val="lt1"/>
                  </a:solidFill>
                  <a:latin typeface="Lato"/>
                  <a:ea typeface="Lato"/>
                  <a:cs typeface="Lato"/>
                  <a:sym typeface="Lato"/>
                </a:rPr>
                <a:t>Beauty has risen to be the third most popular category for eCommerce in Europe. </a:t>
              </a:r>
              <a:endParaRPr sz="1100">
                <a:solidFill>
                  <a:schemeClr val="lt1"/>
                </a:solidFill>
                <a:latin typeface="Lato"/>
                <a:ea typeface="Lato"/>
                <a:cs typeface="Lato"/>
                <a:sym typeface="Lato"/>
              </a:endParaRPr>
            </a:p>
          </p:txBody>
        </p:sp>
      </p:grpSp>
      <p:grpSp>
        <p:nvGrpSpPr>
          <p:cNvPr id="83" name="Google Shape;83;p14"/>
          <p:cNvGrpSpPr/>
          <p:nvPr/>
        </p:nvGrpSpPr>
        <p:grpSpPr>
          <a:xfrm>
            <a:off x="5850261" y="2018075"/>
            <a:ext cx="2593800" cy="1552800"/>
            <a:chOff x="5850261" y="2018075"/>
            <a:chExt cx="2593800" cy="1552800"/>
          </a:xfrm>
        </p:grpSpPr>
        <p:sp>
          <p:nvSpPr>
            <p:cNvPr id="84" name="Google Shape;84;p14"/>
            <p:cNvSpPr/>
            <p:nvPr/>
          </p:nvSpPr>
          <p:spPr>
            <a:xfrm>
              <a:off x="5850261" y="2018075"/>
              <a:ext cx="2593800" cy="1552800"/>
            </a:xfrm>
            <a:prstGeom prst="roundRect">
              <a:avLst>
                <a:gd fmla="val 5802" name="adj"/>
              </a:avLst>
            </a:prstGeom>
            <a:solidFill>
              <a:schemeClr val="accent1"/>
            </a:solidFill>
            <a:ln>
              <a:noFill/>
            </a:ln>
            <a:effectLst>
              <a:outerShdw blurRad="14288"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4"/>
            <p:cNvSpPr txBox="1"/>
            <p:nvPr/>
          </p:nvSpPr>
          <p:spPr>
            <a:xfrm>
              <a:off x="5973400" y="2194175"/>
              <a:ext cx="2347500" cy="12006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 sz="1100">
                  <a:solidFill>
                    <a:schemeClr val="lt1"/>
                  </a:solidFill>
                  <a:latin typeface="Lato"/>
                  <a:ea typeface="Lato"/>
                  <a:cs typeface="Lato"/>
                  <a:sym typeface="Lato"/>
                </a:rPr>
                <a:t>The </a:t>
              </a:r>
              <a:r>
                <a:rPr lang="en" sz="1100" u="sng">
                  <a:solidFill>
                    <a:schemeClr val="lt1"/>
                  </a:solidFill>
                  <a:latin typeface="Lato"/>
                  <a:ea typeface="Lato"/>
                  <a:cs typeface="Lato"/>
                  <a:sym typeface="Lato"/>
                  <a:hlinkClick r:id="rId7">
                    <a:extLst>
                      <a:ext uri="{A12FA001-AC4F-418D-AE19-62706E023703}">
                        <ahyp:hlinkClr val="tx"/>
                      </a:ext>
                    </a:extLst>
                  </a:hlinkClick>
                </a:rPr>
                <a:t>five largest national markets</a:t>
              </a:r>
              <a:r>
                <a:rPr lang="en" sz="1100">
                  <a:solidFill>
                    <a:schemeClr val="lt1"/>
                  </a:solidFill>
                  <a:latin typeface="Lato"/>
                  <a:ea typeface="Lato"/>
                  <a:cs typeface="Lato"/>
                  <a:sym typeface="Lato"/>
                </a:rPr>
                <a:t> for Beauty and Personal Care products in Europe are Germany (€13.6 billion), France (€12.0 billion), Italy (€10.6 billion), the UK (€9.9 billion), and Spain (€6.9 billion).</a:t>
              </a:r>
              <a:endParaRPr sz="1100">
                <a:solidFill>
                  <a:schemeClr val="lt1"/>
                </a:solidFill>
                <a:latin typeface="Lato"/>
                <a:ea typeface="Lato"/>
                <a:cs typeface="Lato"/>
                <a:sym typeface="Lato"/>
              </a:endParaRPr>
            </a:p>
          </p:txBody>
        </p:sp>
      </p:grpSp>
      <p:sp>
        <p:nvSpPr>
          <p:cNvPr id="86" name="Google Shape;86;p14"/>
          <p:cNvSpPr txBox="1"/>
          <p:nvPr/>
        </p:nvSpPr>
        <p:spPr>
          <a:xfrm>
            <a:off x="374600" y="3765113"/>
            <a:ext cx="8069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en" sz="1200">
                <a:solidFill>
                  <a:schemeClr val="lt1"/>
                </a:solidFill>
                <a:latin typeface="Lato"/>
                <a:ea typeface="Lato"/>
                <a:cs typeface="Lato"/>
                <a:sym typeface="Lato"/>
              </a:rPr>
              <a:t>In this guide, we take a look at the key European markets from an eCommerce perspective, illustrating shoppers’ engagement with multichannel Beauty and Personal Care brands.</a:t>
            </a:r>
            <a:endParaRPr sz="1200">
              <a:solidFill>
                <a:schemeClr val="lt1"/>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90" name="Shape 90"/>
        <p:cNvGrpSpPr/>
        <p:nvPr/>
      </p:nvGrpSpPr>
      <p:grpSpPr>
        <a:xfrm>
          <a:off x="0" y="0"/>
          <a:ext cx="0" cy="0"/>
          <a:chOff x="0" y="0"/>
          <a:chExt cx="0" cy="0"/>
        </a:xfrm>
      </p:grpSpPr>
      <p:pic>
        <p:nvPicPr>
          <p:cNvPr id="91" name="Google Shape;91;p15"/>
          <p:cNvPicPr preferRelativeResize="0"/>
          <p:nvPr/>
        </p:nvPicPr>
        <p:blipFill rotWithShape="1">
          <a:blip r:embed="rId3">
            <a:alphaModFix/>
          </a:blip>
          <a:srcRect b="21365" l="0" r="0" t="6913"/>
          <a:stretch/>
        </p:blipFill>
        <p:spPr>
          <a:xfrm>
            <a:off x="4272100" y="0"/>
            <a:ext cx="4872003" cy="2328850"/>
          </a:xfrm>
          <a:prstGeom prst="rect">
            <a:avLst/>
          </a:prstGeom>
          <a:noFill/>
          <a:ln>
            <a:noFill/>
          </a:ln>
        </p:spPr>
      </p:pic>
      <p:sp>
        <p:nvSpPr>
          <p:cNvPr id="92" name="Google Shape;92;p15"/>
          <p:cNvSpPr/>
          <p:nvPr/>
        </p:nvSpPr>
        <p:spPr>
          <a:xfrm>
            <a:off x="4272100" y="2328850"/>
            <a:ext cx="4872000" cy="2814600"/>
          </a:xfrm>
          <a:prstGeom prst="rect">
            <a:avLst/>
          </a:prstGeom>
          <a:solidFill>
            <a:schemeClr val="accent4"/>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sp>
        <p:nvSpPr>
          <p:cNvPr id="93" name="Google Shape;93;p15"/>
          <p:cNvSpPr txBox="1"/>
          <p:nvPr/>
        </p:nvSpPr>
        <p:spPr>
          <a:xfrm>
            <a:off x="304875" y="724613"/>
            <a:ext cx="3450600" cy="1014000"/>
          </a:xfrm>
          <a:prstGeom prst="rect">
            <a:avLst/>
          </a:prstGeom>
          <a:noFill/>
          <a:ln>
            <a:noFill/>
          </a:ln>
        </p:spPr>
        <p:txBody>
          <a:bodyPr anchorCtr="0" anchor="t" bIns="26775" lIns="91425" spcFirstLastPara="1" rIns="26775" wrap="square" tIns="26775">
            <a:noAutofit/>
          </a:bodyPr>
          <a:lstStyle/>
          <a:p>
            <a:pPr indent="0" lvl="0" marL="0" rtl="0" algn="l">
              <a:spcBef>
                <a:spcPts val="0"/>
              </a:spcBef>
              <a:spcAft>
                <a:spcPts val="1000"/>
              </a:spcAft>
              <a:buNone/>
            </a:pPr>
            <a:r>
              <a:rPr b="1" lang="en" sz="2000">
                <a:solidFill>
                  <a:schemeClr val="lt1"/>
                </a:solidFill>
                <a:latin typeface="Raleway"/>
                <a:ea typeface="Raleway"/>
                <a:cs typeface="Raleway"/>
                <a:sym typeface="Raleway"/>
              </a:rPr>
              <a:t>The Power of Choice between Mass Merchant and Specialized </a:t>
            </a:r>
            <a:r>
              <a:rPr b="1" lang="en" sz="2000">
                <a:solidFill>
                  <a:schemeClr val="lt1"/>
                </a:solidFill>
                <a:latin typeface="Raleway"/>
                <a:ea typeface="Raleway"/>
                <a:cs typeface="Raleway"/>
                <a:sym typeface="Raleway"/>
              </a:rPr>
              <a:t>Retailers</a:t>
            </a:r>
            <a:endParaRPr b="1" sz="800">
              <a:solidFill>
                <a:schemeClr val="lt1"/>
              </a:solidFill>
              <a:latin typeface="Lato"/>
              <a:ea typeface="Lato"/>
              <a:cs typeface="Lato"/>
              <a:sym typeface="Lato"/>
            </a:endParaRPr>
          </a:p>
        </p:txBody>
      </p:sp>
      <p:sp>
        <p:nvSpPr>
          <p:cNvPr id="94" name="Google Shape;94;p15"/>
          <p:cNvSpPr txBox="1"/>
          <p:nvPr/>
        </p:nvSpPr>
        <p:spPr>
          <a:xfrm>
            <a:off x="304875" y="1738613"/>
            <a:ext cx="3697500" cy="2709000"/>
          </a:xfrm>
          <a:prstGeom prst="rect">
            <a:avLst/>
          </a:prstGeom>
          <a:noFill/>
          <a:ln>
            <a:noFill/>
          </a:ln>
        </p:spPr>
        <p:txBody>
          <a:bodyPr anchorCtr="0" anchor="t" bIns="91425" lIns="91425" spcFirstLastPara="1" rIns="91425" wrap="square" tIns="0">
            <a:spAutoFit/>
          </a:bodyPr>
          <a:lstStyle/>
          <a:p>
            <a:pPr indent="0" lvl="0" marL="0" rtl="0" algn="l">
              <a:lnSpc>
                <a:spcPct val="100000"/>
              </a:lnSpc>
              <a:spcBef>
                <a:spcPts val="0"/>
              </a:spcBef>
              <a:spcAft>
                <a:spcPts val="0"/>
              </a:spcAft>
              <a:buNone/>
            </a:pPr>
            <a:r>
              <a:rPr lang="en" sz="1000">
                <a:solidFill>
                  <a:schemeClr val="lt1"/>
                </a:solidFill>
                <a:latin typeface="Lato"/>
                <a:ea typeface="Lato"/>
                <a:cs typeface="Lato"/>
                <a:sym typeface="Lato"/>
              </a:rPr>
              <a:t>In terms of Purchase Intent Clicks*, an indicator of overall shopping traffic, Amazon ranks first among the Top 5 online retailers for Personal Care, leading this category in Italy and France. For Beauty, it also holds the top position in France with 25.2 </a:t>
            </a:r>
            <a:r>
              <a:rPr lang="en" sz="1000">
                <a:solidFill>
                  <a:schemeClr val="lt1"/>
                </a:solidFill>
                <a:latin typeface="Lato"/>
                <a:ea typeface="Lato"/>
                <a:cs typeface="Lato"/>
                <a:sym typeface="Lato"/>
              </a:rPr>
              <a:t>percent</a:t>
            </a:r>
            <a:r>
              <a:rPr lang="en" sz="1000">
                <a:solidFill>
                  <a:schemeClr val="lt1"/>
                </a:solidFill>
                <a:latin typeface="Lato"/>
                <a:ea typeface="Lato"/>
                <a:cs typeface="Lato"/>
                <a:sym typeface="Lato"/>
              </a:rPr>
              <a:t> of Purchase Intent Clicks.</a:t>
            </a:r>
            <a:endParaRPr sz="1000">
              <a:solidFill>
                <a:schemeClr val="lt1"/>
              </a:solidFill>
              <a:latin typeface="Lato"/>
              <a:ea typeface="Lato"/>
              <a:cs typeface="Lato"/>
              <a:sym typeface="Lato"/>
            </a:endParaRPr>
          </a:p>
          <a:p>
            <a:pPr indent="0" lvl="0" marL="0" rtl="0" algn="l">
              <a:lnSpc>
                <a:spcPct val="100000"/>
              </a:lnSpc>
              <a:spcBef>
                <a:spcPts val="0"/>
              </a:spcBef>
              <a:spcAft>
                <a:spcPts val="0"/>
              </a:spcAft>
              <a:buNone/>
            </a:pPr>
            <a:r>
              <a:t/>
            </a:r>
            <a:endParaRPr sz="1000">
              <a:solidFill>
                <a:schemeClr val="lt1"/>
              </a:solidFill>
              <a:latin typeface="Lato"/>
              <a:ea typeface="Lato"/>
              <a:cs typeface="Lato"/>
              <a:sym typeface="Lato"/>
            </a:endParaRPr>
          </a:p>
          <a:p>
            <a:pPr indent="0" lvl="0" marL="0" rtl="0" algn="l">
              <a:lnSpc>
                <a:spcPct val="100000"/>
              </a:lnSpc>
              <a:spcBef>
                <a:spcPts val="0"/>
              </a:spcBef>
              <a:spcAft>
                <a:spcPts val="0"/>
              </a:spcAft>
              <a:buNone/>
            </a:pPr>
            <a:r>
              <a:rPr lang="en" sz="1000">
                <a:solidFill>
                  <a:schemeClr val="lt1"/>
                </a:solidFill>
                <a:latin typeface="Lato"/>
                <a:ea typeface="Lato"/>
                <a:cs typeface="Lato"/>
                <a:sym typeface="Lato"/>
              </a:rPr>
              <a:t>In other countries, specialized retailers get the highest ranking. In the UK, Health and Beauty retailer Boots comes first, with 21.4 percent share of Purchase Intent Clicks in Beauty and 22.6 percent in Personal Care. Douglas is another key player. This perfume and cosmetics retailer, operating in 19 European countries, gets the highest score of Purchase Intent Clicks in the Beauty category in Germany with a staggering 47.5 percent share and in Italy with 26.5 percent. It also ranks within Top 5 retailers in the Spanish and Italian markets for Personal Care products. Sephora is not to forget in the mix, scoring very high in the top 5 in Europe, especially in France, Spain and in the UK.</a:t>
            </a:r>
            <a:endParaRPr sz="1000">
              <a:solidFill>
                <a:schemeClr val="lt1"/>
              </a:solidFill>
              <a:latin typeface="Lato"/>
              <a:ea typeface="Lato"/>
              <a:cs typeface="Lato"/>
              <a:sym typeface="Lato"/>
            </a:endParaRPr>
          </a:p>
        </p:txBody>
      </p:sp>
      <p:sp>
        <p:nvSpPr>
          <p:cNvPr id="95" name="Google Shape;95;p15"/>
          <p:cNvSpPr txBox="1"/>
          <p:nvPr/>
        </p:nvSpPr>
        <p:spPr>
          <a:xfrm>
            <a:off x="396000" y="228600"/>
            <a:ext cx="3359400" cy="3387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 sz="1000">
                <a:solidFill>
                  <a:schemeClr val="lt1"/>
                </a:solidFill>
                <a:latin typeface="Lato"/>
                <a:ea typeface="Lato"/>
                <a:cs typeface="Lato"/>
                <a:sym typeface="Lato"/>
              </a:rPr>
              <a:t>Beauty &amp; Personal Care Benchmarks and Insights: Europe</a:t>
            </a:r>
            <a:endParaRPr sz="1000">
              <a:solidFill>
                <a:schemeClr val="lt1"/>
              </a:solidFill>
              <a:latin typeface="Lato"/>
              <a:ea typeface="Lato"/>
              <a:cs typeface="Lato"/>
              <a:sym typeface="Lato"/>
            </a:endParaRPr>
          </a:p>
        </p:txBody>
      </p:sp>
      <p:cxnSp>
        <p:nvCxnSpPr>
          <p:cNvPr id="96" name="Google Shape;96;p15"/>
          <p:cNvCxnSpPr/>
          <p:nvPr/>
        </p:nvCxnSpPr>
        <p:spPr>
          <a:xfrm>
            <a:off x="396000" y="567300"/>
            <a:ext cx="690300" cy="0"/>
          </a:xfrm>
          <a:prstGeom prst="straightConnector1">
            <a:avLst/>
          </a:prstGeom>
          <a:noFill/>
          <a:ln cap="flat" cmpd="sng" w="19050">
            <a:solidFill>
              <a:schemeClr val="lt1"/>
            </a:solidFill>
            <a:prstDash val="solid"/>
            <a:round/>
            <a:headEnd len="med" w="med" type="none"/>
            <a:tailEnd len="med" w="med" type="none"/>
          </a:ln>
        </p:spPr>
      </p:cxnSp>
      <p:sp>
        <p:nvSpPr>
          <p:cNvPr id="97" name="Google Shape;97;p15"/>
          <p:cNvSpPr/>
          <p:nvPr/>
        </p:nvSpPr>
        <p:spPr>
          <a:xfrm>
            <a:off x="4272100" y="0"/>
            <a:ext cx="4872000" cy="2328900"/>
          </a:xfrm>
          <a:prstGeom prst="rect">
            <a:avLst/>
          </a:prstGeom>
          <a:solidFill>
            <a:srgbClr val="2D1E80">
              <a:alpha val="47470"/>
            </a:srgbClr>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sp>
        <p:nvSpPr>
          <p:cNvPr id="98" name="Google Shape;98;p15"/>
          <p:cNvSpPr txBox="1"/>
          <p:nvPr/>
        </p:nvSpPr>
        <p:spPr>
          <a:xfrm>
            <a:off x="4812325" y="2662025"/>
            <a:ext cx="3755100" cy="1785600"/>
          </a:xfrm>
          <a:prstGeom prst="rect">
            <a:avLst/>
          </a:prstGeom>
          <a:noFill/>
          <a:ln>
            <a:noFill/>
          </a:ln>
        </p:spPr>
        <p:txBody>
          <a:bodyPr anchorCtr="0" anchor="t" bIns="91425" lIns="91425" spcFirstLastPara="1" rIns="91425" wrap="square" tIns="0">
            <a:spAutoFit/>
          </a:bodyPr>
          <a:lstStyle/>
          <a:p>
            <a:pPr indent="0" lvl="0" marL="0" rtl="0" algn="l">
              <a:lnSpc>
                <a:spcPct val="100000"/>
              </a:lnSpc>
              <a:spcBef>
                <a:spcPts val="0"/>
              </a:spcBef>
              <a:spcAft>
                <a:spcPts val="0"/>
              </a:spcAft>
              <a:buNone/>
            </a:pPr>
            <a:r>
              <a:rPr lang="en" sz="1000">
                <a:solidFill>
                  <a:schemeClr val="lt1"/>
                </a:solidFill>
                <a:latin typeface="Lato"/>
                <a:ea typeface="Lato"/>
                <a:cs typeface="Lato"/>
                <a:sym typeface="Lato"/>
              </a:rPr>
              <a:t>Many Dermocosmetics and Personal Care brands are also sold by pharmacy networks, gaining importance in the retailer mix, like Shop-Apotheke in Germany, with 20.7 percent share of Purchase Intent Clicks.</a:t>
            </a:r>
            <a:endParaRPr sz="1000">
              <a:solidFill>
                <a:schemeClr val="lt1"/>
              </a:solidFill>
              <a:latin typeface="Lato"/>
              <a:ea typeface="Lato"/>
              <a:cs typeface="Lato"/>
              <a:sym typeface="Lato"/>
            </a:endParaRPr>
          </a:p>
          <a:p>
            <a:pPr indent="0" lvl="0" marL="0" rtl="0" algn="l">
              <a:lnSpc>
                <a:spcPct val="100000"/>
              </a:lnSpc>
              <a:spcBef>
                <a:spcPts val="0"/>
              </a:spcBef>
              <a:spcAft>
                <a:spcPts val="0"/>
              </a:spcAft>
              <a:buNone/>
            </a:pPr>
            <a:r>
              <a:t/>
            </a:r>
            <a:endParaRPr sz="1000">
              <a:solidFill>
                <a:schemeClr val="lt1"/>
              </a:solidFill>
              <a:latin typeface="Lato"/>
              <a:ea typeface="Lato"/>
              <a:cs typeface="Lato"/>
              <a:sym typeface="Lato"/>
            </a:endParaRPr>
          </a:p>
          <a:p>
            <a:pPr indent="0" lvl="0" marL="0" rtl="0" algn="l">
              <a:lnSpc>
                <a:spcPct val="100000"/>
              </a:lnSpc>
              <a:spcBef>
                <a:spcPts val="0"/>
              </a:spcBef>
              <a:spcAft>
                <a:spcPts val="0"/>
              </a:spcAft>
              <a:buNone/>
            </a:pPr>
            <a:r>
              <a:rPr lang="en" sz="1000">
                <a:solidFill>
                  <a:schemeClr val="lt1"/>
                </a:solidFill>
                <a:latin typeface="Lato"/>
                <a:ea typeface="Lato"/>
                <a:cs typeface="Lato"/>
                <a:sym typeface="Lato"/>
              </a:rPr>
              <a:t>Whenever and wherever online shoppers engage with your brand, across media as well as your brand website, make sure they are able to easily buy from any of their preferred retailers. Advertising on a mix of channels, and being available at a variety of specialized and mass merchant retailers, can help your brand win market share with Beauty and Personal Care shoppers.</a:t>
            </a:r>
            <a:endParaRPr sz="1000">
              <a:solidFill>
                <a:schemeClr val="lt1"/>
              </a:solidFill>
              <a:latin typeface="Lato"/>
              <a:ea typeface="Lato"/>
              <a:cs typeface="Lato"/>
              <a:sym typeface="Lato"/>
            </a:endParaRPr>
          </a:p>
        </p:txBody>
      </p:sp>
      <p:grpSp>
        <p:nvGrpSpPr>
          <p:cNvPr id="99" name="Google Shape;99;p15"/>
          <p:cNvGrpSpPr/>
          <p:nvPr/>
        </p:nvGrpSpPr>
        <p:grpSpPr>
          <a:xfrm>
            <a:off x="4841068" y="764650"/>
            <a:ext cx="3697612" cy="799600"/>
            <a:chOff x="396014" y="3911575"/>
            <a:chExt cx="2433600" cy="799600"/>
          </a:xfrm>
        </p:grpSpPr>
        <p:sp>
          <p:nvSpPr>
            <p:cNvPr id="100" name="Google Shape;100;p15"/>
            <p:cNvSpPr/>
            <p:nvPr/>
          </p:nvSpPr>
          <p:spPr>
            <a:xfrm>
              <a:off x="396014" y="4031075"/>
              <a:ext cx="2433600" cy="680100"/>
            </a:xfrm>
            <a:prstGeom prst="roundRect">
              <a:avLst>
                <a:gd fmla="val 12248" name="adj"/>
              </a:avLst>
            </a:prstGeom>
            <a:solidFill>
              <a:schemeClr val="lt1"/>
            </a:solidFill>
            <a:ln>
              <a:noFill/>
            </a:ln>
            <a:effectLst>
              <a:outerShdw blurRad="14288"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5"/>
            <p:cNvSpPr txBox="1"/>
            <p:nvPr/>
          </p:nvSpPr>
          <p:spPr>
            <a:xfrm>
              <a:off x="521088" y="4190125"/>
              <a:ext cx="2219100" cy="449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None/>
              </a:pPr>
              <a:r>
                <a:rPr lang="en" sz="800">
                  <a:solidFill>
                    <a:schemeClr val="dk1"/>
                  </a:solidFill>
                  <a:latin typeface="Lato"/>
                  <a:ea typeface="Lato"/>
                  <a:cs typeface="Lato"/>
                  <a:sym typeface="Lato"/>
                </a:rPr>
                <a:t>The number of times a shopper has clicked through to at least one retailer during a single session.</a:t>
              </a:r>
              <a:endParaRPr>
                <a:solidFill>
                  <a:schemeClr val="dk1"/>
                </a:solidFill>
              </a:endParaRPr>
            </a:p>
          </p:txBody>
        </p:sp>
        <p:sp>
          <p:nvSpPr>
            <p:cNvPr id="102" name="Google Shape;102;p15"/>
            <p:cNvSpPr/>
            <p:nvPr/>
          </p:nvSpPr>
          <p:spPr>
            <a:xfrm>
              <a:off x="527070" y="3940825"/>
              <a:ext cx="951600" cy="249300"/>
            </a:xfrm>
            <a:prstGeom prst="roundRect">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5"/>
            <p:cNvSpPr txBox="1"/>
            <p:nvPr/>
          </p:nvSpPr>
          <p:spPr>
            <a:xfrm>
              <a:off x="647375" y="3911575"/>
              <a:ext cx="1181700" cy="3078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1000"/>
                </a:spcAft>
                <a:buNone/>
              </a:pPr>
              <a:r>
                <a:rPr b="1" lang="en" sz="800">
                  <a:solidFill>
                    <a:srgbClr val="FFFFFF"/>
                  </a:solidFill>
                  <a:latin typeface="Lato"/>
                  <a:ea typeface="Lato"/>
                  <a:cs typeface="Lato"/>
                  <a:sym typeface="Lato"/>
                </a:rPr>
                <a:t>*Purchase Intent Clicks: </a:t>
              </a:r>
              <a:endParaRPr b="1">
                <a:solidFill>
                  <a:srgbClr val="FFFFFF"/>
                </a:solidFill>
              </a:endParaRPr>
            </a:p>
          </p:txBody>
        </p:sp>
      </p:grpSp>
      <p:pic>
        <p:nvPicPr>
          <p:cNvPr id="104" name="Google Shape;104;p15">
            <a:hlinkClick r:id="rId4"/>
          </p:cNvPr>
          <p:cNvPicPr preferRelativeResize="0"/>
          <p:nvPr/>
        </p:nvPicPr>
        <p:blipFill rotWithShape="1">
          <a:blip r:embed="rId5">
            <a:alphaModFix/>
          </a:blip>
          <a:srcRect b="0" l="1095" r="1095" t="0"/>
          <a:stretch/>
        </p:blipFill>
        <p:spPr>
          <a:xfrm>
            <a:off x="374600" y="4604925"/>
            <a:ext cx="607352" cy="2217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08" name="Shape 108"/>
        <p:cNvGrpSpPr/>
        <p:nvPr/>
      </p:nvGrpSpPr>
      <p:grpSpPr>
        <a:xfrm>
          <a:off x="0" y="0"/>
          <a:ext cx="0" cy="0"/>
          <a:chOff x="0" y="0"/>
          <a:chExt cx="0" cy="0"/>
        </a:xfrm>
      </p:grpSpPr>
      <p:sp>
        <p:nvSpPr>
          <p:cNvPr id="109" name="Google Shape;109;p16"/>
          <p:cNvSpPr txBox="1"/>
          <p:nvPr/>
        </p:nvSpPr>
        <p:spPr>
          <a:xfrm>
            <a:off x="396000" y="228600"/>
            <a:ext cx="3359400" cy="3387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 sz="1000">
                <a:solidFill>
                  <a:schemeClr val="lt1"/>
                </a:solidFill>
                <a:latin typeface="Lato"/>
                <a:ea typeface="Lato"/>
                <a:cs typeface="Lato"/>
                <a:sym typeface="Lato"/>
              </a:rPr>
              <a:t>Beauty &amp; Personal Care Benchmarks and Insights: Europe</a:t>
            </a:r>
            <a:endParaRPr sz="1000">
              <a:solidFill>
                <a:schemeClr val="lt1"/>
              </a:solidFill>
              <a:latin typeface="Lato"/>
              <a:ea typeface="Lato"/>
              <a:cs typeface="Lato"/>
              <a:sym typeface="Lato"/>
            </a:endParaRPr>
          </a:p>
        </p:txBody>
      </p:sp>
      <p:cxnSp>
        <p:nvCxnSpPr>
          <p:cNvPr id="110" name="Google Shape;110;p16"/>
          <p:cNvCxnSpPr/>
          <p:nvPr/>
        </p:nvCxnSpPr>
        <p:spPr>
          <a:xfrm>
            <a:off x="396000" y="567300"/>
            <a:ext cx="690300" cy="0"/>
          </a:xfrm>
          <a:prstGeom prst="straightConnector1">
            <a:avLst/>
          </a:prstGeom>
          <a:noFill/>
          <a:ln cap="flat" cmpd="sng" w="19050">
            <a:solidFill>
              <a:schemeClr val="lt1"/>
            </a:solidFill>
            <a:prstDash val="solid"/>
            <a:round/>
            <a:headEnd len="med" w="med" type="none"/>
            <a:tailEnd len="med" w="med" type="none"/>
          </a:ln>
        </p:spPr>
      </p:cxnSp>
      <p:sp>
        <p:nvSpPr>
          <p:cNvPr id="111" name="Google Shape;111;p16"/>
          <p:cNvSpPr/>
          <p:nvPr/>
        </p:nvSpPr>
        <p:spPr>
          <a:xfrm>
            <a:off x="418450" y="1182600"/>
            <a:ext cx="1593600" cy="3250500"/>
          </a:xfrm>
          <a:prstGeom prst="roundRect">
            <a:avLst>
              <a:gd fmla="val 5802" name="adj"/>
            </a:avLst>
          </a:prstGeom>
          <a:solidFill>
            <a:schemeClr val="lt1"/>
          </a:solidFill>
          <a:ln>
            <a:noFill/>
          </a:ln>
          <a:effectLst>
            <a:outerShdw blurRad="14288"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6"/>
          <p:cNvSpPr/>
          <p:nvPr/>
        </p:nvSpPr>
        <p:spPr>
          <a:xfrm>
            <a:off x="2102150" y="1182600"/>
            <a:ext cx="1593600" cy="3250500"/>
          </a:xfrm>
          <a:prstGeom prst="roundRect">
            <a:avLst>
              <a:gd fmla="val 5802" name="adj"/>
            </a:avLst>
          </a:prstGeom>
          <a:solidFill>
            <a:schemeClr val="lt1"/>
          </a:solidFill>
          <a:ln>
            <a:noFill/>
          </a:ln>
          <a:effectLst>
            <a:outerShdw blurRad="14288"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6"/>
          <p:cNvSpPr txBox="1"/>
          <p:nvPr/>
        </p:nvSpPr>
        <p:spPr>
          <a:xfrm>
            <a:off x="312600" y="687500"/>
            <a:ext cx="8434200" cy="456600"/>
          </a:xfrm>
          <a:prstGeom prst="rect">
            <a:avLst/>
          </a:prstGeom>
          <a:noFill/>
          <a:ln>
            <a:noFill/>
          </a:ln>
        </p:spPr>
        <p:txBody>
          <a:bodyPr anchorCtr="0" anchor="t" bIns="26775" lIns="91425" spcFirstLastPara="1" rIns="26775" wrap="square" tIns="26775">
            <a:noAutofit/>
          </a:bodyPr>
          <a:lstStyle/>
          <a:p>
            <a:pPr indent="0" lvl="0" marL="0" rtl="0" algn="l">
              <a:spcBef>
                <a:spcPts val="0"/>
              </a:spcBef>
              <a:spcAft>
                <a:spcPts val="0"/>
              </a:spcAft>
              <a:buNone/>
            </a:pPr>
            <a:r>
              <a:rPr b="1" lang="en" sz="2000">
                <a:solidFill>
                  <a:schemeClr val="lt1"/>
                </a:solidFill>
                <a:latin typeface="Raleway"/>
                <a:ea typeface="Raleway"/>
                <a:cs typeface="Raleway"/>
                <a:sym typeface="Raleway"/>
              </a:rPr>
              <a:t>Share of Top 5 Retailers by Purchase Intent Clicks, Beauty</a:t>
            </a:r>
            <a:endParaRPr b="1" sz="2000">
              <a:solidFill>
                <a:schemeClr val="lt1"/>
              </a:solidFill>
              <a:latin typeface="Raleway"/>
              <a:ea typeface="Raleway"/>
              <a:cs typeface="Raleway"/>
              <a:sym typeface="Raleway"/>
            </a:endParaRPr>
          </a:p>
        </p:txBody>
      </p:sp>
      <p:sp>
        <p:nvSpPr>
          <p:cNvPr id="114" name="Google Shape;114;p16"/>
          <p:cNvSpPr/>
          <p:nvPr/>
        </p:nvSpPr>
        <p:spPr>
          <a:xfrm>
            <a:off x="3785850" y="1182600"/>
            <a:ext cx="1593600" cy="3250500"/>
          </a:xfrm>
          <a:prstGeom prst="roundRect">
            <a:avLst>
              <a:gd fmla="val 5802" name="adj"/>
            </a:avLst>
          </a:prstGeom>
          <a:solidFill>
            <a:schemeClr val="lt1"/>
          </a:solidFill>
          <a:ln>
            <a:noFill/>
          </a:ln>
          <a:effectLst>
            <a:outerShdw blurRad="14288"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6"/>
          <p:cNvSpPr/>
          <p:nvPr/>
        </p:nvSpPr>
        <p:spPr>
          <a:xfrm>
            <a:off x="5469550" y="1182600"/>
            <a:ext cx="1593600" cy="3250500"/>
          </a:xfrm>
          <a:prstGeom prst="roundRect">
            <a:avLst>
              <a:gd fmla="val 5802" name="adj"/>
            </a:avLst>
          </a:prstGeom>
          <a:solidFill>
            <a:schemeClr val="lt1"/>
          </a:solidFill>
          <a:ln>
            <a:noFill/>
          </a:ln>
          <a:effectLst>
            <a:outerShdw blurRad="14288"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6"/>
          <p:cNvSpPr/>
          <p:nvPr/>
        </p:nvSpPr>
        <p:spPr>
          <a:xfrm>
            <a:off x="7153250" y="1182600"/>
            <a:ext cx="1593600" cy="3250500"/>
          </a:xfrm>
          <a:prstGeom prst="roundRect">
            <a:avLst>
              <a:gd fmla="val 5802" name="adj"/>
            </a:avLst>
          </a:prstGeom>
          <a:solidFill>
            <a:schemeClr val="lt1"/>
          </a:solidFill>
          <a:ln>
            <a:noFill/>
          </a:ln>
          <a:effectLst>
            <a:outerShdw blurRad="14288"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7" name="Google Shape;117;p16"/>
          <p:cNvPicPr preferRelativeResize="0"/>
          <p:nvPr/>
        </p:nvPicPr>
        <p:blipFill rotWithShape="1">
          <a:blip r:embed="rId3">
            <a:alphaModFix/>
          </a:blip>
          <a:srcRect b="33858" l="0" r="0" t="0"/>
          <a:stretch/>
        </p:blipFill>
        <p:spPr>
          <a:xfrm>
            <a:off x="533125" y="1360050"/>
            <a:ext cx="1364251" cy="1418026"/>
          </a:xfrm>
          <a:prstGeom prst="rect">
            <a:avLst/>
          </a:prstGeom>
          <a:noFill/>
          <a:ln>
            <a:noFill/>
          </a:ln>
        </p:spPr>
      </p:pic>
      <p:sp>
        <p:nvSpPr>
          <p:cNvPr id="118" name="Google Shape;118;p16"/>
          <p:cNvSpPr txBox="1"/>
          <p:nvPr/>
        </p:nvSpPr>
        <p:spPr>
          <a:xfrm>
            <a:off x="1026975" y="1954625"/>
            <a:ext cx="373800" cy="276900"/>
          </a:xfrm>
          <a:prstGeom prst="rect">
            <a:avLst/>
          </a:prstGeom>
          <a:noFill/>
          <a:ln>
            <a:noFill/>
          </a:ln>
        </p:spPr>
        <p:txBody>
          <a:bodyPr anchorCtr="0" anchor="t" bIns="91425" lIns="91425" spcFirstLastPara="1" rIns="91425" wrap="square" tIns="0">
            <a:spAutoFit/>
          </a:bodyPr>
          <a:lstStyle/>
          <a:p>
            <a:pPr indent="0" lvl="0" marL="0" rtl="0" algn="ctr">
              <a:lnSpc>
                <a:spcPct val="100000"/>
              </a:lnSpc>
              <a:spcBef>
                <a:spcPts val="0"/>
              </a:spcBef>
              <a:spcAft>
                <a:spcPts val="0"/>
              </a:spcAft>
              <a:buNone/>
            </a:pPr>
            <a:r>
              <a:rPr b="1" lang="en" sz="1200">
                <a:solidFill>
                  <a:schemeClr val="dk1"/>
                </a:solidFill>
                <a:latin typeface="Lato"/>
                <a:ea typeface="Lato"/>
                <a:cs typeface="Lato"/>
                <a:sym typeface="Lato"/>
              </a:rPr>
              <a:t>FR</a:t>
            </a:r>
            <a:endParaRPr b="1" sz="1200">
              <a:solidFill>
                <a:schemeClr val="dk1"/>
              </a:solidFill>
              <a:latin typeface="Lato"/>
              <a:ea typeface="Lato"/>
              <a:cs typeface="Lato"/>
              <a:sym typeface="Lato"/>
            </a:endParaRPr>
          </a:p>
        </p:txBody>
      </p:sp>
      <p:pic>
        <p:nvPicPr>
          <p:cNvPr id="119" name="Google Shape;119;p16">
            <a:hlinkClick r:id="rId4"/>
          </p:cNvPr>
          <p:cNvPicPr preferRelativeResize="0"/>
          <p:nvPr/>
        </p:nvPicPr>
        <p:blipFill rotWithShape="1">
          <a:blip r:embed="rId5">
            <a:alphaModFix/>
          </a:blip>
          <a:srcRect b="0" l="1095" r="1095" t="0"/>
          <a:stretch/>
        </p:blipFill>
        <p:spPr>
          <a:xfrm>
            <a:off x="374600" y="4604925"/>
            <a:ext cx="607352" cy="221775"/>
          </a:xfrm>
          <a:prstGeom prst="rect">
            <a:avLst/>
          </a:prstGeom>
          <a:noFill/>
          <a:ln>
            <a:noFill/>
          </a:ln>
        </p:spPr>
      </p:pic>
      <p:pic>
        <p:nvPicPr>
          <p:cNvPr id="120" name="Google Shape;120;p16"/>
          <p:cNvPicPr preferRelativeResize="0"/>
          <p:nvPr/>
        </p:nvPicPr>
        <p:blipFill rotWithShape="1">
          <a:blip r:embed="rId6">
            <a:alphaModFix/>
          </a:blip>
          <a:srcRect b="33853" l="0" r="0" t="0"/>
          <a:stretch/>
        </p:blipFill>
        <p:spPr>
          <a:xfrm>
            <a:off x="2216825" y="1360050"/>
            <a:ext cx="1364251" cy="1418026"/>
          </a:xfrm>
          <a:prstGeom prst="rect">
            <a:avLst/>
          </a:prstGeom>
          <a:noFill/>
          <a:ln>
            <a:noFill/>
          </a:ln>
        </p:spPr>
      </p:pic>
      <p:sp>
        <p:nvSpPr>
          <p:cNvPr id="121" name="Google Shape;121;p16"/>
          <p:cNvSpPr txBox="1"/>
          <p:nvPr/>
        </p:nvSpPr>
        <p:spPr>
          <a:xfrm>
            <a:off x="2698825" y="1954625"/>
            <a:ext cx="410400" cy="276900"/>
          </a:xfrm>
          <a:prstGeom prst="rect">
            <a:avLst/>
          </a:prstGeom>
          <a:noFill/>
          <a:ln>
            <a:noFill/>
          </a:ln>
        </p:spPr>
        <p:txBody>
          <a:bodyPr anchorCtr="0" anchor="t" bIns="91425" lIns="91425" spcFirstLastPara="1" rIns="91425" wrap="square" tIns="0">
            <a:spAutoFit/>
          </a:bodyPr>
          <a:lstStyle/>
          <a:p>
            <a:pPr indent="0" lvl="0" marL="0" rtl="0" algn="ctr">
              <a:lnSpc>
                <a:spcPct val="100000"/>
              </a:lnSpc>
              <a:spcBef>
                <a:spcPts val="0"/>
              </a:spcBef>
              <a:spcAft>
                <a:spcPts val="0"/>
              </a:spcAft>
              <a:buNone/>
            </a:pPr>
            <a:r>
              <a:rPr b="1" lang="en" sz="1200">
                <a:solidFill>
                  <a:schemeClr val="dk1"/>
                </a:solidFill>
                <a:latin typeface="Lato"/>
                <a:ea typeface="Lato"/>
                <a:cs typeface="Lato"/>
                <a:sym typeface="Lato"/>
              </a:rPr>
              <a:t>UK</a:t>
            </a:r>
            <a:endParaRPr b="1" sz="1200">
              <a:solidFill>
                <a:schemeClr val="dk1"/>
              </a:solidFill>
              <a:latin typeface="Lato"/>
              <a:ea typeface="Lato"/>
              <a:cs typeface="Lato"/>
              <a:sym typeface="Lato"/>
            </a:endParaRPr>
          </a:p>
        </p:txBody>
      </p:sp>
      <p:pic>
        <p:nvPicPr>
          <p:cNvPr id="122" name="Google Shape;122;p16"/>
          <p:cNvPicPr preferRelativeResize="0"/>
          <p:nvPr/>
        </p:nvPicPr>
        <p:blipFill rotWithShape="1">
          <a:blip r:embed="rId7">
            <a:alphaModFix/>
          </a:blip>
          <a:srcRect b="30967" l="0" r="0" t="0"/>
          <a:stretch/>
        </p:blipFill>
        <p:spPr>
          <a:xfrm>
            <a:off x="3885700" y="1336797"/>
            <a:ext cx="1393874" cy="1512024"/>
          </a:xfrm>
          <a:prstGeom prst="rect">
            <a:avLst/>
          </a:prstGeom>
          <a:noFill/>
          <a:ln>
            <a:noFill/>
          </a:ln>
        </p:spPr>
      </p:pic>
      <p:sp>
        <p:nvSpPr>
          <p:cNvPr id="123" name="Google Shape;123;p16"/>
          <p:cNvSpPr txBox="1"/>
          <p:nvPr/>
        </p:nvSpPr>
        <p:spPr>
          <a:xfrm>
            <a:off x="4379825" y="1919100"/>
            <a:ext cx="410400" cy="276900"/>
          </a:xfrm>
          <a:prstGeom prst="rect">
            <a:avLst/>
          </a:prstGeom>
          <a:noFill/>
          <a:ln>
            <a:noFill/>
          </a:ln>
        </p:spPr>
        <p:txBody>
          <a:bodyPr anchorCtr="0" anchor="t" bIns="91425" lIns="91425" spcFirstLastPara="1" rIns="91425" wrap="square" tIns="0">
            <a:spAutoFit/>
          </a:bodyPr>
          <a:lstStyle/>
          <a:p>
            <a:pPr indent="0" lvl="0" marL="0" rtl="0" algn="ctr">
              <a:lnSpc>
                <a:spcPct val="100000"/>
              </a:lnSpc>
              <a:spcBef>
                <a:spcPts val="0"/>
              </a:spcBef>
              <a:spcAft>
                <a:spcPts val="0"/>
              </a:spcAft>
              <a:buNone/>
            </a:pPr>
            <a:r>
              <a:rPr b="1" lang="en" sz="1200">
                <a:solidFill>
                  <a:schemeClr val="dk1"/>
                </a:solidFill>
                <a:latin typeface="Lato"/>
                <a:ea typeface="Lato"/>
                <a:cs typeface="Lato"/>
                <a:sym typeface="Lato"/>
              </a:rPr>
              <a:t>DE</a:t>
            </a:r>
            <a:endParaRPr b="1" sz="1200">
              <a:solidFill>
                <a:schemeClr val="dk1"/>
              </a:solidFill>
              <a:latin typeface="Lato"/>
              <a:ea typeface="Lato"/>
              <a:cs typeface="Lato"/>
              <a:sym typeface="Lato"/>
            </a:endParaRPr>
          </a:p>
        </p:txBody>
      </p:sp>
      <p:pic>
        <p:nvPicPr>
          <p:cNvPr id="124" name="Google Shape;124;p16"/>
          <p:cNvPicPr preferRelativeResize="0"/>
          <p:nvPr/>
        </p:nvPicPr>
        <p:blipFill rotWithShape="1">
          <a:blip r:embed="rId8">
            <a:alphaModFix/>
          </a:blip>
          <a:srcRect b="31898" l="0" r="0" t="0"/>
          <a:stretch/>
        </p:blipFill>
        <p:spPr>
          <a:xfrm>
            <a:off x="5559900" y="1306952"/>
            <a:ext cx="1412901" cy="1512024"/>
          </a:xfrm>
          <a:prstGeom prst="rect">
            <a:avLst/>
          </a:prstGeom>
          <a:noFill/>
          <a:ln>
            <a:noFill/>
          </a:ln>
        </p:spPr>
      </p:pic>
      <p:sp>
        <p:nvSpPr>
          <p:cNvPr id="125" name="Google Shape;125;p16"/>
          <p:cNvSpPr txBox="1"/>
          <p:nvPr/>
        </p:nvSpPr>
        <p:spPr>
          <a:xfrm>
            <a:off x="6065925" y="1919100"/>
            <a:ext cx="410400" cy="276900"/>
          </a:xfrm>
          <a:prstGeom prst="rect">
            <a:avLst/>
          </a:prstGeom>
          <a:noFill/>
          <a:ln>
            <a:noFill/>
          </a:ln>
        </p:spPr>
        <p:txBody>
          <a:bodyPr anchorCtr="0" anchor="t" bIns="91425" lIns="91425" spcFirstLastPara="1" rIns="91425" wrap="square" tIns="0">
            <a:spAutoFit/>
          </a:bodyPr>
          <a:lstStyle/>
          <a:p>
            <a:pPr indent="0" lvl="0" marL="0" rtl="0" algn="ctr">
              <a:lnSpc>
                <a:spcPct val="100000"/>
              </a:lnSpc>
              <a:spcBef>
                <a:spcPts val="0"/>
              </a:spcBef>
              <a:spcAft>
                <a:spcPts val="0"/>
              </a:spcAft>
              <a:buNone/>
            </a:pPr>
            <a:r>
              <a:rPr b="1" lang="en" sz="1200">
                <a:solidFill>
                  <a:schemeClr val="dk1"/>
                </a:solidFill>
                <a:latin typeface="Lato"/>
                <a:ea typeface="Lato"/>
                <a:cs typeface="Lato"/>
                <a:sym typeface="Lato"/>
              </a:rPr>
              <a:t>ES</a:t>
            </a:r>
            <a:endParaRPr b="1" sz="1200">
              <a:solidFill>
                <a:schemeClr val="dk1"/>
              </a:solidFill>
              <a:latin typeface="Lato"/>
              <a:ea typeface="Lato"/>
              <a:cs typeface="Lato"/>
              <a:sym typeface="Lato"/>
            </a:endParaRPr>
          </a:p>
        </p:txBody>
      </p:sp>
      <p:pic>
        <p:nvPicPr>
          <p:cNvPr id="126" name="Google Shape;126;p16"/>
          <p:cNvPicPr preferRelativeResize="0"/>
          <p:nvPr/>
        </p:nvPicPr>
        <p:blipFill rotWithShape="1">
          <a:blip r:embed="rId9">
            <a:alphaModFix/>
          </a:blip>
          <a:srcRect b="31898" l="0" r="0" t="0"/>
          <a:stretch/>
        </p:blipFill>
        <p:spPr>
          <a:xfrm>
            <a:off x="7243600" y="1306950"/>
            <a:ext cx="1412901" cy="1512024"/>
          </a:xfrm>
          <a:prstGeom prst="rect">
            <a:avLst/>
          </a:prstGeom>
          <a:noFill/>
          <a:ln>
            <a:noFill/>
          </a:ln>
        </p:spPr>
      </p:pic>
      <p:sp>
        <p:nvSpPr>
          <p:cNvPr id="127" name="Google Shape;127;p16"/>
          <p:cNvSpPr txBox="1"/>
          <p:nvPr/>
        </p:nvSpPr>
        <p:spPr>
          <a:xfrm>
            <a:off x="7750575" y="1919100"/>
            <a:ext cx="410400" cy="276900"/>
          </a:xfrm>
          <a:prstGeom prst="rect">
            <a:avLst/>
          </a:prstGeom>
          <a:noFill/>
          <a:ln>
            <a:noFill/>
          </a:ln>
        </p:spPr>
        <p:txBody>
          <a:bodyPr anchorCtr="0" anchor="t" bIns="91425" lIns="91425" spcFirstLastPara="1" rIns="91425" wrap="square" tIns="0">
            <a:spAutoFit/>
          </a:bodyPr>
          <a:lstStyle/>
          <a:p>
            <a:pPr indent="0" lvl="0" marL="0" rtl="0" algn="ctr">
              <a:lnSpc>
                <a:spcPct val="100000"/>
              </a:lnSpc>
              <a:spcBef>
                <a:spcPts val="0"/>
              </a:spcBef>
              <a:spcAft>
                <a:spcPts val="0"/>
              </a:spcAft>
              <a:buNone/>
            </a:pPr>
            <a:r>
              <a:rPr b="1" lang="en" sz="1200">
                <a:solidFill>
                  <a:schemeClr val="dk1"/>
                </a:solidFill>
                <a:latin typeface="Lato"/>
                <a:ea typeface="Lato"/>
                <a:cs typeface="Lato"/>
                <a:sym typeface="Lato"/>
              </a:rPr>
              <a:t>IT</a:t>
            </a:r>
            <a:endParaRPr b="1" sz="1200">
              <a:solidFill>
                <a:schemeClr val="dk1"/>
              </a:solidFill>
              <a:latin typeface="Lato"/>
              <a:ea typeface="Lato"/>
              <a:cs typeface="Lato"/>
              <a:sym typeface="Lato"/>
            </a:endParaRPr>
          </a:p>
        </p:txBody>
      </p:sp>
      <p:grpSp>
        <p:nvGrpSpPr>
          <p:cNvPr id="128" name="Google Shape;128;p16"/>
          <p:cNvGrpSpPr/>
          <p:nvPr/>
        </p:nvGrpSpPr>
        <p:grpSpPr>
          <a:xfrm>
            <a:off x="757563" y="2891400"/>
            <a:ext cx="778875" cy="186300"/>
            <a:chOff x="825813" y="2948250"/>
            <a:chExt cx="778875" cy="186300"/>
          </a:xfrm>
        </p:grpSpPr>
        <p:sp>
          <p:nvSpPr>
            <p:cNvPr id="129" name="Google Shape;129;p16"/>
            <p:cNvSpPr/>
            <p:nvPr/>
          </p:nvSpPr>
          <p:spPr>
            <a:xfrm>
              <a:off x="825813" y="2948250"/>
              <a:ext cx="186300" cy="186300"/>
            </a:xfrm>
            <a:prstGeom prst="ellipse">
              <a:avLst/>
            </a:prstGeom>
            <a:solidFill>
              <a:srgbClr val="004B4A"/>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1</a:t>
              </a:r>
              <a:endParaRPr b="1" sz="700">
                <a:solidFill>
                  <a:schemeClr val="lt1"/>
                </a:solidFill>
                <a:latin typeface="Lato"/>
                <a:ea typeface="Lato"/>
                <a:cs typeface="Lato"/>
                <a:sym typeface="Lato"/>
              </a:endParaRPr>
            </a:p>
          </p:txBody>
        </p:sp>
        <p:sp>
          <p:nvSpPr>
            <p:cNvPr id="130" name="Google Shape;130;p16"/>
            <p:cNvSpPr txBox="1"/>
            <p:nvPr/>
          </p:nvSpPr>
          <p:spPr>
            <a:xfrm>
              <a:off x="1067388" y="2979900"/>
              <a:ext cx="5373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Amazon</a:t>
              </a:r>
              <a:endParaRPr b="1" sz="800">
                <a:latin typeface="Lato"/>
                <a:ea typeface="Lato"/>
                <a:cs typeface="Lato"/>
                <a:sym typeface="Lato"/>
              </a:endParaRPr>
            </a:p>
          </p:txBody>
        </p:sp>
      </p:grpSp>
      <p:grpSp>
        <p:nvGrpSpPr>
          <p:cNvPr id="131" name="Google Shape;131;p16"/>
          <p:cNvGrpSpPr/>
          <p:nvPr/>
        </p:nvGrpSpPr>
        <p:grpSpPr>
          <a:xfrm>
            <a:off x="757563" y="3128680"/>
            <a:ext cx="778875" cy="186300"/>
            <a:chOff x="825813" y="3182675"/>
            <a:chExt cx="778875" cy="186300"/>
          </a:xfrm>
        </p:grpSpPr>
        <p:sp>
          <p:nvSpPr>
            <p:cNvPr id="132" name="Google Shape;132;p16"/>
            <p:cNvSpPr/>
            <p:nvPr/>
          </p:nvSpPr>
          <p:spPr>
            <a:xfrm>
              <a:off x="825813" y="3182675"/>
              <a:ext cx="186300" cy="186300"/>
            </a:xfrm>
            <a:prstGeom prst="ellipse">
              <a:avLst/>
            </a:prstGeom>
            <a:solidFill>
              <a:srgbClr val="366AFD"/>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2</a:t>
              </a:r>
              <a:endParaRPr b="1" sz="700">
                <a:solidFill>
                  <a:schemeClr val="lt1"/>
                </a:solidFill>
                <a:latin typeface="Lato"/>
                <a:ea typeface="Lato"/>
                <a:cs typeface="Lato"/>
                <a:sym typeface="Lato"/>
              </a:endParaRPr>
            </a:p>
          </p:txBody>
        </p:sp>
        <p:sp>
          <p:nvSpPr>
            <p:cNvPr id="133" name="Google Shape;133;p16"/>
            <p:cNvSpPr txBox="1"/>
            <p:nvPr/>
          </p:nvSpPr>
          <p:spPr>
            <a:xfrm>
              <a:off x="1067388" y="3214325"/>
              <a:ext cx="5373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Nocibe</a:t>
              </a:r>
              <a:endParaRPr b="1" sz="800">
                <a:latin typeface="Lato"/>
                <a:ea typeface="Lato"/>
                <a:cs typeface="Lato"/>
                <a:sym typeface="Lato"/>
              </a:endParaRPr>
            </a:p>
          </p:txBody>
        </p:sp>
      </p:grpSp>
      <p:grpSp>
        <p:nvGrpSpPr>
          <p:cNvPr id="134" name="Google Shape;134;p16"/>
          <p:cNvGrpSpPr/>
          <p:nvPr/>
        </p:nvGrpSpPr>
        <p:grpSpPr>
          <a:xfrm>
            <a:off x="757563" y="3365960"/>
            <a:ext cx="778875" cy="186300"/>
            <a:chOff x="825813" y="3182675"/>
            <a:chExt cx="778875" cy="186300"/>
          </a:xfrm>
        </p:grpSpPr>
        <p:sp>
          <p:nvSpPr>
            <p:cNvPr id="135" name="Google Shape;135;p16"/>
            <p:cNvSpPr/>
            <p:nvPr/>
          </p:nvSpPr>
          <p:spPr>
            <a:xfrm>
              <a:off x="825813" y="3182675"/>
              <a:ext cx="186300" cy="186300"/>
            </a:xfrm>
            <a:prstGeom prst="ellipse">
              <a:avLst/>
            </a:prstGeom>
            <a:solidFill>
              <a:srgbClr val="204096"/>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3</a:t>
              </a:r>
              <a:endParaRPr b="1" sz="700">
                <a:solidFill>
                  <a:schemeClr val="lt1"/>
                </a:solidFill>
                <a:latin typeface="Lato"/>
                <a:ea typeface="Lato"/>
                <a:cs typeface="Lato"/>
                <a:sym typeface="Lato"/>
              </a:endParaRPr>
            </a:p>
          </p:txBody>
        </p:sp>
        <p:sp>
          <p:nvSpPr>
            <p:cNvPr id="136" name="Google Shape;136;p16"/>
            <p:cNvSpPr txBox="1"/>
            <p:nvPr/>
          </p:nvSpPr>
          <p:spPr>
            <a:xfrm>
              <a:off x="1067388" y="3214325"/>
              <a:ext cx="5373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Sephora</a:t>
              </a:r>
              <a:endParaRPr b="1" sz="800">
                <a:latin typeface="Lato"/>
                <a:ea typeface="Lato"/>
                <a:cs typeface="Lato"/>
                <a:sym typeface="Lato"/>
              </a:endParaRPr>
            </a:p>
          </p:txBody>
        </p:sp>
      </p:grpSp>
      <p:grpSp>
        <p:nvGrpSpPr>
          <p:cNvPr id="137" name="Google Shape;137;p16"/>
          <p:cNvGrpSpPr/>
          <p:nvPr/>
        </p:nvGrpSpPr>
        <p:grpSpPr>
          <a:xfrm>
            <a:off x="757563" y="3603240"/>
            <a:ext cx="848775" cy="186300"/>
            <a:chOff x="825800" y="3603240"/>
            <a:chExt cx="848775" cy="186300"/>
          </a:xfrm>
        </p:grpSpPr>
        <p:sp>
          <p:nvSpPr>
            <p:cNvPr id="138" name="Google Shape;138;p16"/>
            <p:cNvSpPr/>
            <p:nvPr/>
          </p:nvSpPr>
          <p:spPr>
            <a:xfrm>
              <a:off x="825800" y="3603240"/>
              <a:ext cx="186300" cy="186300"/>
            </a:xfrm>
            <a:prstGeom prst="ellipse">
              <a:avLst/>
            </a:prstGeom>
            <a:solidFill>
              <a:srgbClr val="D03DA8"/>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4</a:t>
              </a:r>
              <a:endParaRPr b="1" sz="700">
                <a:solidFill>
                  <a:schemeClr val="lt1"/>
                </a:solidFill>
                <a:latin typeface="Lato"/>
                <a:ea typeface="Lato"/>
                <a:cs typeface="Lato"/>
                <a:sym typeface="Lato"/>
              </a:endParaRPr>
            </a:p>
          </p:txBody>
        </p:sp>
        <p:sp>
          <p:nvSpPr>
            <p:cNvPr id="139" name="Google Shape;139;p16"/>
            <p:cNvSpPr txBox="1"/>
            <p:nvPr/>
          </p:nvSpPr>
          <p:spPr>
            <a:xfrm>
              <a:off x="1067375" y="3634900"/>
              <a:ext cx="6072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CDiscount</a:t>
              </a:r>
              <a:endParaRPr b="1" sz="800">
                <a:latin typeface="Lato"/>
                <a:ea typeface="Lato"/>
                <a:cs typeface="Lato"/>
                <a:sym typeface="Lato"/>
              </a:endParaRPr>
            </a:p>
          </p:txBody>
        </p:sp>
      </p:grpSp>
      <p:grpSp>
        <p:nvGrpSpPr>
          <p:cNvPr id="140" name="Google Shape;140;p16"/>
          <p:cNvGrpSpPr/>
          <p:nvPr/>
        </p:nvGrpSpPr>
        <p:grpSpPr>
          <a:xfrm>
            <a:off x="757563" y="3840520"/>
            <a:ext cx="1071675" cy="186300"/>
            <a:chOff x="825813" y="3182675"/>
            <a:chExt cx="1071675" cy="186300"/>
          </a:xfrm>
        </p:grpSpPr>
        <p:sp>
          <p:nvSpPr>
            <p:cNvPr id="141" name="Google Shape;141;p16"/>
            <p:cNvSpPr/>
            <p:nvPr/>
          </p:nvSpPr>
          <p:spPr>
            <a:xfrm>
              <a:off x="825813" y="3182675"/>
              <a:ext cx="186300" cy="186300"/>
            </a:xfrm>
            <a:prstGeom prst="ellipse">
              <a:avLst/>
            </a:prstGeom>
            <a:solidFill>
              <a:schemeClr val="accent3"/>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5</a:t>
              </a:r>
              <a:endParaRPr b="1" sz="700">
                <a:solidFill>
                  <a:schemeClr val="lt1"/>
                </a:solidFill>
                <a:latin typeface="Lato"/>
                <a:ea typeface="Lato"/>
                <a:cs typeface="Lato"/>
                <a:sym typeface="Lato"/>
              </a:endParaRPr>
            </a:p>
          </p:txBody>
        </p:sp>
        <p:sp>
          <p:nvSpPr>
            <p:cNvPr id="142" name="Google Shape;142;p16"/>
            <p:cNvSpPr txBox="1"/>
            <p:nvPr/>
          </p:nvSpPr>
          <p:spPr>
            <a:xfrm>
              <a:off x="1067388" y="3214330"/>
              <a:ext cx="8301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Carrefour Drive</a:t>
              </a:r>
              <a:endParaRPr b="1" sz="800">
                <a:latin typeface="Lato"/>
                <a:ea typeface="Lato"/>
                <a:cs typeface="Lato"/>
                <a:sym typeface="Lato"/>
              </a:endParaRPr>
            </a:p>
          </p:txBody>
        </p:sp>
      </p:grpSp>
      <p:grpSp>
        <p:nvGrpSpPr>
          <p:cNvPr id="143" name="Google Shape;143;p16"/>
          <p:cNvGrpSpPr/>
          <p:nvPr/>
        </p:nvGrpSpPr>
        <p:grpSpPr>
          <a:xfrm>
            <a:off x="757563" y="4077800"/>
            <a:ext cx="1071675" cy="186300"/>
            <a:chOff x="825813" y="3182675"/>
            <a:chExt cx="1071675" cy="186300"/>
          </a:xfrm>
        </p:grpSpPr>
        <p:sp>
          <p:nvSpPr>
            <p:cNvPr id="144" name="Google Shape;144;p16"/>
            <p:cNvSpPr/>
            <p:nvPr/>
          </p:nvSpPr>
          <p:spPr>
            <a:xfrm>
              <a:off x="825813" y="3182675"/>
              <a:ext cx="186300" cy="186300"/>
            </a:xfrm>
            <a:prstGeom prst="ellipse">
              <a:avLst/>
            </a:prstGeom>
            <a:solidFill>
              <a:schemeClr val="accent6"/>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6</a:t>
              </a:r>
              <a:endParaRPr b="1" sz="700">
                <a:solidFill>
                  <a:schemeClr val="lt1"/>
                </a:solidFill>
                <a:latin typeface="Lato"/>
                <a:ea typeface="Lato"/>
                <a:cs typeface="Lato"/>
                <a:sym typeface="Lato"/>
              </a:endParaRPr>
            </a:p>
          </p:txBody>
        </p:sp>
        <p:sp>
          <p:nvSpPr>
            <p:cNvPr id="145" name="Google Shape;145;p16"/>
            <p:cNvSpPr txBox="1"/>
            <p:nvPr/>
          </p:nvSpPr>
          <p:spPr>
            <a:xfrm>
              <a:off x="1067388" y="3214325"/>
              <a:ext cx="8301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Other </a:t>
              </a:r>
              <a:r>
                <a:rPr b="1" lang="en" sz="800">
                  <a:latin typeface="Lato"/>
                  <a:ea typeface="Lato"/>
                  <a:cs typeface="Lato"/>
                  <a:sym typeface="Lato"/>
                </a:rPr>
                <a:t>Retailers</a:t>
              </a:r>
              <a:endParaRPr b="1" sz="800">
                <a:latin typeface="Lato"/>
                <a:ea typeface="Lato"/>
                <a:cs typeface="Lato"/>
                <a:sym typeface="Lato"/>
              </a:endParaRPr>
            </a:p>
          </p:txBody>
        </p:sp>
      </p:grpSp>
      <p:grpSp>
        <p:nvGrpSpPr>
          <p:cNvPr id="146" name="Google Shape;146;p16"/>
          <p:cNvGrpSpPr/>
          <p:nvPr/>
        </p:nvGrpSpPr>
        <p:grpSpPr>
          <a:xfrm>
            <a:off x="2398638" y="2891400"/>
            <a:ext cx="778875" cy="186300"/>
            <a:chOff x="825813" y="2948250"/>
            <a:chExt cx="778875" cy="186300"/>
          </a:xfrm>
        </p:grpSpPr>
        <p:sp>
          <p:nvSpPr>
            <p:cNvPr id="147" name="Google Shape;147;p16"/>
            <p:cNvSpPr/>
            <p:nvPr/>
          </p:nvSpPr>
          <p:spPr>
            <a:xfrm>
              <a:off x="825813" y="2948250"/>
              <a:ext cx="186300" cy="186300"/>
            </a:xfrm>
            <a:prstGeom prst="ellipse">
              <a:avLst/>
            </a:prstGeom>
            <a:solidFill>
              <a:srgbClr val="004B4A"/>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1</a:t>
              </a:r>
              <a:endParaRPr b="1" sz="700">
                <a:solidFill>
                  <a:schemeClr val="lt1"/>
                </a:solidFill>
                <a:latin typeface="Lato"/>
                <a:ea typeface="Lato"/>
                <a:cs typeface="Lato"/>
                <a:sym typeface="Lato"/>
              </a:endParaRPr>
            </a:p>
          </p:txBody>
        </p:sp>
        <p:sp>
          <p:nvSpPr>
            <p:cNvPr id="148" name="Google Shape;148;p16"/>
            <p:cNvSpPr txBox="1"/>
            <p:nvPr/>
          </p:nvSpPr>
          <p:spPr>
            <a:xfrm>
              <a:off x="1067388" y="2979900"/>
              <a:ext cx="5373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Boots</a:t>
              </a:r>
              <a:endParaRPr b="1" sz="800">
                <a:latin typeface="Lato"/>
                <a:ea typeface="Lato"/>
                <a:cs typeface="Lato"/>
                <a:sym typeface="Lato"/>
              </a:endParaRPr>
            </a:p>
          </p:txBody>
        </p:sp>
      </p:grpSp>
      <p:grpSp>
        <p:nvGrpSpPr>
          <p:cNvPr id="149" name="Google Shape;149;p16"/>
          <p:cNvGrpSpPr/>
          <p:nvPr/>
        </p:nvGrpSpPr>
        <p:grpSpPr>
          <a:xfrm>
            <a:off x="2398638" y="3128680"/>
            <a:ext cx="778875" cy="186300"/>
            <a:chOff x="825813" y="3182675"/>
            <a:chExt cx="778875" cy="186300"/>
          </a:xfrm>
        </p:grpSpPr>
        <p:sp>
          <p:nvSpPr>
            <p:cNvPr id="150" name="Google Shape;150;p16"/>
            <p:cNvSpPr/>
            <p:nvPr/>
          </p:nvSpPr>
          <p:spPr>
            <a:xfrm>
              <a:off x="825813" y="3182675"/>
              <a:ext cx="186300" cy="186300"/>
            </a:xfrm>
            <a:prstGeom prst="ellipse">
              <a:avLst/>
            </a:prstGeom>
            <a:solidFill>
              <a:srgbClr val="366AFD"/>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2</a:t>
              </a:r>
              <a:endParaRPr b="1" sz="700">
                <a:solidFill>
                  <a:schemeClr val="lt1"/>
                </a:solidFill>
                <a:latin typeface="Lato"/>
                <a:ea typeface="Lato"/>
                <a:cs typeface="Lato"/>
                <a:sym typeface="Lato"/>
              </a:endParaRPr>
            </a:p>
          </p:txBody>
        </p:sp>
        <p:sp>
          <p:nvSpPr>
            <p:cNvPr id="151" name="Google Shape;151;p16"/>
            <p:cNvSpPr txBox="1"/>
            <p:nvPr/>
          </p:nvSpPr>
          <p:spPr>
            <a:xfrm>
              <a:off x="1067388" y="3214325"/>
              <a:ext cx="5373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Amazon</a:t>
              </a:r>
              <a:endParaRPr b="1" sz="800">
                <a:latin typeface="Lato"/>
                <a:ea typeface="Lato"/>
                <a:cs typeface="Lato"/>
                <a:sym typeface="Lato"/>
              </a:endParaRPr>
            </a:p>
          </p:txBody>
        </p:sp>
      </p:grpSp>
      <p:grpSp>
        <p:nvGrpSpPr>
          <p:cNvPr id="152" name="Google Shape;152;p16"/>
          <p:cNvGrpSpPr/>
          <p:nvPr/>
        </p:nvGrpSpPr>
        <p:grpSpPr>
          <a:xfrm>
            <a:off x="2398638" y="3365960"/>
            <a:ext cx="1020393" cy="186300"/>
            <a:chOff x="825813" y="3182675"/>
            <a:chExt cx="1020393" cy="186300"/>
          </a:xfrm>
        </p:grpSpPr>
        <p:sp>
          <p:nvSpPr>
            <p:cNvPr id="153" name="Google Shape;153;p16"/>
            <p:cNvSpPr/>
            <p:nvPr/>
          </p:nvSpPr>
          <p:spPr>
            <a:xfrm>
              <a:off x="825813" y="3182675"/>
              <a:ext cx="186300" cy="186300"/>
            </a:xfrm>
            <a:prstGeom prst="ellipse">
              <a:avLst/>
            </a:prstGeom>
            <a:solidFill>
              <a:srgbClr val="204096"/>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3</a:t>
              </a:r>
              <a:endParaRPr b="1" sz="700">
                <a:solidFill>
                  <a:schemeClr val="lt1"/>
                </a:solidFill>
                <a:latin typeface="Lato"/>
                <a:ea typeface="Lato"/>
                <a:cs typeface="Lato"/>
                <a:sym typeface="Lato"/>
              </a:endParaRPr>
            </a:p>
          </p:txBody>
        </p:sp>
        <p:sp>
          <p:nvSpPr>
            <p:cNvPr id="154" name="Google Shape;154;p16"/>
            <p:cNvSpPr txBox="1"/>
            <p:nvPr/>
          </p:nvSpPr>
          <p:spPr>
            <a:xfrm>
              <a:off x="1067405" y="3214315"/>
              <a:ext cx="7788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Lookfantastic</a:t>
              </a:r>
              <a:endParaRPr b="1" sz="800">
                <a:latin typeface="Lato"/>
                <a:ea typeface="Lato"/>
                <a:cs typeface="Lato"/>
                <a:sym typeface="Lato"/>
              </a:endParaRPr>
            </a:p>
          </p:txBody>
        </p:sp>
      </p:grpSp>
      <p:grpSp>
        <p:nvGrpSpPr>
          <p:cNvPr id="155" name="Google Shape;155;p16"/>
          <p:cNvGrpSpPr/>
          <p:nvPr/>
        </p:nvGrpSpPr>
        <p:grpSpPr>
          <a:xfrm>
            <a:off x="2398638" y="3603240"/>
            <a:ext cx="848775" cy="186300"/>
            <a:chOff x="825800" y="3603240"/>
            <a:chExt cx="848775" cy="186300"/>
          </a:xfrm>
        </p:grpSpPr>
        <p:sp>
          <p:nvSpPr>
            <p:cNvPr id="156" name="Google Shape;156;p16"/>
            <p:cNvSpPr/>
            <p:nvPr/>
          </p:nvSpPr>
          <p:spPr>
            <a:xfrm>
              <a:off x="825800" y="3603240"/>
              <a:ext cx="186300" cy="186300"/>
            </a:xfrm>
            <a:prstGeom prst="ellipse">
              <a:avLst/>
            </a:prstGeom>
            <a:solidFill>
              <a:srgbClr val="D03DA8"/>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4</a:t>
              </a:r>
              <a:endParaRPr b="1" sz="700">
                <a:solidFill>
                  <a:schemeClr val="lt1"/>
                </a:solidFill>
                <a:latin typeface="Lato"/>
                <a:ea typeface="Lato"/>
                <a:cs typeface="Lato"/>
                <a:sym typeface="Lato"/>
              </a:endParaRPr>
            </a:p>
          </p:txBody>
        </p:sp>
        <p:sp>
          <p:nvSpPr>
            <p:cNvPr id="157" name="Google Shape;157;p16"/>
            <p:cNvSpPr txBox="1"/>
            <p:nvPr/>
          </p:nvSpPr>
          <p:spPr>
            <a:xfrm>
              <a:off x="1067375" y="3634900"/>
              <a:ext cx="6072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Sephora</a:t>
              </a:r>
              <a:endParaRPr b="1" sz="800">
                <a:latin typeface="Lato"/>
                <a:ea typeface="Lato"/>
                <a:cs typeface="Lato"/>
                <a:sym typeface="Lato"/>
              </a:endParaRPr>
            </a:p>
          </p:txBody>
        </p:sp>
      </p:grpSp>
      <p:grpSp>
        <p:nvGrpSpPr>
          <p:cNvPr id="158" name="Google Shape;158;p16"/>
          <p:cNvGrpSpPr/>
          <p:nvPr/>
        </p:nvGrpSpPr>
        <p:grpSpPr>
          <a:xfrm>
            <a:off x="2398638" y="3840520"/>
            <a:ext cx="1071675" cy="186300"/>
            <a:chOff x="825813" y="3182675"/>
            <a:chExt cx="1071675" cy="186300"/>
          </a:xfrm>
        </p:grpSpPr>
        <p:sp>
          <p:nvSpPr>
            <p:cNvPr id="159" name="Google Shape;159;p16"/>
            <p:cNvSpPr/>
            <p:nvPr/>
          </p:nvSpPr>
          <p:spPr>
            <a:xfrm>
              <a:off x="825813" y="3182675"/>
              <a:ext cx="186300" cy="186300"/>
            </a:xfrm>
            <a:prstGeom prst="ellipse">
              <a:avLst/>
            </a:prstGeom>
            <a:solidFill>
              <a:schemeClr val="accent3"/>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5</a:t>
              </a:r>
              <a:endParaRPr b="1" sz="700">
                <a:solidFill>
                  <a:schemeClr val="lt1"/>
                </a:solidFill>
                <a:latin typeface="Lato"/>
                <a:ea typeface="Lato"/>
                <a:cs typeface="Lato"/>
                <a:sym typeface="Lato"/>
              </a:endParaRPr>
            </a:p>
          </p:txBody>
        </p:sp>
        <p:sp>
          <p:nvSpPr>
            <p:cNvPr id="160" name="Google Shape;160;p16"/>
            <p:cNvSpPr txBox="1"/>
            <p:nvPr/>
          </p:nvSpPr>
          <p:spPr>
            <a:xfrm>
              <a:off x="1067388" y="3214330"/>
              <a:ext cx="8301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John Lewis</a:t>
              </a:r>
              <a:endParaRPr b="1" sz="800">
                <a:latin typeface="Lato"/>
                <a:ea typeface="Lato"/>
                <a:cs typeface="Lato"/>
                <a:sym typeface="Lato"/>
              </a:endParaRPr>
            </a:p>
          </p:txBody>
        </p:sp>
      </p:grpSp>
      <p:grpSp>
        <p:nvGrpSpPr>
          <p:cNvPr id="161" name="Google Shape;161;p16"/>
          <p:cNvGrpSpPr/>
          <p:nvPr/>
        </p:nvGrpSpPr>
        <p:grpSpPr>
          <a:xfrm>
            <a:off x="2398638" y="4077800"/>
            <a:ext cx="1071675" cy="186300"/>
            <a:chOff x="825813" y="3182675"/>
            <a:chExt cx="1071675" cy="186300"/>
          </a:xfrm>
        </p:grpSpPr>
        <p:sp>
          <p:nvSpPr>
            <p:cNvPr id="162" name="Google Shape;162;p16"/>
            <p:cNvSpPr/>
            <p:nvPr/>
          </p:nvSpPr>
          <p:spPr>
            <a:xfrm>
              <a:off x="825813" y="3182675"/>
              <a:ext cx="186300" cy="186300"/>
            </a:xfrm>
            <a:prstGeom prst="ellipse">
              <a:avLst/>
            </a:prstGeom>
            <a:solidFill>
              <a:schemeClr val="accent6"/>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6</a:t>
              </a:r>
              <a:endParaRPr b="1" sz="700">
                <a:solidFill>
                  <a:schemeClr val="lt1"/>
                </a:solidFill>
                <a:latin typeface="Lato"/>
                <a:ea typeface="Lato"/>
                <a:cs typeface="Lato"/>
                <a:sym typeface="Lato"/>
              </a:endParaRPr>
            </a:p>
          </p:txBody>
        </p:sp>
        <p:sp>
          <p:nvSpPr>
            <p:cNvPr id="163" name="Google Shape;163;p16"/>
            <p:cNvSpPr txBox="1"/>
            <p:nvPr/>
          </p:nvSpPr>
          <p:spPr>
            <a:xfrm>
              <a:off x="1067388" y="3214325"/>
              <a:ext cx="8301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Other Retailers</a:t>
              </a:r>
              <a:endParaRPr b="1" sz="800">
                <a:latin typeface="Lato"/>
                <a:ea typeface="Lato"/>
                <a:cs typeface="Lato"/>
                <a:sym typeface="Lato"/>
              </a:endParaRPr>
            </a:p>
          </p:txBody>
        </p:sp>
      </p:grpSp>
      <p:grpSp>
        <p:nvGrpSpPr>
          <p:cNvPr id="164" name="Google Shape;164;p16"/>
          <p:cNvGrpSpPr/>
          <p:nvPr/>
        </p:nvGrpSpPr>
        <p:grpSpPr>
          <a:xfrm>
            <a:off x="4091975" y="2891400"/>
            <a:ext cx="778875" cy="186300"/>
            <a:chOff x="825813" y="2948250"/>
            <a:chExt cx="778875" cy="186300"/>
          </a:xfrm>
        </p:grpSpPr>
        <p:sp>
          <p:nvSpPr>
            <p:cNvPr id="165" name="Google Shape;165;p16"/>
            <p:cNvSpPr/>
            <p:nvPr/>
          </p:nvSpPr>
          <p:spPr>
            <a:xfrm>
              <a:off x="825813" y="2948250"/>
              <a:ext cx="186300" cy="186300"/>
            </a:xfrm>
            <a:prstGeom prst="ellipse">
              <a:avLst/>
            </a:prstGeom>
            <a:solidFill>
              <a:srgbClr val="004B4A"/>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1</a:t>
              </a:r>
              <a:endParaRPr b="1" sz="700">
                <a:solidFill>
                  <a:schemeClr val="lt1"/>
                </a:solidFill>
                <a:latin typeface="Lato"/>
                <a:ea typeface="Lato"/>
                <a:cs typeface="Lato"/>
                <a:sym typeface="Lato"/>
              </a:endParaRPr>
            </a:p>
          </p:txBody>
        </p:sp>
        <p:sp>
          <p:nvSpPr>
            <p:cNvPr id="166" name="Google Shape;166;p16"/>
            <p:cNvSpPr txBox="1"/>
            <p:nvPr/>
          </p:nvSpPr>
          <p:spPr>
            <a:xfrm>
              <a:off x="1067388" y="2979900"/>
              <a:ext cx="5373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Douglas</a:t>
              </a:r>
              <a:endParaRPr b="1" sz="800">
                <a:latin typeface="Lato"/>
                <a:ea typeface="Lato"/>
                <a:cs typeface="Lato"/>
                <a:sym typeface="Lato"/>
              </a:endParaRPr>
            </a:p>
          </p:txBody>
        </p:sp>
      </p:grpSp>
      <p:grpSp>
        <p:nvGrpSpPr>
          <p:cNvPr id="167" name="Google Shape;167;p16"/>
          <p:cNvGrpSpPr/>
          <p:nvPr/>
        </p:nvGrpSpPr>
        <p:grpSpPr>
          <a:xfrm>
            <a:off x="4091975" y="3128680"/>
            <a:ext cx="778875" cy="186300"/>
            <a:chOff x="825813" y="3182675"/>
            <a:chExt cx="778875" cy="186300"/>
          </a:xfrm>
        </p:grpSpPr>
        <p:sp>
          <p:nvSpPr>
            <p:cNvPr id="168" name="Google Shape;168;p16"/>
            <p:cNvSpPr/>
            <p:nvPr/>
          </p:nvSpPr>
          <p:spPr>
            <a:xfrm>
              <a:off x="825813" y="3182675"/>
              <a:ext cx="186300" cy="186300"/>
            </a:xfrm>
            <a:prstGeom prst="ellipse">
              <a:avLst/>
            </a:prstGeom>
            <a:solidFill>
              <a:srgbClr val="366AFD"/>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2</a:t>
              </a:r>
              <a:endParaRPr b="1" sz="700">
                <a:solidFill>
                  <a:schemeClr val="lt1"/>
                </a:solidFill>
                <a:latin typeface="Lato"/>
                <a:ea typeface="Lato"/>
                <a:cs typeface="Lato"/>
                <a:sym typeface="Lato"/>
              </a:endParaRPr>
            </a:p>
          </p:txBody>
        </p:sp>
        <p:sp>
          <p:nvSpPr>
            <p:cNvPr id="169" name="Google Shape;169;p16"/>
            <p:cNvSpPr txBox="1"/>
            <p:nvPr/>
          </p:nvSpPr>
          <p:spPr>
            <a:xfrm>
              <a:off x="1067388" y="3214325"/>
              <a:ext cx="5373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Flaconi</a:t>
              </a:r>
              <a:endParaRPr b="1" sz="800">
                <a:latin typeface="Lato"/>
                <a:ea typeface="Lato"/>
                <a:cs typeface="Lato"/>
                <a:sym typeface="Lato"/>
              </a:endParaRPr>
            </a:p>
          </p:txBody>
        </p:sp>
      </p:grpSp>
      <p:grpSp>
        <p:nvGrpSpPr>
          <p:cNvPr id="170" name="Google Shape;170;p16"/>
          <p:cNvGrpSpPr/>
          <p:nvPr/>
        </p:nvGrpSpPr>
        <p:grpSpPr>
          <a:xfrm>
            <a:off x="4091975" y="3365960"/>
            <a:ext cx="1020393" cy="186300"/>
            <a:chOff x="825813" y="3182675"/>
            <a:chExt cx="1020393" cy="186300"/>
          </a:xfrm>
        </p:grpSpPr>
        <p:sp>
          <p:nvSpPr>
            <p:cNvPr id="171" name="Google Shape;171;p16"/>
            <p:cNvSpPr/>
            <p:nvPr/>
          </p:nvSpPr>
          <p:spPr>
            <a:xfrm>
              <a:off x="825813" y="3182675"/>
              <a:ext cx="186300" cy="186300"/>
            </a:xfrm>
            <a:prstGeom prst="ellipse">
              <a:avLst/>
            </a:prstGeom>
            <a:solidFill>
              <a:srgbClr val="204096"/>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3</a:t>
              </a:r>
              <a:endParaRPr b="1" sz="700">
                <a:solidFill>
                  <a:schemeClr val="lt1"/>
                </a:solidFill>
                <a:latin typeface="Lato"/>
                <a:ea typeface="Lato"/>
                <a:cs typeface="Lato"/>
                <a:sym typeface="Lato"/>
              </a:endParaRPr>
            </a:p>
          </p:txBody>
        </p:sp>
        <p:sp>
          <p:nvSpPr>
            <p:cNvPr id="172" name="Google Shape;172;p16"/>
            <p:cNvSpPr txBox="1"/>
            <p:nvPr/>
          </p:nvSpPr>
          <p:spPr>
            <a:xfrm>
              <a:off x="1067405" y="3214315"/>
              <a:ext cx="7788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Müller</a:t>
              </a:r>
              <a:endParaRPr b="1" sz="800">
                <a:latin typeface="Lato"/>
                <a:ea typeface="Lato"/>
                <a:cs typeface="Lato"/>
                <a:sym typeface="Lato"/>
              </a:endParaRPr>
            </a:p>
          </p:txBody>
        </p:sp>
      </p:grpSp>
      <p:grpSp>
        <p:nvGrpSpPr>
          <p:cNvPr id="173" name="Google Shape;173;p16"/>
          <p:cNvGrpSpPr/>
          <p:nvPr/>
        </p:nvGrpSpPr>
        <p:grpSpPr>
          <a:xfrm>
            <a:off x="4091975" y="3603240"/>
            <a:ext cx="848775" cy="186300"/>
            <a:chOff x="825800" y="3603240"/>
            <a:chExt cx="848775" cy="186300"/>
          </a:xfrm>
        </p:grpSpPr>
        <p:sp>
          <p:nvSpPr>
            <p:cNvPr id="174" name="Google Shape;174;p16"/>
            <p:cNvSpPr/>
            <p:nvPr/>
          </p:nvSpPr>
          <p:spPr>
            <a:xfrm>
              <a:off x="825800" y="3603240"/>
              <a:ext cx="186300" cy="186300"/>
            </a:xfrm>
            <a:prstGeom prst="ellipse">
              <a:avLst/>
            </a:prstGeom>
            <a:solidFill>
              <a:srgbClr val="D03DA8"/>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4</a:t>
              </a:r>
              <a:endParaRPr b="1" sz="700">
                <a:solidFill>
                  <a:schemeClr val="lt1"/>
                </a:solidFill>
                <a:latin typeface="Lato"/>
                <a:ea typeface="Lato"/>
                <a:cs typeface="Lato"/>
                <a:sym typeface="Lato"/>
              </a:endParaRPr>
            </a:p>
          </p:txBody>
        </p:sp>
        <p:sp>
          <p:nvSpPr>
            <p:cNvPr id="175" name="Google Shape;175;p16"/>
            <p:cNvSpPr txBox="1"/>
            <p:nvPr/>
          </p:nvSpPr>
          <p:spPr>
            <a:xfrm>
              <a:off x="1067375" y="3634900"/>
              <a:ext cx="6072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Galeria</a:t>
              </a:r>
              <a:endParaRPr b="1" sz="800">
                <a:latin typeface="Lato"/>
                <a:ea typeface="Lato"/>
                <a:cs typeface="Lato"/>
                <a:sym typeface="Lato"/>
              </a:endParaRPr>
            </a:p>
          </p:txBody>
        </p:sp>
      </p:grpSp>
      <p:grpSp>
        <p:nvGrpSpPr>
          <p:cNvPr id="176" name="Google Shape;176;p16"/>
          <p:cNvGrpSpPr/>
          <p:nvPr/>
        </p:nvGrpSpPr>
        <p:grpSpPr>
          <a:xfrm>
            <a:off x="4091975" y="3840520"/>
            <a:ext cx="1071675" cy="186300"/>
            <a:chOff x="825813" y="3182675"/>
            <a:chExt cx="1071675" cy="186300"/>
          </a:xfrm>
        </p:grpSpPr>
        <p:sp>
          <p:nvSpPr>
            <p:cNvPr id="177" name="Google Shape;177;p16"/>
            <p:cNvSpPr/>
            <p:nvPr/>
          </p:nvSpPr>
          <p:spPr>
            <a:xfrm>
              <a:off x="825813" y="3182675"/>
              <a:ext cx="186300" cy="186300"/>
            </a:xfrm>
            <a:prstGeom prst="ellipse">
              <a:avLst/>
            </a:prstGeom>
            <a:solidFill>
              <a:schemeClr val="accent3"/>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5</a:t>
              </a:r>
              <a:endParaRPr b="1" sz="700">
                <a:solidFill>
                  <a:schemeClr val="lt1"/>
                </a:solidFill>
                <a:latin typeface="Lato"/>
                <a:ea typeface="Lato"/>
                <a:cs typeface="Lato"/>
                <a:sym typeface="Lato"/>
              </a:endParaRPr>
            </a:p>
          </p:txBody>
        </p:sp>
        <p:sp>
          <p:nvSpPr>
            <p:cNvPr id="178" name="Google Shape;178;p16"/>
            <p:cNvSpPr txBox="1"/>
            <p:nvPr/>
          </p:nvSpPr>
          <p:spPr>
            <a:xfrm>
              <a:off x="1067388" y="3214330"/>
              <a:ext cx="8301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Parfumdreams</a:t>
              </a:r>
              <a:endParaRPr b="1" sz="800">
                <a:latin typeface="Lato"/>
                <a:ea typeface="Lato"/>
                <a:cs typeface="Lato"/>
                <a:sym typeface="Lato"/>
              </a:endParaRPr>
            </a:p>
          </p:txBody>
        </p:sp>
      </p:grpSp>
      <p:grpSp>
        <p:nvGrpSpPr>
          <p:cNvPr id="179" name="Google Shape;179;p16"/>
          <p:cNvGrpSpPr/>
          <p:nvPr/>
        </p:nvGrpSpPr>
        <p:grpSpPr>
          <a:xfrm>
            <a:off x="4091975" y="4077800"/>
            <a:ext cx="1071675" cy="186300"/>
            <a:chOff x="825813" y="3182675"/>
            <a:chExt cx="1071675" cy="186300"/>
          </a:xfrm>
        </p:grpSpPr>
        <p:sp>
          <p:nvSpPr>
            <p:cNvPr id="180" name="Google Shape;180;p16"/>
            <p:cNvSpPr/>
            <p:nvPr/>
          </p:nvSpPr>
          <p:spPr>
            <a:xfrm>
              <a:off x="825813" y="3182675"/>
              <a:ext cx="186300" cy="186300"/>
            </a:xfrm>
            <a:prstGeom prst="ellipse">
              <a:avLst/>
            </a:prstGeom>
            <a:solidFill>
              <a:schemeClr val="accent6"/>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6</a:t>
              </a:r>
              <a:endParaRPr b="1" sz="700">
                <a:solidFill>
                  <a:schemeClr val="lt1"/>
                </a:solidFill>
                <a:latin typeface="Lato"/>
                <a:ea typeface="Lato"/>
                <a:cs typeface="Lato"/>
                <a:sym typeface="Lato"/>
              </a:endParaRPr>
            </a:p>
          </p:txBody>
        </p:sp>
        <p:sp>
          <p:nvSpPr>
            <p:cNvPr id="181" name="Google Shape;181;p16"/>
            <p:cNvSpPr txBox="1"/>
            <p:nvPr/>
          </p:nvSpPr>
          <p:spPr>
            <a:xfrm>
              <a:off x="1067388" y="3214325"/>
              <a:ext cx="8301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Other Retailers</a:t>
              </a:r>
              <a:endParaRPr b="1" sz="800">
                <a:latin typeface="Lato"/>
                <a:ea typeface="Lato"/>
                <a:cs typeface="Lato"/>
                <a:sym typeface="Lato"/>
              </a:endParaRPr>
            </a:p>
          </p:txBody>
        </p:sp>
      </p:grpSp>
      <p:grpSp>
        <p:nvGrpSpPr>
          <p:cNvPr id="182" name="Google Shape;182;p16"/>
          <p:cNvGrpSpPr/>
          <p:nvPr/>
        </p:nvGrpSpPr>
        <p:grpSpPr>
          <a:xfrm>
            <a:off x="5761475" y="2891400"/>
            <a:ext cx="1020375" cy="186300"/>
            <a:chOff x="825813" y="2948250"/>
            <a:chExt cx="1020375" cy="186300"/>
          </a:xfrm>
        </p:grpSpPr>
        <p:sp>
          <p:nvSpPr>
            <p:cNvPr id="183" name="Google Shape;183;p16"/>
            <p:cNvSpPr/>
            <p:nvPr/>
          </p:nvSpPr>
          <p:spPr>
            <a:xfrm>
              <a:off x="825813" y="2948250"/>
              <a:ext cx="186300" cy="186300"/>
            </a:xfrm>
            <a:prstGeom prst="ellipse">
              <a:avLst/>
            </a:prstGeom>
            <a:solidFill>
              <a:srgbClr val="004B4A"/>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1</a:t>
              </a:r>
              <a:endParaRPr b="1" sz="700">
                <a:solidFill>
                  <a:schemeClr val="lt1"/>
                </a:solidFill>
                <a:latin typeface="Lato"/>
                <a:ea typeface="Lato"/>
                <a:cs typeface="Lato"/>
                <a:sym typeface="Lato"/>
              </a:endParaRPr>
            </a:p>
          </p:txBody>
        </p:sp>
        <p:sp>
          <p:nvSpPr>
            <p:cNvPr id="184" name="Google Shape;184;p16"/>
            <p:cNvSpPr txBox="1"/>
            <p:nvPr/>
          </p:nvSpPr>
          <p:spPr>
            <a:xfrm>
              <a:off x="1067388" y="2979900"/>
              <a:ext cx="7788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El Corte Ingles</a:t>
              </a:r>
              <a:endParaRPr b="1" sz="800">
                <a:latin typeface="Lato"/>
                <a:ea typeface="Lato"/>
                <a:cs typeface="Lato"/>
                <a:sym typeface="Lato"/>
              </a:endParaRPr>
            </a:p>
          </p:txBody>
        </p:sp>
      </p:grpSp>
      <p:grpSp>
        <p:nvGrpSpPr>
          <p:cNvPr id="185" name="Google Shape;185;p16"/>
          <p:cNvGrpSpPr/>
          <p:nvPr/>
        </p:nvGrpSpPr>
        <p:grpSpPr>
          <a:xfrm>
            <a:off x="5761475" y="3128680"/>
            <a:ext cx="778875" cy="186300"/>
            <a:chOff x="825813" y="3182675"/>
            <a:chExt cx="778875" cy="186300"/>
          </a:xfrm>
        </p:grpSpPr>
        <p:sp>
          <p:nvSpPr>
            <p:cNvPr id="186" name="Google Shape;186;p16"/>
            <p:cNvSpPr/>
            <p:nvPr/>
          </p:nvSpPr>
          <p:spPr>
            <a:xfrm>
              <a:off x="825813" y="3182675"/>
              <a:ext cx="186300" cy="186300"/>
            </a:xfrm>
            <a:prstGeom prst="ellipse">
              <a:avLst/>
            </a:prstGeom>
            <a:solidFill>
              <a:srgbClr val="366AFD"/>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2</a:t>
              </a:r>
              <a:endParaRPr b="1" sz="700">
                <a:solidFill>
                  <a:schemeClr val="lt1"/>
                </a:solidFill>
                <a:latin typeface="Lato"/>
                <a:ea typeface="Lato"/>
                <a:cs typeface="Lato"/>
                <a:sym typeface="Lato"/>
              </a:endParaRPr>
            </a:p>
          </p:txBody>
        </p:sp>
        <p:sp>
          <p:nvSpPr>
            <p:cNvPr id="187" name="Google Shape;187;p16"/>
            <p:cNvSpPr txBox="1"/>
            <p:nvPr/>
          </p:nvSpPr>
          <p:spPr>
            <a:xfrm>
              <a:off x="1067388" y="3214325"/>
              <a:ext cx="5373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Druni</a:t>
              </a:r>
              <a:endParaRPr b="1" sz="800">
                <a:latin typeface="Lato"/>
                <a:ea typeface="Lato"/>
                <a:cs typeface="Lato"/>
                <a:sym typeface="Lato"/>
              </a:endParaRPr>
            </a:p>
          </p:txBody>
        </p:sp>
      </p:grpSp>
      <p:grpSp>
        <p:nvGrpSpPr>
          <p:cNvPr id="188" name="Google Shape;188;p16"/>
          <p:cNvGrpSpPr/>
          <p:nvPr/>
        </p:nvGrpSpPr>
        <p:grpSpPr>
          <a:xfrm>
            <a:off x="5761475" y="3365960"/>
            <a:ext cx="1020393" cy="186300"/>
            <a:chOff x="825813" y="3182675"/>
            <a:chExt cx="1020393" cy="186300"/>
          </a:xfrm>
        </p:grpSpPr>
        <p:sp>
          <p:nvSpPr>
            <p:cNvPr id="189" name="Google Shape;189;p16"/>
            <p:cNvSpPr/>
            <p:nvPr/>
          </p:nvSpPr>
          <p:spPr>
            <a:xfrm>
              <a:off x="825813" y="3182675"/>
              <a:ext cx="186300" cy="186300"/>
            </a:xfrm>
            <a:prstGeom prst="ellipse">
              <a:avLst/>
            </a:prstGeom>
            <a:solidFill>
              <a:srgbClr val="204096"/>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3</a:t>
              </a:r>
              <a:endParaRPr b="1" sz="700">
                <a:solidFill>
                  <a:schemeClr val="lt1"/>
                </a:solidFill>
                <a:latin typeface="Lato"/>
                <a:ea typeface="Lato"/>
                <a:cs typeface="Lato"/>
                <a:sym typeface="Lato"/>
              </a:endParaRPr>
            </a:p>
          </p:txBody>
        </p:sp>
        <p:sp>
          <p:nvSpPr>
            <p:cNvPr id="190" name="Google Shape;190;p16"/>
            <p:cNvSpPr txBox="1"/>
            <p:nvPr/>
          </p:nvSpPr>
          <p:spPr>
            <a:xfrm>
              <a:off x="1067405" y="3214315"/>
              <a:ext cx="7788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Sephora</a:t>
              </a:r>
              <a:endParaRPr b="1" sz="800">
                <a:latin typeface="Lato"/>
                <a:ea typeface="Lato"/>
                <a:cs typeface="Lato"/>
                <a:sym typeface="Lato"/>
              </a:endParaRPr>
            </a:p>
          </p:txBody>
        </p:sp>
      </p:grpSp>
      <p:grpSp>
        <p:nvGrpSpPr>
          <p:cNvPr id="191" name="Google Shape;191;p16"/>
          <p:cNvGrpSpPr/>
          <p:nvPr/>
        </p:nvGrpSpPr>
        <p:grpSpPr>
          <a:xfrm>
            <a:off x="5761475" y="3603240"/>
            <a:ext cx="848775" cy="186300"/>
            <a:chOff x="825800" y="3603240"/>
            <a:chExt cx="848775" cy="186300"/>
          </a:xfrm>
        </p:grpSpPr>
        <p:sp>
          <p:nvSpPr>
            <p:cNvPr id="192" name="Google Shape;192;p16"/>
            <p:cNvSpPr/>
            <p:nvPr/>
          </p:nvSpPr>
          <p:spPr>
            <a:xfrm>
              <a:off x="825800" y="3603240"/>
              <a:ext cx="186300" cy="186300"/>
            </a:xfrm>
            <a:prstGeom prst="ellipse">
              <a:avLst/>
            </a:prstGeom>
            <a:solidFill>
              <a:srgbClr val="D03DA8"/>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4</a:t>
              </a:r>
              <a:endParaRPr b="1" sz="700">
                <a:solidFill>
                  <a:schemeClr val="lt1"/>
                </a:solidFill>
                <a:latin typeface="Lato"/>
                <a:ea typeface="Lato"/>
                <a:cs typeface="Lato"/>
                <a:sym typeface="Lato"/>
              </a:endParaRPr>
            </a:p>
          </p:txBody>
        </p:sp>
        <p:sp>
          <p:nvSpPr>
            <p:cNvPr id="193" name="Google Shape;193;p16"/>
            <p:cNvSpPr txBox="1"/>
            <p:nvPr/>
          </p:nvSpPr>
          <p:spPr>
            <a:xfrm>
              <a:off x="1067375" y="3634900"/>
              <a:ext cx="6072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Douglas</a:t>
              </a:r>
              <a:endParaRPr b="1" sz="800">
                <a:latin typeface="Lato"/>
                <a:ea typeface="Lato"/>
                <a:cs typeface="Lato"/>
                <a:sym typeface="Lato"/>
              </a:endParaRPr>
            </a:p>
          </p:txBody>
        </p:sp>
      </p:grpSp>
      <p:grpSp>
        <p:nvGrpSpPr>
          <p:cNvPr id="194" name="Google Shape;194;p16"/>
          <p:cNvGrpSpPr/>
          <p:nvPr/>
        </p:nvGrpSpPr>
        <p:grpSpPr>
          <a:xfrm>
            <a:off x="5761475" y="3840520"/>
            <a:ext cx="1071675" cy="186300"/>
            <a:chOff x="825813" y="3182675"/>
            <a:chExt cx="1071675" cy="186300"/>
          </a:xfrm>
        </p:grpSpPr>
        <p:sp>
          <p:nvSpPr>
            <p:cNvPr id="195" name="Google Shape;195;p16"/>
            <p:cNvSpPr/>
            <p:nvPr/>
          </p:nvSpPr>
          <p:spPr>
            <a:xfrm>
              <a:off x="825813" y="3182675"/>
              <a:ext cx="186300" cy="186300"/>
            </a:xfrm>
            <a:prstGeom prst="ellipse">
              <a:avLst/>
            </a:prstGeom>
            <a:solidFill>
              <a:schemeClr val="accent3"/>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5</a:t>
              </a:r>
              <a:endParaRPr b="1" sz="700">
                <a:solidFill>
                  <a:schemeClr val="lt1"/>
                </a:solidFill>
                <a:latin typeface="Lato"/>
                <a:ea typeface="Lato"/>
                <a:cs typeface="Lato"/>
                <a:sym typeface="Lato"/>
              </a:endParaRPr>
            </a:p>
          </p:txBody>
        </p:sp>
        <p:sp>
          <p:nvSpPr>
            <p:cNvPr id="196" name="Google Shape;196;p16"/>
            <p:cNvSpPr txBox="1"/>
            <p:nvPr/>
          </p:nvSpPr>
          <p:spPr>
            <a:xfrm>
              <a:off x="1067388" y="3214330"/>
              <a:ext cx="8301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Perfume’s Club </a:t>
              </a:r>
              <a:endParaRPr b="1" sz="800">
                <a:latin typeface="Lato"/>
                <a:ea typeface="Lato"/>
                <a:cs typeface="Lato"/>
                <a:sym typeface="Lato"/>
              </a:endParaRPr>
            </a:p>
          </p:txBody>
        </p:sp>
      </p:grpSp>
      <p:grpSp>
        <p:nvGrpSpPr>
          <p:cNvPr id="197" name="Google Shape;197;p16"/>
          <p:cNvGrpSpPr/>
          <p:nvPr/>
        </p:nvGrpSpPr>
        <p:grpSpPr>
          <a:xfrm>
            <a:off x="5761475" y="4077800"/>
            <a:ext cx="1071675" cy="186300"/>
            <a:chOff x="825813" y="3182675"/>
            <a:chExt cx="1071675" cy="186300"/>
          </a:xfrm>
        </p:grpSpPr>
        <p:sp>
          <p:nvSpPr>
            <p:cNvPr id="198" name="Google Shape;198;p16"/>
            <p:cNvSpPr/>
            <p:nvPr/>
          </p:nvSpPr>
          <p:spPr>
            <a:xfrm>
              <a:off x="825813" y="3182675"/>
              <a:ext cx="186300" cy="186300"/>
            </a:xfrm>
            <a:prstGeom prst="ellipse">
              <a:avLst/>
            </a:prstGeom>
            <a:solidFill>
              <a:schemeClr val="accent6"/>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6</a:t>
              </a:r>
              <a:endParaRPr b="1" sz="700">
                <a:solidFill>
                  <a:schemeClr val="lt1"/>
                </a:solidFill>
                <a:latin typeface="Lato"/>
                <a:ea typeface="Lato"/>
                <a:cs typeface="Lato"/>
                <a:sym typeface="Lato"/>
              </a:endParaRPr>
            </a:p>
          </p:txBody>
        </p:sp>
        <p:sp>
          <p:nvSpPr>
            <p:cNvPr id="199" name="Google Shape;199;p16"/>
            <p:cNvSpPr txBox="1"/>
            <p:nvPr/>
          </p:nvSpPr>
          <p:spPr>
            <a:xfrm>
              <a:off x="1067388" y="3214325"/>
              <a:ext cx="8301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Other Retailers</a:t>
              </a:r>
              <a:endParaRPr b="1" sz="800">
                <a:latin typeface="Lato"/>
                <a:ea typeface="Lato"/>
                <a:cs typeface="Lato"/>
                <a:sym typeface="Lato"/>
              </a:endParaRPr>
            </a:p>
          </p:txBody>
        </p:sp>
      </p:grpSp>
      <p:grpSp>
        <p:nvGrpSpPr>
          <p:cNvPr id="200" name="Google Shape;200;p16"/>
          <p:cNvGrpSpPr/>
          <p:nvPr/>
        </p:nvGrpSpPr>
        <p:grpSpPr>
          <a:xfrm>
            <a:off x="7459400" y="2891400"/>
            <a:ext cx="1020375" cy="186300"/>
            <a:chOff x="825813" y="2948250"/>
            <a:chExt cx="1020375" cy="186300"/>
          </a:xfrm>
        </p:grpSpPr>
        <p:sp>
          <p:nvSpPr>
            <p:cNvPr id="201" name="Google Shape;201;p16"/>
            <p:cNvSpPr/>
            <p:nvPr/>
          </p:nvSpPr>
          <p:spPr>
            <a:xfrm>
              <a:off x="825813" y="2948250"/>
              <a:ext cx="186300" cy="186300"/>
            </a:xfrm>
            <a:prstGeom prst="ellipse">
              <a:avLst/>
            </a:prstGeom>
            <a:solidFill>
              <a:srgbClr val="004B4A"/>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1</a:t>
              </a:r>
              <a:endParaRPr b="1" sz="700">
                <a:solidFill>
                  <a:schemeClr val="lt1"/>
                </a:solidFill>
                <a:latin typeface="Lato"/>
                <a:ea typeface="Lato"/>
                <a:cs typeface="Lato"/>
                <a:sym typeface="Lato"/>
              </a:endParaRPr>
            </a:p>
          </p:txBody>
        </p:sp>
        <p:sp>
          <p:nvSpPr>
            <p:cNvPr id="202" name="Google Shape;202;p16"/>
            <p:cNvSpPr txBox="1"/>
            <p:nvPr/>
          </p:nvSpPr>
          <p:spPr>
            <a:xfrm>
              <a:off x="1067388" y="2979900"/>
              <a:ext cx="7788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Douglas</a:t>
              </a:r>
              <a:endParaRPr b="1" sz="800">
                <a:latin typeface="Lato"/>
                <a:ea typeface="Lato"/>
                <a:cs typeface="Lato"/>
                <a:sym typeface="Lato"/>
              </a:endParaRPr>
            </a:p>
          </p:txBody>
        </p:sp>
      </p:grpSp>
      <p:grpSp>
        <p:nvGrpSpPr>
          <p:cNvPr id="203" name="Google Shape;203;p16"/>
          <p:cNvGrpSpPr/>
          <p:nvPr/>
        </p:nvGrpSpPr>
        <p:grpSpPr>
          <a:xfrm>
            <a:off x="7459400" y="3128680"/>
            <a:ext cx="778875" cy="186300"/>
            <a:chOff x="825813" y="3182675"/>
            <a:chExt cx="778875" cy="186300"/>
          </a:xfrm>
        </p:grpSpPr>
        <p:sp>
          <p:nvSpPr>
            <p:cNvPr id="204" name="Google Shape;204;p16"/>
            <p:cNvSpPr/>
            <p:nvPr/>
          </p:nvSpPr>
          <p:spPr>
            <a:xfrm>
              <a:off x="825813" y="3182675"/>
              <a:ext cx="186300" cy="186300"/>
            </a:xfrm>
            <a:prstGeom prst="ellipse">
              <a:avLst/>
            </a:prstGeom>
            <a:solidFill>
              <a:srgbClr val="366AFD"/>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2</a:t>
              </a:r>
              <a:endParaRPr b="1" sz="700">
                <a:solidFill>
                  <a:schemeClr val="lt1"/>
                </a:solidFill>
                <a:latin typeface="Lato"/>
                <a:ea typeface="Lato"/>
                <a:cs typeface="Lato"/>
                <a:sym typeface="Lato"/>
              </a:endParaRPr>
            </a:p>
          </p:txBody>
        </p:sp>
        <p:sp>
          <p:nvSpPr>
            <p:cNvPr id="205" name="Google Shape;205;p16"/>
            <p:cNvSpPr txBox="1"/>
            <p:nvPr/>
          </p:nvSpPr>
          <p:spPr>
            <a:xfrm>
              <a:off x="1067388" y="3214325"/>
              <a:ext cx="5373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Sephora</a:t>
              </a:r>
              <a:endParaRPr b="1" sz="800">
                <a:latin typeface="Lato"/>
                <a:ea typeface="Lato"/>
                <a:cs typeface="Lato"/>
                <a:sym typeface="Lato"/>
              </a:endParaRPr>
            </a:p>
          </p:txBody>
        </p:sp>
      </p:grpSp>
      <p:grpSp>
        <p:nvGrpSpPr>
          <p:cNvPr id="206" name="Google Shape;206;p16"/>
          <p:cNvGrpSpPr/>
          <p:nvPr/>
        </p:nvGrpSpPr>
        <p:grpSpPr>
          <a:xfrm>
            <a:off x="7459400" y="3365960"/>
            <a:ext cx="1020393" cy="186300"/>
            <a:chOff x="825813" y="3182675"/>
            <a:chExt cx="1020393" cy="186300"/>
          </a:xfrm>
        </p:grpSpPr>
        <p:sp>
          <p:nvSpPr>
            <p:cNvPr id="207" name="Google Shape;207;p16"/>
            <p:cNvSpPr/>
            <p:nvPr/>
          </p:nvSpPr>
          <p:spPr>
            <a:xfrm>
              <a:off x="825813" y="3182675"/>
              <a:ext cx="186300" cy="186300"/>
            </a:xfrm>
            <a:prstGeom prst="ellipse">
              <a:avLst/>
            </a:prstGeom>
            <a:solidFill>
              <a:srgbClr val="204096"/>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3</a:t>
              </a:r>
              <a:endParaRPr b="1" sz="700">
                <a:solidFill>
                  <a:schemeClr val="lt1"/>
                </a:solidFill>
                <a:latin typeface="Lato"/>
                <a:ea typeface="Lato"/>
                <a:cs typeface="Lato"/>
                <a:sym typeface="Lato"/>
              </a:endParaRPr>
            </a:p>
          </p:txBody>
        </p:sp>
        <p:sp>
          <p:nvSpPr>
            <p:cNvPr id="208" name="Google Shape;208;p16"/>
            <p:cNvSpPr txBox="1"/>
            <p:nvPr/>
          </p:nvSpPr>
          <p:spPr>
            <a:xfrm>
              <a:off x="1067405" y="3214315"/>
              <a:ext cx="7788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Pinalli</a:t>
              </a:r>
              <a:endParaRPr b="1" sz="800">
                <a:latin typeface="Lato"/>
                <a:ea typeface="Lato"/>
                <a:cs typeface="Lato"/>
                <a:sym typeface="Lato"/>
              </a:endParaRPr>
            </a:p>
          </p:txBody>
        </p:sp>
      </p:grpSp>
      <p:grpSp>
        <p:nvGrpSpPr>
          <p:cNvPr id="209" name="Google Shape;209;p16"/>
          <p:cNvGrpSpPr/>
          <p:nvPr/>
        </p:nvGrpSpPr>
        <p:grpSpPr>
          <a:xfrm>
            <a:off x="7459400" y="3603240"/>
            <a:ext cx="1165275" cy="186300"/>
            <a:chOff x="825800" y="3603240"/>
            <a:chExt cx="1165275" cy="186300"/>
          </a:xfrm>
        </p:grpSpPr>
        <p:sp>
          <p:nvSpPr>
            <p:cNvPr id="210" name="Google Shape;210;p16"/>
            <p:cNvSpPr/>
            <p:nvPr/>
          </p:nvSpPr>
          <p:spPr>
            <a:xfrm>
              <a:off x="825800" y="3603240"/>
              <a:ext cx="186300" cy="186300"/>
            </a:xfrm>
            <a:prstGeom prst="ellipse">
              <a:avLst/>
            </a:prstGeom>
            <a:solidFill>
              <a:srgbClr val="D03DA8"/>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4</a:t>
              </a:r>
              <a:endParaRPr b="1" sz="700">
                <a:solidFill>
                  <a:schemeClr val="lt1"/>
                </a:solidFill>
                <a:latin typeface="Lato"/>
                <a:ea typeface="Lato"/>
                <a:cs typeface="Lato"/>
                <a:sym typeface="Lato"/>
              </a:endParaRPr>
            </a:p>
          </p:txBody>
        </p:sp>
        <p:sp>
          <p:nvSpPr>
            <p:cNvPr id="211" name="Google Shape;211;p16"/>
            <p:cNvSpPr txBox="1"/>
            <p:nvPr/>
          </p:nvSpPr>
          <p:spPr>
            <a:xfrm>
              <a:off x="1067375" y="3634900"/>
              <a:ext cx="9237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Amoretti Profumi</a:t>
              </a:r>
              <a:endParaRPr b="1" sz="800">
                <a:latin typeface="Lato"/>
                <a:ea typeface="Lato"/>
                <a:cs typeface="Lato"/>
                <a:sym typeface="Lato"/>
              </a:endParaRPr>
            </a:p>
          </p:txBody>
        </p:sp>
      </p:grpSp>
      <p:grpSp>
        <p:nvGrpSpPr>
          <p:cNvPr id="212" name="Google Shape;212;p16"/>
          <p:cNvGrpSpPr/>
          <p:nvPr/>
        </p:nvGrpSpPr>
        <p:grpSpPr>
          <a:xfrm>
            <a:off x="7459400" y="3840520"/>
            <a:ext cx="1071675" cy="186300"/>
            <a:chOff x="825813" y="3182675"/>
            <a:chExt cx="1071675" cy="186300"/>
          </a:xfrm>
        </p:grpSpPr>
        <p:sp>
          <p:nvSpPr>
            <p:cNvPr id="213" name="Google Shape;213;p16"/>
            <p:cNvSpPr/>
            <p:nvPr/>
          </p:nvSpPr>
          <p:spPr>
            <a:xfrm>
              <a:off x="825813" y="3182675"/>
              <a:ext cx="186300" cy="186300"/>
            </a:xfrm>
            <a:prstGeom prst="ellipse">
              <a:avLst/>
            </a:prstGeom>
            <a:solidFill>
              <a:schemeClr val="accent3"/>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5</a:t>
              </a:r>
              <a:endParaRPr b="1" sz="700">
                <a:solidFill>
                  <a:schemeClr val="lt1"/>
                </a:solidFill>
                <a:latin typeface="Lato"/>
                <a:ea typeface="Lato"/>
                <a:cs typeface="Lato"/>
                <a:sym typeface="Lato"/>
              </a:endParaRPr>
            </a:p>
          </p:txBody>
        </p:sp>
        <p:sp>
          <p:nvSpPr>
            <p:cNvPr id="214" name="Google Shape;214;p16"/>
            <p:cNvSpPr txBox="1"/>
            <p:nvPr/>
          </p:nvSpPr>
          <p:spPr>
            <a:xfrm>
              <a:off x="1067388" y="3214330"/>
              <a:ext cx="8301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Marionnaud</a:t>
              </a:r>
              <a:endParaRPr b="1" sz="800">
                <a:latin typeface="Lato"/>
                <a:ea typeface="Lato"/>
                <a:cs typeface="Lato"/>
                <a:sym typeface="Lato"/>
              </a:endParaRPr>
            </a:p>
          </p:txBody>
        </p:sp>
      </p:grpSp>
      <p:grpSp>
        <p:nvGrpSpPr>
          <p:cNvPr id="215" name="Google Shape;215;p16"/>
          <p:cNvGrpSpPr/>
          <p:nvPr/>
        </p:nvGrpSpPr>
        <p:grpSpPr>
          <a:xfrm>
            <a:off x="7459400" y="4077800"/>
            <a:ext cx="1071675" cy="186300"/>
            <a:chOff x="825813" y="3182675"/>
            <a:chExt cx="1071675" cy="186300"/>
          </a:xfrm>
        </p:grpSpPr>
        <p:sp>
          <p:nvSpPr>
            <p:cNvPr id="216" name="Google Shape;216;p16"/>
            <p:cNvSpPr/>
            <p:nvPr/>
          </p:nvSpPr>
          <p:spPr>
            <a:xfrm>
              <a:off x="825813" y="3182675"/>
              <a:ext cx="186300" cy="186300"/>
            </a:xfrm>
            <a:prstGeom prst="ellipse">
              <a:avLst/>
            </a:prstGeom>
            <a:solidFill>
              <a:schemeClr val="accent6"/>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6</a:t>
              </a:r>
              <a:endParaRPr b="1" sz="700">
                <a:solidFill>
                  <a:schemeClr val="lt1"/>
                </a:solidFill>
                <a:latin typeface="Lato"/>
                <a:ea typeface="Lato"/>
                <a:cs typeface="Lato"/>
                <a:sym typeface="Lato"/>
              </a:endParaRPr>
            </a:p>
          </p:txBody>
        </p:sp>
        <p:sp>
          <p:nvSpPr>
            <p:cNvPr id="217" name="Google Shape;217;p16"/>
            <p:cNvSpPr txBox="1"/>
            <p:nvPr/>
          </p:nvSpPr>
          <p:spPr>
            <a:xfrm>
              <a:off x="1067388" y="3214325"/>
              <a:ext cx="8301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Other Retailers</a:t>
              </a:r>
              <a:endParaRPr b="1" sz="800">
                <a:latin typeface="Lato"/>
                <a:ea typeface="Lato"/>
                <a:cs typeface="Lato"/>
                <a:sym typeface="Lato"/>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21" name="Shape 221"/>
        <p:cNvGrpSpPr/>
        <p:nvPr/>
      </p:nvGrpSpPr>
      <p:grpSpPr>
        <a:xfrm>
          <a:off x="0" y="0"/>
          <a:ext cx="0" cy="0"/>
          <a:chOff x="0" y="0"/>
          <a:chExt cx="0" cy="0"/>
        </a:xfrm>
      </p:grpSpPr>
      <p:sp>
        <p:nvSpPr>
          <p:cNvPr id="222" name="Google Shape;222;p17"/>
          <p:cNvSpPr/>
          <p:nvPr/>
        </p:nvSpPr>
        <p:spPr>
          <a:xfrm>
            <a:off x="418450" y="1154325"/>
            <a:ext cx="1593600" cy="3322500"/>
          </a:xfrm>
          <a:prstGeom prst="roundRect">
            <a:avLst>
              <a:gd fmla="val 5802" name="adj"/>
            </a:avLst>
          </a:prstGeom>
          <a:solidFill>
            <a:schemeClr val="lt1"/>
          </a:solidFill>
          <a:ln>
            <a:noFill/>
          </a:ln>
          <a:effectLst>
            <a:outerShdw blurRad="14288"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7"/>
          <p:cNvSpPr/>
          <p:nvPr/>
        </p:nvSpPr>
        <p:spPr>
          <a:xfrm>
            <a:off x="2102150" y="1154325"/>
            <a:ext cx="1593600" cy="3322500"/>
          </a:xfrm>
          <a:prstGeom prst="roundRect">
            <a:avLst>
              <a:gd fmla="val 5802" name="adj"/>
            </a:avLst>
          </a:prstGeom>
          <a:solidFill>
            <a:schemeClr val="lt1"/>
          </a:solidFill>
          <a:ln>
            <a:noFill/>
          </a:ln>
          <a:effectLst>
            <a:outerShdw blurRad="14288"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7"/>
          <p:cNvSpPr/>
          <p:nvPr/>
        </p:nvSpPr>
        <p:spPr>
          <a:xfrm>
            <a:off x="3785850" y="1154325"/>
            <a:ext cx="1593600" cy="3322500"/>
          </a:xfrm>
          <a:prstGeom prst="roundRect">
            <a:avLst>
              <a:gd fmla="val 5802" name="adj"/>
            </a:avLst>
          </a:prstGeom>
          <a:solidFill>
            <a:schemeClr val="lt1"/>
          </a:solidFill>
          <a:ln>
            <a:noFill/>
          </a:ln>
          <a:effectLst>
            <a:outerShdw blurRad="14288"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7"/>
          <p:cNvSpPr/>
          <p:nvPr/>
        </p:nvSpPr>
        <p:spPr>
          <a:xfrm>
            <a:off x="5469550" y="1154325"/>
            <a:ext cx="1593600" cy="3322500"/>
          </a:xfrm>
          <a:prstGeom prst="roundRect">
            <a:avLst>
              <a:gd fmla="val 5802" name="adj"/>
            </a:avLst>
          </a:prstGeom>
          <a:solidFill>
            <a:schemeClr val="lt1"/>
          </a:solidFill>
          <a:ln>
            <a:noFill/>
          </a:ln>
          <a:effectLst>
            <a:outerShdw blurRad="14288"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7"/>
          <p:cNvSpPr/>
          <p:nvPr/>
        </p:nvSpPr>
        <p:spPr>
          <a:xfrm>
            <a:off x="7153250" y="1226400"/>
            <a:ext cx="1593600" cy="3250500"/>
          </a:xfrm>
          <a:prstGeom prst="roundRect">
            <a:avLst>
              <a:gd fmla="val 5802" name="adj"/>
            </a:avLst>
          </a:prstGeom>
          <a:solidFill>
            <a:schemeClr val="lt1"/>
          </a:solidFill>
          <a:ln>
            <a:noFill/>
          </a:ln>
          <a:effectLst>
            <a:outerShdw blurRad="14288"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7" name="Google Shape;227;p17"/>
          <p:cNvGrpSpPr/>
          <p:nvPr/>
        </p:nvGrpSpPr>
        <p:grpSpPr>
          <a:xfrm>
            <a:off x="732375" y="2892575"/>
            <a:ext cx="778875" cy="186300"/>
            <a:chOff x="825813" y="2948250"/>
            <a:chExt cx="778875" cy="186300"/>
          </a:xfrm>
        </p:grpSpPr>
        <p:sp>
          <p:nvSpPr>
            <p:cNvPr id="228" name="Google Shape;228;p17"/>
            <p:cNvSpPr/>
            <p:nvPr/>
          </p:nvSpPr>
          <p:spPr>
            <a:xfrm>
              <a:off x="825813" y="2948250"/>
              <a:ext cx="186300" cy="186300"/>
            </a:xfrm>
            <a:prstGeom prst="ellipse">
              <a:avLst/>
            </a:prstGeom>
            <a:solidFill>
              <a:srgbClr val="004B4A"/>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1</a:t>
              </a:r>
              <a:endParaRPr b="1" sz="700">
                <a:solidFill>
                  <a:schemeClr val="lt1"/>
                </a:solidFill>
                <a:latin typeface="Lato"/>
                <a:ea typeface="Lato"/>
                <a:cs typeface="Lato"/>
                <a:sym typeface="Lato"/>
              </a:endParaRPr>
            </a:p>
          </p:txBody>
        </p:sp>
        <p:sp>
          <p:nvSpPr>
            <p:cNvPr id="229" name="Google Shape;229;p17"/>
            <p:cNvSpPr txBox="1"/>
            <p:nvPr/>
          </p:nvSpPr>
          <p:spPr>
            <a:xfrm>
              <a:off x="1067388" y="2979900"/>
              <a:ext cx="5373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Amazon</a:t>
              </a:r>
              <a:endParaRPr b="1" sz="800">
                <a:latin typeface="Lato"/>
                <a:ea typeface="Lato"/>
                <a:cs typeface="Lato"/>
                <a:sym typeface="Lato"/>
              </a:endParaRPr>
            </a:p>
          </p:txBody>
        </p:sp>
      </p:grpSp>
      <p:grpSp>
        <p:nvGrpSpPr>
          <p:cNvPr id="230" name="Google Shape;230;p17"/>
          <p:cNvGrpSpPr/>
          <p:nvPr/>
        </p:nvGrpSpPr>
        <p:grpSpPr>
          <a:xfrm>
            <a:off x="732375" y="3129855"/>
            <a:ext cx="778875" cy="186300"/>
            <a:chOff x="825813" y="3182675"/>
            <a:chExt cx="778875" cy="186300"/>
          </a:xfrm>
        </p:grpSpPr>
        <p:sp>
          <p:nvSpPr>
            <p:cNvPr id="231" name="Google Shape;231;p17"/>
            <p:cNvSpPr/>
            <p:nvPr/>
          </p:nvSpPr>
          <p:spPr>
            <a:xfrm>
              <a:off x="825813" y="3182675"/>
              <a:ext cx="186300" cy="186300"/>
            </a:xfrm>
            <a:prstGeom prst="ellipse">
              <a:avLst/>
            </a:prstGeom>
            <a:solidFill>
              <a:srgbClr val="366AFD"/>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2</a:t>
              </a:r>
              <a:endParaRPr b="1" sz="700">
                <a:solidFill>
                  <a:schemeClr val="lt1"/>
                </a:solidFill>
                <a:latin typeface="Lato"/>
                <a:ea typeface="Lato"/>
                <a:cs typeface="Lato"/>
                <a:sym typeface="Lato"/>
              </a:endParaRPr>
            </a:p>
          </p:txBody>
        </p:sp>
        <p:sp>
          <p:nvSpPr>
            <p:cNvPr id="232" name="Google Shape;232;p17"/>
            <p:cNvSpPr txBox="1"/>
            <p:nvPr/>
          </p:nvSpPr>
          <p:spPr>
            <a:xfrm>
              <a:off x="1067388" y="3214325"/>
              <a:ext cx="5373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Nocibe</a:t>
              </a:r>
              <a:endParaRPr b="1" sz="800">
                <a:latin typeface="Lato"/>
                <a:ea typeface="Lato"/>
                <a:cs typeface="Lato"/>
                <a:sym typeface="Lato"/>
              </a:endParaRPr>
            </a:p>
          </p:txBody>
        </p:sp>
      </p:grpSp>
      <p:grpSp>
        <p:nvGrpSpPr>
          <p:cNvPr id="233" name="Google Shape;233;p17"/>
          <p:cNvGrpSpPr/>
          <p:nvPr/>
        </p:nvGrpSpPr>
        <p:grpSpPr>
          <a:xfrm>
            <a:off x="732375" y="3367135"/>
            <a:ext cx="1178775" cy="186300"/>
            <a:chOff x="825813" y="3182675"/>
            <a:chExt cx="1178775" cy="186300"/>
          </a:xfrm>
        </p:grpSpPr>
        <p:sp>
          <p:nvSpPr>
            <p:cNvPr id="234" name="Google Shape;234;p17"/>
            <p:cNvSpPr/>
            <p:nvPr/>
          </p:nvSpPr>
          <p:spPr>
            <a:xfrm>
              <a:off x="825813" y="3182675"/>
              <a:ext cx="186300" cy="186300"/>
            </a:xfrm>
            <a:prstGeom prst="ellipse">
              <a:avLst/>
            </a:prstGeom>
            <a:solidFill>
              <a:srgbClr val="204096"/>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3</a:t>
              </a:r>
              <a:endParaRPr b="1" sz="700">
                <a:solidFill>
                  <a:schemeClr val="lt1"/>
                </a:solidFill>
                <a:latin typeface="Lato"/>
                <a:ea typeface="Lato"/>
                <a:cs typeface="Lato"/>
                <a:sym typeface="Lato"/>
              </a:endParaRPr>
            </a:p>
          </p:txBody>
        </p:sp>
        <p:sp>
          <p:nvSpPr>
            <p:cNvPr id="235" name="Google Shape;235;p17"/>
            <p:cNvSpPr txBox="1"/>
            <p:nvPr/>
          </p:nvSpPr>
          <p:spPr>
            <a:xfrm>
              <a:off x="1067388" y="3214315"/>
              <a:ext cx="9372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Cocooncenter</a:t>
              </a:r>
              <a:endParaRPr b="1" sz="800">
                <a:latin typeface="Lato"/>
                <a:ea typeface="Lato"/>
                <a:cs typeface="Lato"/>
                <a:sym typeface="Lato"/>
              </a:endParaRPr>
            </a:p>
          </p:txBody>
        </p:sp>
      </p:grpSp>
      <p:grpSp>
        <p:nvGrpSpPr>
          <p:cNvPr id="236" name="Google Shape;236;p17"/>
          <p:cNvGrpSpPr/>
          <p:nvPr/>
        </p:nvGrpSpPr>
        <p:grpSpPr>
          <a:xfrm>
            <a:off x="732375" y="3604415"/>
            <a:ext cx="848775" cy="186300"/>
            <a:chOff x="825800" y="3603240"/>
            <a:chExt cx="848775" cy="186300"/>
          </a:xfrm>
        </p:grpSpPr>
        <p:sp>
          <p:nvSpPr>
            <p:cNvPr id="237" name="Google Shape;237;p17"/>
            <p:cNvSpPr/>
            <p:nvPr/>
          </p:nvSpPr>
          <p:spPr>
            <a:xfrm>
              <a:off x="825800" y="3603240"/>
              <a:ext cx="186300" cy="186300"/>
            </a:xfrm>
            <a:prstGeom prst="ellipse">
              <a:avLst/>
            </a:prstGeom>
            <a:solidFill>
              <a:srgbClr val="D03DA8"/>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4</a:t>
              </a:r>
              <a:endParaRPr b="1" sz="700">
                <a:solidFill>
                  <a:schemeClr val="lt1"/>
                </a:solidFill>
                <a:latin typeface="Lato"/>
                <a:ea typeface="Lato"/>
                <a:cs typeface="Lato"/>
                <a:sym typeface="Lato"/>
              </a:endParaRPr>
            </a:p>
          </p:txBody>
        </p:sp>
        <p:sp>
          <p:nvSpPr>
            <p:cNvPr id="238" name="Google Shape;238;p17"/>
            <p:cNvSpPr txBox="1"/>
            <p:nvPr/>
          </p:nvSpPr>
          <p:spPr>
            <a:xfrm>
              <a:off x="1067375" y="3634900"/>
              <a:ext cx="6072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Atida</a:t>
              </a:r>
              <a:endParaRPr b="1" sz="800">
                <a:latin typeface="Lato"/>
                <a:ea typeface="Lato"/>
                <a:cs typeface="Lato"/>
                <a:sym typeface="Lato"/>
              </a:endParaRPr>
            </a:p>
          </p:txBody>
        </p:sp>
      </p:grpSp>
      <p:grpSp>
        <p:nvGrpSpPr>
          <p:cNvPr id="239" name="Google Shape;239;p17"/>
          <p:cNvGrpSpPr/>
          <p:nvPr/>
        </p:nvGrpSpPr>
        <p:grpSpPr>
          <a:xfrm>
            <a:off x="732375" y="3841695"/>
            <a:ext cx="1071675" cy="186300"/>
            <a:chOff x="825813" y="3182675"/>
            <a:chExt cx="1071675" cy="186300"/>
          </a:xfrm>
        </p:grpSpPr>
        <p:sp>
          <p:nvSpPr>
            <p:cNvPr id="240" name="Google Shape;240;p17"/>
            <p:cNvSpPr/>
            <p:nvPr/>
          </p:nvSpPr>
          <p:spPr>
            <a:xfrm>
              <a:off x="825813" y="3182675"/>
              <a:ext cx="186300" cy="186300"/>
            </a:xfrm>
            <a:prstGeom prst="ellipse">
              <a:avLst/>
            </a:prstGeom>
            <a:solidFill>
              <a:schemeClr val="accent3"/>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5</a:t>
              </a:r>
              <a:endParaRPr b="1" sz="700">
                <a:solidFill>
                  <a:schemeClr val="lt1"/>
                </a:solidFill>
                <a:latin typeface="Lato"/>
                <a:ea typeface="Lato"/>
                <a:cs typeface="Lato"/>
                <a:sym typeface="Lato"/>
              </a:endParaRPr>
            </a:p>
          </p:txBody>
        </p:sp>
        <p:sp>
          <p:nvSpPr>
            <p:cNvPr id="241" name="Google Shape;241;p17"/>
            <p:cNvSpPr txBox="1"/>
            <p:nvPr/>
          </p:nvSpPr>
          <p:spPr>
            <a:xfrm>
              <a:off x="1067388" y="3214330"/>
              <a:ext cx="8301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Carrefour Drive</a:t>
              </a:r>
              <a:endParaRPr b="1" sz="800">
                <a:latin typeface="Lato"/>
                <a:ea typeface="Lato"/>
                <a:cs typeface="Lato"/>
                <a:sym typeface="Lato"/>
              </a:endParaRPr>
            </a:p>
          </p:txBody>
        </p:sp>
      </p:grpSp>
      <p:grpSp>
        <p:nvGrpSpPr>
          <p:cNvPr id="242" name="Google Shape;242;p17"/>
          <p:cNvGrpSpPr/>
          <p:nvPr/>
        </p:nvGrpSpPr>
        <p:grpSpPr>
          <a:xfrm>
            <a:off x="732375" y="4078975"/>
            <a:ext cx="1071675" cy="186300"/>
            <a:chOff x="825813" y="3182675"/>
            <a:chExt cx="1071675" cy="186300"/>
          </a:xfrm>
        </p:grpSpPr>
        <p:sp>
          <p:nvSpPr>
            <p:cNvPr id="243" name="Google Shape;243;p17"/>
            <p:cNvSpPr/>
            <p:nvPr/>
          </p:nvSpPr>
          <p:spPr>
            <a:xfrm>
              <a:off x="825813" y="3182675"/>
              <a:ext cx="186300" cy="186300"/>
            </a:xfrm>
            <a:prstGeom prst="ellipse">
              <a:avLst/>
            </a:prstGeom>
            <a:solidFill>
              <a:schemeClr val="accent6"/>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6</a:t>
              </a:r>
              <a:endParaRPr b="1" sz="700">
                <a:solidFill>
                  <a:schemeClr val="lt1"/>
                </a:solidFill>
                <a:latin typeface="Lato"/>
                <a:ea typeface="Lato"/>
                <a:cs typeface="Lato"/>
                <a:sym typeface="Lato"/>
              </a:endParaRPr>
            </a:p>
          </p:txBody>
        </p:sp>
        <p:sp>
          <p:nvSpPr>
            <p:cNvPr id="244" name="Google Shape;244;p17"/>
            <p:cNvSpPr txBox="1"/>
            <p:nvPr/>
          </p:nvSpPr>
          <p:spPr>
            <a:xfrm>
              <a:off x="1067388" y="3214325"/>
              <a:ext cx="8301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Other Retailers</a:t>
              </a:r>
              <a:endParaRPr b="1" sz="800">
                <a:latin typeface="Lato"/>
                <a:ea typeface="Lato"/>
                <a:cs typeface="Lato"/>
                <a:sym typeface="Lato"/>
              </a:endParaRPr>
            </a:p>
          </p:txBody>
        </p:sp>
      </p:grpSp>
      <p:grpSp>
        <p:nvGrpSpPr>
          <p:cNvPr id="245" name="Google Shape;245;p17"/>
          <p:cNvGrpSpPr/>
          <p:nvPr/>
        </p:nvGrpSpPr>
        <p:grpSpPr>
          <a:xfrm>
            <a:off x="2449600" y="2892575"/>
            <a:ext cx="778875" cy="186300"/>
            <a:chOff x="825813" y="2948250"/>
            <a:chExt cx="778875" cy="186300"/>
          </a:xfrm>
        </p:grpSpPr>
        <p:sp>
          <p:nvSpPr>
            <p:cNvPr id="246" name="Google Shape;246;p17"/>
            <p:cNvSpPr/>
            <p:nvPr/>
          </p:nvSpPr>
          <p:spPr>
            <a:xfrm>
              <a:off x="825813" y="2948250"/>
              <a:ext cx="186300" cy="186300"/>
            </a:xfrm>
            <a:prstGeom prst="ellipse">
              <a:avLst/>
            </a:prstGeom>
            <a:solidFill>
              <a:srgbClr val="004B4A"/>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1</a:t>
              </a:r>
              <a:endParaRPr b="1" sz="700">
                <a:solidFill>
                  <a:schemeClr val="lt1"/>
                </a:solidFill>
                <a:latin typeface="Lato"/>
                <a:ea typeface="Lato"/>
                <a:cs typeface="Lato"/>
                <a:sym typeface="Lato"/>
              </a:endParaRPr>
            </a:p>
          </p:txBody>
        </p:sp>
        <p:sp>
          <p:nvSpPr>
            <p:cNvPr id="247" name="Google Shape;247;p17"/>
            <p:cNvSpPr txBox="1"/>
            <p:nvPr/>
          </p:nvSpPr>
          <p:spPr>
            <a:xfrm>
              <a:off x="1067388" y="2979900"/>
              <a:ext cx="5373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Boots</a:t>
              </a:r>
              <a:endParaRPr b="1" sz="800">
                <a:latin typeface="Lato"/>
                <a:ea typeface="Lato"/>
                <a:cs typeface="Lato"/>
                <a:sym typeface="Lato"/>
              </a:endParaRPr>
            </a:p>
          </p:txBody>
        </p:sp>
      </p:grpSp>
      <p:grpSp>
        <p:nvGrpSpPr>
          <p:cNvPr id="248" name="Google Shape;248;p17"/>
          <p:cNvGrpSpPr/>
          <p:nvPr/>
        </p:nvGrpSpPr>
        <p:grpSpPr>
          <a:xfrm>
            <a:off x="2449600" y="3129855"/>
            <a:ext cx="778875" cy="186300"/>
            <a:chOff x="825813" y="3182675"/>
            <a:chExt cx="778875" cy="186300"/>
          </a:xfrm>
        </p:grpSpPr>
        <p:sp>
          <p:nvSpPr>
            <p:cNvPr id="249" name="Google Shape;249;p17"/>
            <p:cNvSpPr/>
            <p:nvPr/>
          </p:nvSpPr>
          <p:spPr>
            <a:xfrm>
              <a:off x="825813" y="3182675"/>
              <a:ext cx="186300" cy="186300"/>
            </a:xfrm>
            <a:prstGeom prst="ellipse">
              <a:avLst/>
            </a:prstGeom>
            <a:solidFill>
              <a:srgbClr val="366AFD"/>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2</a:t>
              </a:r>
              <a:endParaRPr b="1" sz="700">
                <a:solidFill>
                  <a:schemeClr val="lt1"/>
                </a:solidFill>
                <a:latin typeface="Lato"/>
                <a:ea typeface="Lato"/>
                <a:cs typeface="Lato"/>
                <a:sym typeface="Lato"/>
              </a:endParaRPr>
            </a:p>
          </p:txBody>
        </p:sp>
        <p:sp>
          <p:nvSpPr>
            <p:cNvPr id="250" name="Google Shape;250;p17"/>
            <p:cNvSpPr txBox="1"/>
            <p:nvPr/>
          </p:nvSpPr>
          <p:spPr>
            <a:xfrm>
              <a:off x="1067388" y="3214325"/>
              <a:ext cx="5373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Amazon</a:t>
              </a:r>
              <a:endParaRPr b="1" sz="800">
                <a:latin typeface="Lato"/>
                <a:ea typeface="Lato"/>
                <a:cs typeface="Lato"/>
                <a:sym typeface="Lato"/>
              </a:endParaRPr>
            </a:p>
          </p:txBody>
        </p:sp>
      </p:grpSp>
      <p:grpSp>
        <p:nvGrpSpPr>
          <p:cNvPr id="251" name="Google Shape;251;p17"/>
          <p:cNvGrpSpPr/>
          <p:nvPr/>
        </p:nvGrpSpPr>
        <p:grpSpPr>
          <a:xfrm>
            <a:off x="2449600" y="3367135"/>
            <a:ext cx="1178775" cy="186300"/>
            <a:chOff x="825813" y="3182675"/>
            <a:chExt cx="1178775" cy="186300"/>
          </a:xfrm>
        </p:grpSpPr>
        <p:sp>
          <p:nvSpPr>
            <p:cNvPr id="252" name="Google Shape;252;p17"/>
            <p:cNvSpPr/>
            <p:nvPr/>
          </p:nvSpPr>
          <p:spPr>
            <a:xfrm>
              <a:off x="825813" y="3182675"/>
              <a:ext cx="186300" cy="186300"/>
            </a:xfrm>
            <a:prstGeom prst="ellipse">
              <a:avLst/>
            </a:prstGeom>
            <a:solidFill>
              <a:srgbClr val="204096"/>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3</a:t>
              </a:r>
              <a:endParaRPr b="1" sz="700">
                <a:solidFill>
                  <a:schemeClr val="lt1"/>
                </a:solidFill>
                <a:latin typeface="Lato"/>
                <a:ea typeface="Lato"/>
                <a:cs typeface="Lato"/>
                <a:sym typeface="Lato"/>
              </a:endParaRPr>
            </a:p>
          </p:txBody>
        </p:sp>
        <p:sp>
          <p:nvSpPr>
            <p:cNvPr id="253" name="Google Shape;253;p17"/>
            <p:cNvSpPr txBox="1"/>
            <p:nvPr/>
          </p:nvSpPr>
          <p:spPr>
            <a:xfrm>
              <a:off x="1067388" y="3214315"/>
              <a:ext cx="9372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Sephora</a:t>
              </a:r>
              <a:endParaRPr b="1" sz="800">
                <a:latin typeface="Lato"/>
                <a:ea typeface="Lato"/>
                <a:cs typeface="Lato"/>
                <a:sym typeface="Lato"/>
              </a:endParaRPr>
            </a:p>
          </p:txBody>
        </p:sp>
      </p:grpSp>
      <p:grpSp>
        <p:nvGrpSpPr>
          <p:cNvPr id="254" name="Google Shape;254;p17"/>
          <p:cNvGrpSpPr/>
          <p:nvPr/>
        </p:nvGrpSpPr>
        <p:grpSpPr>
          <a:xfrm>
            <a:off x="2449600" y="3604415"/>
            <a:ext cx="1141275" cy="186300"/>
            <a:chOff x="825800" y="3603240"/>
            <a:chExt cx="1141275" cy="186300"/>
          </a:xfrm>
        </p:grpSpPr>
        <p:sp>
          <p:nvSpPr>
            <p:cNvPr id="255" name="Google Shape;255;p17"/>
            <p:cNvSpPr/>
            <p:nvPr/>
          </p:nvSpPr>
          <p:spPr>
            <a:xfrm>
              <a:off x="825800" y="3603240"/>
              <a:ext cx="186300" cy="186300"/>
            </a:xfrm>
            <a:prstGeom prst="ellipse">
              <a:avLst/>
            </a:prstGeom>
            <a:solidFill>
              <a:srgbClr val="D03DA8"/>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4</a:t>
              </a:r>
              <a:endParaRPr b="1" sz="700">
                <a:solidFill>
                  <a:schemeClr val="lt1"/>
                </a:solidFill>
                <a:latin typeface="Lato"/>
                <a:ea typeface="Lato"/>
                <a:cs typeface="Lato"/>
                <a:sym typeface="Lato"/>
              </a:endParaRPr>
            </a:p>
          </p:txBody>
        </p:sp>
        <p:sp>
          <p:nvSpPr>
            <p:cNvPr id="256" name="Google Shape;256;p17"/>
            <p:cNvSpPr txBox="1"/>
            <p:nvPr/>
          </p:nvSpPr>
          <p:spPr>
            <a:xfrm>
              <a:off x="1067375" y="3634900"/>
              <a:ext cx="8997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Lookfantastic</a:t>
              </a:r>
              <a:endParaRPr b="1" sz="800">
                <a:latin typeface="Lato"/>
                <a:ea typeface="Lato"/>
                <a:cs typeface="Lato"/>
                <a:sym typeface="Lato"/>
              </a:endParaRPr>
            </a:p>
          </p:txBody>
        </p:sp>
      </p:grpSp>
      <p:grpSp>
        <p:nvGrpSpPr>
          <p:cNvPr id="257" name="Google Shape;257;p17"/>
          <p:cNvGrpSpPr/>
          <p:nvPr/>
        </p:nvGrpSpPr>
        <p:grpSpPr>
          <a:xfrm>
            <a:off x="2449600" y="3841695"/>
            <a:ext cx="1071675" cy="186300"/>
            <a:chOff x="825813" y="3182675"/>
            <a:chExt cx="1071675" cy="186300"/>
          </a:xfrm>
        </p:grpSpPr>
        <p:sp>
          <p:nvSpPr>
            <p:cNvPr id="258" name="Google Shape;258;p17"/>
            <p:cNvSpPr/>
            <p:nvPr/>
          </p:nvSpPr>
          <p:spPr>
            <a:xfrm>
              <a:off x="825813" y="3182675"/>
              <a:ext cx="186300" cy="186300"/>
            </a:xfrm>
            <a:prstGeom prst="ellipse">
              <a:avLst/>
            </a:prstGeom>
            <a:solidFill>
              <a:schemeClr val="accent3"/>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5</a:t>
              </a:r>
              <a:endParaRPr b="1" sz="700">
                <a:solidFill>
                  <a:schemeClr val="lt1"/>
                </a:solidFill>
                <a:latin typeface="Lato"/>
                <a:ea typeface="Lato"/>
                <a:cs typeface="Lato"/>
                <a:sym typeface="Lato"/>
              </a:endParaRPr>
            </a:p>
          </p:txBody>
        </p:sp>
        <p:sp>
          <p:nvSpPr>
            <p:cNvPr id="259" name="Google Shape;259;p17"/>
            <p:cNvSpPr txBox="1"/>
            <p:nvPr/>
          </p:nvSpPr>
          <p:spPr>
            <a:xfrm>
              <a:off x="1067388" y="3214330"/>
              <a:ext cx="8301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Escentual</a:t>
              </a:r>
              <a:endParaRPr b="1" sz="800">
                <a:latin typeface="Lato"/>
                <a:ea typeface="Lato"/>
                <a:cs typeface="Lato"/>
                <a:sym typeface="Lato"/>
              </a:endParaRPr>
            </a:p>
          </p:txBody>
        </p:sp>
      </p:grpSp>
      <p:grpSp>
        <p:nvGrpSpPr>
          <p:cNvPr id="260" name="Google Shape;260;p17"/>
          <p:cNvGrpSpPr/>
          <p:nvPr/>
        </p:nvGrpSpPr>
        <p:grpSpPr>
          <a:xfrm>
            <a:off x="2449600" y="4078975"/>
            <a:ext cx="1071675" cy="186300"/>
            <a:chOff x="825813" y="3182675"/>
            <a:chExt cx="1071675" cy="186300"/>
          </a:xfrm>
        </p:grpSpPr>
        <p:sp>
          <p:nvSpPr>
            <p:cNvPr id="261" name="Google Shape;261;p17"/>
            <p:cNvSpPr/>
            <p:nvPr/>
          </p:nvSpPr>
          <p:spPr>
            <a:xfrm>
              <a:off x="825813" y="3182675"/>
              <a:ext cx="186300" cy="186300"/>
            </a:xfrm>
            <a:prstGeom prst="ellipse">
              <a:avLst/>
            </a:prstGeom>
            <a:solidFill>
              <a:schemeClr val="accent6"/>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6</a:t>
              </a:r>
              <a:endParaRPr b="1" sz="700">
                <a:solidFill>
                  <a:schemeClr val="lt1"/>
                </a:solidFill>
                <a:latin typeface="Lato"/>
                <a:ea typeface="Lato"/>
                <a:cs typeface="Lato"/>
                <a:sym typeface="Lato"/>
              </a:endParaRPr>
            </a:p>
          </p:txBody>
        </p:sp>
        <p:sp>
          <p:nvSpPr>
            <p:cNvPr id="262" name="Google Shape;262;p17"/>
            <p:cNvSpPr txBox="1"/>
            <p:nvPr/>
          </p:nvSpPr>
          <p:spPr>
            <a:xfrm>
              <a:off x="1067388" y="3214325"/>
              <a:ext cx="8301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Other Retailers</a:t>
              </a:r>
              <a:endParaRPr b="1" sz="800">
                <a:latin typeface="Lato"/>
                <a:ea typeface="Lato"/>
                <a:cs typeface="Lato"/>
                <a:sym typeface="Lato"/>
              </a:endParaRPr>
            </a:p>
          </p:txBody>
        </p:sp>
      </p:grpSp>
      <p:grpSp>
        <p:nvGrpSpPr>
          <p:cNvPr id="263" name="Google Shape;263;p17"/>
          <p:cNvGrpSpPr/>
          <p:nvPr/>
        </p:nvGrpSpPr>
        <p:grpSpPr>
          <a:xfrm>
            <a:off x="4087863" y="2892575"/>
            <a:ext cx="1178775" cy="1372700"/>
            <a:chOff x="4065938" y="2891400"/>
            <a:chExt cx="1178775" cy="1372700"/>
          </a:xfrm>
        </p:grpSpPr>
        <p:grpSp>
          <p:nvGrpSpPr>
            <p:cNvPr id="264" name="Google Shape;264;p17"/>
            <p:cNvGrpSpPr/>
            <p:nvPr/>
          </p:nvGrpSpPr>
          <p:grpSpPr>
            <a:xfrm>
              <a:off x="4065938" y="2891400"/>
              <a:ext cx="1178775" cy="186300"/>
              <a:chOff x="825813" y="2948250"/>
              <a:chExt cx="1178775" cy="186300"/>
            </a:xfrm>
          </p:grpSpPr>
          <p:sp>
            <p:nvSpPr>
              <p:cNvPr id="265" name="Google Shape;265;p17"/>
              <p:cNvSpPr/>
              <p:nvPr/>
            </p:nvSpPr>
            <p:spPr>
              <a:xfrm>
                <a:off x="825813" y="2948250"/>
                <a:ext cx="186300" cy="186300"/>
              </a:xfrm>
              <a:prstGeom prst="ellipse">
                <a:avLst/>
              </a:prstGeom>
              <a:solidFill>
                <a:srgbClr val="004B4A"/>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1</a:t>
                </a:r>
                <a:endParaRPr b="1" sz="700">
                  <a:solidFill>
                    <a:schemeClr val="lt1"/>
                  </a:solidFill>
                  <a:latin typeface="Lato"/>
                  <a:ea typeface="Lato"/>
                  <a:cs typeface="Lato"/>
                  <a:sym typeface="Lato"/>
                </a:endParaRPr>
              </a:p>
            </p:txBody>
          </p:sp>
          <p:sp>
            <p:nvSpPr>
              <p:cNvPr id="266" name="Google Shape;266;p17"/>
              <p:cNvSpPr txBox="1"/>
              <p:nvPr/>
            </p:nvSpPr>
            <p:spPr>
              <a:xfrm>
                <a:off x="1067388" y="2979900"/>
                <a:ext cx="9372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Shop-Apotheke</a:t>
                </a:r>
                <a:endParaRPr b="1" sz="800">
                  <a:latin typeface="Lato"/>
                  <a:ea typeface="Lato"/>
                  <a:cs typeface="Lato"/>
                  <a:sym typeface="Lato"/>
                </a:endParaRPr>
              </a:p>
            </p:txBody>
          </p:sp>
        </p:grpSp>
        <p:grpSp>
          <p:nvGrpSpPr>
            <p:cNvPr id="267" name="Google Shape;267;p17"/>
            <p:cNvGrpSpPr/>
            <p:nvPr/>
          </p:nvGrpSpPr>
          <p:grpSpPr>
            <a:xfrm>
              <a:off x="4065938" y="3128680"/>
              <a:ext cx="778875" cy="186300"/>
              <a:chOff x="825813" y="3182675"/>
              <a:chExt cx="778875" cy="186300"/>
            </a:xfrm>
          </p:grpSpPr>
          <p:sp>
            <p:nvSpPr>
              <p:cNvPr id="268" name="Google Shape;268;p17"/>
              <p:cNvSpPr/>
              <p:nvPr/>
            </p:nvSpPr>
            <p:spPr>
              <a:xfrm>
                <a:off x="825813" y="3182675"/>
                <a:ext cx="186300" cy="186300"/>
              </a:xfrm>
              <a:prstGeom prst="ellipse">
                <a:avLst/>
              </a:prstGeom>
              <a:solidFill>
                <a:srgbClr val="366AFD"/>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2</a:t>
                </a:r>
                <a:endParaRPr b="1" sz="700">
                  <a:solidFill>
                    <a:schemeClr val="lt1"/>
                  </a:solidFill>
                  <a:latin typeface="Lato"/>
                  <a:ea typeface="Lato"/>
                  <a:cs typeface="Lato"/>
                  <a:sym typeface="Lato"/>
                </a:endParaRPr>
              </a:p>
            </p:txBody>
          </p:sp>
          <p:sp>
            <p:nvSpPr>
              <p:cNvPr id="269" name="Google Shape;269;p17"/>
              <p:cNvSpPr txBox="1"/>
              <p:nvPr/>
            </p:nvSpPr>
            <p:spPr>
              <a:xfrm>
                <a:off x="1067388" y="3214325"/>
                <a:ext cx="5373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DM</a:t>
                </a:r>
                <a:endParaRPr b="1" sz="800">
                  <a:latin typeface="Lato"/>
                  <a:ea typeface="Lato"/>
                  <a:cs typeface="Lato"/>
                  <a:sym typeface="Lato"/>
                </a:endParaRPr>
              </a:p>
            </p:txBody>
          </p:sp>
        </p:grpSp>
        <p:grpSp>
          <p:nvGrpSpPr>
            <p:cNvPr id="270" name="Google Shape;270;p17"/>
            <p:cNvGrpSpPr/>
            <p:nvPr/>
          </p:nvGrpSpPr>
          <p:grpSpPr>
            <a:xfrm>
              <a:off x="4065938" y="3365960"/>
              <a:ext cx="1178775" cy="186300"/>
              <a:chOff x="825813" y="3182675"/>
              <a:chExt cx="1178775" cy="186300"/>
            </a:xfrm>
          </p:grpSpPr>
          <p:sp>
            <p:nvSpPr>
              <p:cNvPr id="271" name="Google Shape;271;p17"/>
              <p:cNvSpPr/>
              <p:nvPr/>
            </p:nvSpPr>
            <p:spPr>
              <a:xfrm>
                <a:off x="825813" y="3182675"/>
                <a:ext cx="186300" cy="186300"/>
              </a:xfrm>
              <a:prstGeom prst="ellipse">
                <a:avLst/>
              </a:prstGeom>
              <a:solidFill>
                <a:srgbClr val="204096"/>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3</a:t>
                </a:r>
                <a:endParaRPr b="1" sz="700">
                  <a:solidFill>
                    <a:schemeClr val="lt1"/>
                  </a:solidFill>
                  <a:latin typeface="Lato"/>
                  <a:ea typeface="Lato"/>
                  <a:cs typeface="Lato"/>
                  <a:sym typeface="Lato"/>
                </a:endParaRPr>
              </a:p>
            </p:txBody>
          </p:sp>
          <p:sp>
            <p:nvSpPr>
              <p:cNvPr id="272" name="Google Shape;272;p17"/>
              <p:cNvSpPr txBox="1"/>
              <p:nvPr/>
            </p:nvSpPr>
            <p:spPr>
              <a:xfrm>
                <a:off x="1067388" y="3214315"/>
                <a:ext cx="9372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Amazon</a:t>
                </a:r>
                <a:endParaRPr b="1" sz="800">
                  <a:latin typeface="Lato"/>
                  <a:ea typeface="Lato"/>
                  <a:cs typeface="Lato"/>
                  <a:sym typeface="Lato"/>
                </a:endParaRPr>
              </a:p>
            </p:txBody>
          </p:sp>
        </p:grpSp>
        <p:grpSp>
          <p:nvGrpSpPr>
            <p:cNvPr id="273" name="Google Shape;273;p17"/>
            <p:cNvGrpSpPr/>
            <p:nvPr/>
          </p:nvGrpSpPr>
          <p:grpSpPr>
            <a:xfrm>
              <a:off x="4065938" y="3603240"/>
              <a:ext cx="1141275" cy="186300"/>
              <a:chOff x="825800" y="3603240"/>
              <a:chExt cx="1141275" cy="186300"/>
            </a:xfrm>
          </p:grpSpPr>
          <p:sp>
            <p:nvSpPr>
              <p:cNvPr id="274" name="Google Shape;274;p17"/>
              <p:cNvSpPr/>
              <p:nvPr/>
            </p:nvSpPr>
            <p:spPr>
              <a:xfrm>
                <a:off x="825800" y="3603240"/>
                <a:ext cx="186300" cy="186300"/>
              </a:xfrm>
              <a:prstGeom prst="ellipse">
                <a:avLst/>
              </a:prstGeom>
              <a:solidFill>
                <a:srgbClr val="D03DA8"/>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4</a:t>
                </a:r>
                <a:endParaRPr b="1" sz="700">
                  <a:solidFill>
                    <a:schemeClr val="lt1"/>
                  </a:solidFill>
                  <a:latin typeface="Lato"/>
                  <a:ea typeface="Lato"/>
                  <a:cs typeface="Lato"/>
                  <a:sym typeface="Lato"/>
                </a:endParaRPr>
              </a:p>
            </p:txBody>
          </p:sp>
          <p:sp>
            <p:nvSpPr>
              <p:cNvPr id="275" name="Google Shape;275;p17"/>
              <p:cNvSpPr txBox="1"/>
              <p:nvPr/>
            </p:nvSpPr>
            <p:spPr>
              <a:xfrm>
                <a:off x="1067375" y="3634900"/>
                <a:ext cx="8997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Rossman</a:t>
                </a:r>
                <a:endParaRPr b="1" sz="800">
                  <a:latin typeface="Lato"/>
                  <a:ea typeface="Lato"/>
                  <a:cs typeface="Lato"/>
                  <a:sym typeface="Lato"/>
                </a:endParaRPr>
              </a:p>
            </p:txBody>
          </p:sp>
        </p:grpSp>
        <p:grpSp>
          <p:nvGrpSpPr>
            <p:cNvPr id="276" name="Google Shape;276;p17"/>
            <p:cNvGrpSpPr/>
            <p:nvPr/>
          </p:nvGrpSpPr>
          <p:grpSpPr>
            <a:xfrm>
              <a:off x="4065938" y="3840520"/>
              <a:ext cx="1071675" cy="186300"/>
              <a:chOff x="825813" y="3182675"/>
              <a:chExt cx="1071675" cy="186300"/>
            </a:xfrm>
          </p:grpSpPr>
          <p:sp>
            <p:nvSpPr>
              <p:cNvPr id="277" name="Google Shape;277;p17"/>
              <p:cNvSpPr/>
              <p:nvPr/>
            </p:nvSpPr>
            <p:spPr>
              <a:xfrm>
                <a:off x="825813" y="3182675"/>
                <a:ext cx="186300" cy="186300"/>
              </a:xfrm>
              <a:prstGeom prst="ellipse">
                <a:avLst/>
              </a:prstGeom>
              <a:solidFill>
                <a:schemeClr val="accent3"/>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5</a:t>
                </a:r>
                <a:endParaRPr b="1" sz="700">
                  <a:solidFill>
                    <a:schemeClr val="lt1"/>
                  </a:solidFill>
                  <a:latin typeface="Lato"/>
                  <a:ea typeface="Lato"/>
                  <a:cs typeface="Lato"/>
                  <a:sym typeface="Lato"/>
                </a:endParaRPr>
              </a:p>
            </p:txBody>
          </p:sp>
          <p:sp>
            <p:nvSpPr>
              <p:cNvPr id="278" name="Google Shape;278;p17"/>
              <p:cNvSpPr txBox="1"/>
              <p:nvPr/>
            </p:nvSpPr>
            <p:spPr>
              <a:xfrm>
                <a:off x="1067388" y="3214330"/>
                <a:ext cx="8301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Müller</a:t>
                </a:r>
                <a:endParaRPr b="1" sz="800">
                  <a:latin typeface="Lato"/>
                  <a:ea typeface="Lato"/>
                  <a:cs typeface="Lato"/>
                  <a:sym typeface="Lato"/>
                </a:endParaRPr>
              </a:p>
            </p:txBody>
          </p:sp>
        </p:grpSp>
        <p:grpSp>
          <p:nvGrpSpPr>
            <p:cNvPr id="279" name="Google Shape;279;p17"/>
            <p:cNvGrpSpPr/>
            <p:nvPr/>
          </p:nvGrpSpPr>
          <p:grpSpPr>
            <a:xfrm>
              <a:off x="4065938" y="4077800"/>
              <a:ext cx="1071675" cy="186300"/>
              <a:chOff x="825813" y="3182675"/>
              <a:chExt cx="1071675" cy="186300"/>
            </a:xfrm>
          </p:grpSpPr>
          <p:sp>
            <p:nvSpPr>
              <p:cNvPr id="280" name="Google Shape;280;p17"/>
              <p:cNvSpPr/>
              <p:nvPr/>
            </p:nvSpPr>
            <p:spPr>
              <a:xfrm>
                <a:off x="825813" y="3182675"/>
                <a:ext cx="186300" cy="186300"/>
              </a:xfrm>
              <a:prstGeom prst="ellipse">
                <a:avLst/>
              </a:prstGeom>
              <a:solidFill>
                <a:schemeClr val="accent6"/>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6</a:t>
                </a:r>
                <a:endParaRPr b="1" sz="700">
                  <a:solidFill>
                    <a:schemeClr val="lt1"/>
                  </a:solidFill>
                  <a:latin typeface="Lato"/>
                  <a:ea typeface="Lato"/>
                  <a:cs typeface="Lato"/>
                  <a:sym typeface="Lato"/>
                </a:endParaRPr>
              </a:p>
            </p:txBody>
          </p:sp>
          <p:sp>
            <p:nvSpPr>
              <p:cNvPr id="281" name="Google Shape;281;p17"/>
              <p:cNvSpPr txBox="1"/>
              <p:nvPr/>
            </p:nvSpPr>
            <p:spPr>
              <a:xfrm>
                <a:off x="1067388" y="3214325"/>
                <a:ext cx="8301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Other Retailers</a:t>
                </a:r>
                <a:endParaRPr b="1" sz="800">
                  <a:latin typeface="Lato"/>
                  <a:ea typeface="Lato"/>
                  <a:cs typeface="Lato"/>
                  <a:sym typeface="Lato"/>
                </a:endParaRPr>
              </a:p>
            </p:txBody>
          </p:sp>
        </p:grpSp>
      </p:grpSp>
      <p:grpSp>
        <p:nvGrpSpPr>
          <p:cNvPr id="282" name="Google Shape;282;p17"/>
          <p:cNvGrpSpPr/>
          <p:nvPr/>
        </p:nvGrpSpPr>
        <p:grpSpPr>
          <a:xfrm>
            <a:off x="5783575" y="2892575"/>
            <a:ext cx="1178775" cy="1372700"/>
            <a:chOff x="5763638" y="2891400"/>
            <a:chExt cx="1178775" cy="1372700"/>
          </a:xfrm>
        </p:grpSpPr>
        <p:grpSp>
          <p:nvGrpSpPr>
            <p:cNvPr id="283" name="Google Shape;283;p17"/>
            <p:cNvGrpSpPr/>
            <p:nvPr/>
          </p:nvGrpSpPr>
          <p:grpSpPr>
            <a:xfrm>
              <a:off x="5763638" y="2891400"/>
              <a:ext cx="1178775" cy="186300"/>
              <a:chOff x="825813" y="2948250"/>
              <a:chExt cx="1178775" cy="186300"/>
            </a:xfrm>
          </p:grpSpPr>
          <p:sp>
            <p:nvSpPr>
              <p:cNvPr id="284" name="Google Shape;284;p17"/>
              <p:cNvSpPr/>
              <p:nvPr/>
            </p:nvSpPr>
            <p:spPr>
              <a:xfrm>
                <a:off x="825813" y="2948250"/>
                <a:ext cx="186300" cy="186300"/>
              </a:xfrm>
              <a:prstGeom prst="ellipse">
                <a:avLst/>
              </a:prstGeom>
              <a:solidFill>
                <a:srgbClr val="004B4A"/>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1</a:t>
                </a:r>
                <a:endParaRPr b="1" sz="700">
                  <a:solidFill>
                    <a:schemeClr val="lt1"/>
                  </a:solidFill>
                  <a:latin typeface="Lato"/>
                  <a:ea typeface="Lato"/>
                  <a:cs typeface="Lato"/>
                  <a:sym typeface="Lato"/>
                </a:endParaRPr>
              </a:p>
            </p:txBody>
          </p:sp>
          <p:sp>
            <p:nvSpPr>
              <p:cNvPr id="285" name="Google Shape;285;p17"/>
              <p:cNvSpPr txBox="1"/>
              <p:nvPr/>
            </p:nvSpPr>
            <p:spPr>
              <a:xfrm>
                <a:off x="1067388" y="2979900"/>
                <a:ext cx="9372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Amazon</a:t>
                </a:r>
                <a:endParaRPr b="1" sz="800">
                  <a:latin typeface="Lato"/>
                  <a:ea typeface="Lato"/>
                  <a:cs typeface="Lato"/>
                  <a:sym typeface="Lato"/>
                </a:endParaRPr>
              </a:p>
            </p:txBody>
          </p:sp>
        </p:grpSp>
        <p:grpSp>
          <p:nvGrpSpPr>
            <p:cNvPr id="286" name="Google Shape;286;p17"/>
            <p:cNvGrpSpPr/>
            <p:nvPr/>
          </p:nvGrpSpPr>
          <p:grpSpPr>
            <a:xfrm>
              <a:off x="5763638" y="3128680"/>
              <a:ext cx="778875" cy="186300"/>
              <a:chOff x="825813" y="3182675"/>
              <a:chExt cx="778875" cy="186300"/>
            </a:xfrm>
          </p:grpSpPr>
          <p:sp>
            <p:nvSpPr>
              <p:cNvPr id="287" name="Google Shape;287;p17"/>
              <p:cNvSpPr/>
              <p:nvPr/>
            </p:nvSpPr>
            <p:spPr>
              <a:xfrm>
                <a:off x="825813" y="3182675"/>
                <a:ext cx="186300" cy="186300"/>
              </a:xfrm>
              <a:prstGeom prst="ellipse">
                <a:avLst/>
              </a:prstGeom>
              <a:solidFill>
                <a:srgbClr val="366AFD"/>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2</a:t>
                </a:r>
                <a:endParaRPr b="1" sz="700">
                  <a:solidFill>
                    <a:schemeClr val="lt1"/>
                  </a:solidFill>
                  <a:latin typeface="Lato"/>
                  <a:ea typeface="Lato"/>
                  <a:cs typeface="Lato"/>
                  <a:sym typeface="Lato"/>
                </a:endParaRPr>
              </a:p>
            </p:txBody>
          </p:sp>
          <p:sp>
            <p:nvSpPr>
              <p:cNvPr id="288" name="Google Shape;288;p17"/>
              <p:cNvSpPr txBox="1"/>
              <p:nvPr/>
            </p:nvSpPr>
            <p:spPr>
              <a:xfrm>
                <a:off x="1067388" y="3214325"/>
                <a:ext cx="5373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Primor</a:t>
                </a:r>
                <a:endParaRPr b="1" sz="800">
                  <a:latin typeface="Lato"/>
                  <a:ea typeface="Lato"/>
                  <a:cs typeface="Lato"/>
                  <a:sym typeface="Lato"/>
                </a:endParaRPr>
              </a:p>
            </p:txBody>
          </p:sp>
        </p:grpSp>
        <p:grpSp>
          <p:nvGrpSpPr>
            <p:cNvPr id="289" name="Google Shape;289;p17"/>
            <p:cNvGrpSpPr/>
            <p:nvPr/>
          </p:nvGrpSpPr>
          <p:grpSpPr>
            <a:xfrm>
              <a:off x="5763638" y="3365960"/>
              <a:ext cx="1178775" cy="186300"/>
              <a:chOff x="825813" y="3182675"/>
              <a:chExt cx="1178775" cy="186300"/>
            </a:xfrm>
          </p:grpSpPr>
          <p:sp>
            <p:nvSpPr>
              <p:cNvPr id="290" name="Google Shape;290;p17"/>
              <p:cNvSpPr/>
              <p:nvPr/>
            </p:nvSpPr>
            <p:spPr>
              <a:xfrm>
                <a:off x="825813" y="3182675"/>
                <a:ext cx="186300" cy="186300"/>
              </a:xfrm>
              <a:prstGeom prst="ellipse">
                <a:avLst/>
              </a:prstGeom>
              <a:solidFill>
                <a:srgbClr val="204096"/>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3</a:t>
                </a:r>
                <a:endParaRPr b="1" sz="700">
                  <a:solidFill>
                    <a:schemeClr val="lt1"/>
                  </a:solidFill>
                  <a:latin typeface="Lato"/>
                  <a:ea typeface="Lato"/>
                  <a:cs typeface="Lato"/>
                  <a:sym typeface="Lato"/>
                </a:endParaRPr>
              </a:p>
            </p:txBody>
          </p:sp>
          <p:sp>
            <p:nvSpPr>
              <p:cNvPr id="291" name="Google Shape;291;p17"/>
              <p:cNvSpPr txBox="1"/>
              <p:nvPr/>
            </p:nvSpPr>
            <p:spPr>
              <a:xfrm>
                <a:off x="1067388" y="3214315"/>
                <a:ext cx="9372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Druni</a:t>
                </a:r>
                <a:endParaRPr b="1" sz="800">
                  <a:latin typeface="Lato"/>
                  <a:ea typeface="Lato"/>
                  <a:cs typeface="Lato"/>
                  <a:sym typeface="Lato"/>
                </a:endParaRPr>
              </a:p>
            </p:txBody>
          </p:sp>
        </p:grpSp>
        <p:grpSp>
          <p:nvGrpSpPr>
            <p:cNvPr id="292" name="Google Shape;292;p17"/>
            <p:cNvGrpSpPr/>
            <p:nvPr/>
          </p:nvGrpSpPr>
          <p:grpSpPr>
            <a:xfrm>
              <a:off x="5763638" y="3603240"/>
              <a:ext cx="1141275" cy="186300"/>
              <a:chOff x="825800" y="3603240"/>
              <a:chExt cx="1141275" cy="186300"/>
            </a:xfrm>
          </p:grpSpPr>
          <p:sp>
            <p:nvSpPr>
              <p:cNvPr id="293" name="Google Shape;293;p17"/>
              <p:cNvSpPr/>
              <p:nvPr/>
            </p:nvSpPr>
            <p:spPr>
              <a:xfrm>
                <a:off x="825800" y="3603240"/>
                <a:ext cx="186300" cy="186300"/>
              </a:xfrm>
              <a:prstGeom prst="ellipse">
                <a:avLst/>
              </a:prstGeom>
              <a:solidFill>
                <a:srgbClr val="D03DA8"/>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4</a:t>
                </a:r>
                <a:endParaRPr b="1" sz="700">
                  <a:solidFill>
                    <a:schemeClr val="lt1"/>
                  </a:solidFill>
                  <a:latin typeface="Lato"/>
                  <a:ea typeface="Lato"/>
                  <a:cs typeface="Lato"/>
                  <a:sym typeface="Lato"/>
                </a:endParaRPr>
              </a:p>
            </p:txBody>
          </p:sp>
          <p:sp>
            <p:nvSpPr>
              <p:cNvPr id="294" name="Google Shape;294;p17"/>
              <p:cNvSpPr txBox="1"/>
              <p:nvPr/>
            </p:nvSpPr>
            <p:spPr>
              <a:xfrm>
                <a:off x="1067375" y="3634900"/>
                <a:ext cx="8997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El Corte Ingles</a:t>
                </a:r>
                <a:endParaRPr b="1" sz="800">
                  <a:latin typeface="Lato"/>
                  <a:ea typeface="Lato"/>
                  <a:cs typeface="Lato"/>
                  <a:sym typeface="Lato"/>
                </a:endParaRPr>
              </a:p>
            </p:txBody>
          </p:sp>
        </p:grpSp>
        <p:grpSp>
          <p:nvGrpSpPr>
            <p:cNvPr id="295" name="Google Shape;295;p17"/>
            <p:cNvGrpSpPr/>
            <p:nvPr/>
          </p:nvGrpSpPr>
          <p:grpSpPr>
            <a:xfrm>
              <a:off x="5763638" y="3840520"/>
              <a:ext cx="1071675" cy="186300"/>
              <a:chOff x="825813" y="3182675"/>
              <a:chExt cx="1071675" cy="186300"/>
            </a:xfrm>
          </p:grpSpPr>
          <p:sp>
            <p:nvSpPr>
              <p:cNvPr id="296" name="Google Shape;296;p17"/>
              <p:cNvSpPr/>
              <p:nvPr/>
            </p:nvSpPr>
            <p:spPr>
              <a:xfrm>
                <a:off x="825813" y="3182675"/>
                <a:ext cx="186300" cy="186300"/>
              </a:xfrm>
              <a:prstGeom prst="ellipse">
                <a:avLst/>
              </a:prstGeom>
              <a:solidFill>
                <a:schemeClr val="accent3"/>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5</a:t>
                </a:r>
                <a:endParaRPr b="1" sz="700">
                  <a:solidFill>
                    <a:schemeClr val="lt1"/>
                  </a:solidFill>
                  <a:latin typeface="Lato"/>
                  <a:ea typeface="Lato"/>
                  <a:cs typeface="Lato"/>
                  <a:sym typeface="Lato"/>
                </a:endParaRPr>
              </a:p>
            </p:txBody>
          </p:sp>
          <p:sp>
            <p:nvSpPr>
              <p:cNvPr id="297" name="Google Shape;297;p17"/>
              <p:cNvSpPr txBox="1"/>
              <p:nvPr/>
            </p:nvSpPr>
            <p:spPr>
              <a:xfrm>
                <a:off x="1067388" y="3214330"/>
                <a:ext cx="8301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Carrefour</a:t>
                </a:r>
                <a:endParaRPr b="1" sz="800">
                  <a:latin typeface="Lato"/>
                  <a:ea typeface="Lato"/>
                  <a:cs typeface="Lato"/>
                  <a:sym typeface="Lato"/>
                </a:endParaRPr>
              </a:p>
            </p:txBody>
          </p:sp>
        </p:grpSp>
        <p:grpSp>
          <p:nvGrpSpPr>
            <p:cNvPr id="298" name="Google Shape;298;p17"/>
            <p:cNvGrpSpPr/>
            <p:nvPr/>
          </p:nvGrpSpPr>
          <p:grpSpPr>
            <a:xfrm>
              <a:off x="5763638" y="4077800"/>
              <a:ext cx="1071675" cy="186300"/>
              <a:chOff x="825813" y="3182675"/>
              <a:chExt cx="1071675" cy="186300"/>
            </a:xfrm>
          </p:grpSpPr>
          <p:sp>
            <p:nvSpPr>
              <p:cNvPr id="299" name="Google Shape;299;p17"/>
              <p:cNvSpPr/>
              <p:nvPr/>
            </p:nvSpPr>
            <p:spPr>
              <a:xfrm>
                <a:off x="825813" y="3182675"/>
                <a:ext cx="186300" cy="186300"/>
              </a:xfrm>
              <a:prstGeom prst="ellipse">
                <a:avLst/>
              </a:prstGeom>
              <a:solidFill>
                <a:schemeClr val="accent6"/>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6</a:t>
                </a:r>
                <a:endParaRPr b="1" sz="700">
                  <a:solidFill>
                    <a:schemeClr val="lt1"/>
                  </a:solidFill>
                  <a:latin typeface="Lato"/>
                  <a:ea typeface="Lato"/>
                  <a:cs typeface="Lato"/>
                  <a:sym typeface="Lato"/>
                </a:endParaRPr>
              </a:p>
            </p:txBody>
          </p:sp>
          <p:sp>
            <p:nvSpPr>
              <p:cNvPr id="300" name="Google Shape;300;p17"/>
              <p:cNvSpPr txBox="1"/>
              <p:nvPr/>
            </p:nvSpPr>
            <p:spPr>
              <a:xfrm>
                <a:off x="1067388" y="3214325"/>
                <a:ext cx="8301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Other Retailers</a:t>
                </a:r>
                <a:endParaRPr b="1" sz="800">
                  <a:latin typeface="Lato"/>
                  <a:ea typeface="Lato"/>
                  <a:cs typeface="Lato"/>
                  <a:sym typeface="Lato"/>
                </a:endParaRPr>
              </a:p>
            </p:txBody>
          </p:sp>
        </p:grpSp>
      </p:grpSp>
      <p:pic>
        <p:nvPicPr>
          <p:cNvPr id="301" name="Google Shape;301;p17"/>
          <p:cNvPicPr preferRelativeResize="0"/>
          <p:nvPr/>
        </p:nvPicPr>
        <p:blipFill rotWithShape="1">
          <a:blip r:embed="rId3">
            <a:alphaModFix/>
          </a:blip>
          <a:srcRect b="34279" l="0" r="0" t="0"/>
          <a:stretch/>
        </p:blipFill>
        <p:spPr>
          <a:xfrm>
            <a:off x="544650" y="1362166"/>
            <a:ext cx="1352175" cy="1396450"/>
          </a:xfrm>
          <a:prstGeom prst="rect">
            <a:avLst/>
          </a:prstGeom>
          <a:noFill/>
          <a:ln>
            <a:noFill/>
          </a:ln>
        </p:spPr>
      </p:pic>
      <p:sp>
        <p:nvSpPr>
          <p:cNvPr id="302" name="Google Shape;302;p17"/>
          <p:cNvSpPr txBox="1"/>
          <p:nvPr/>
        </p:nvSpPr>
        <p:spPr>
          <a:xfrm>
            <a:off x="1041209" y="1973183"/>
            <a:ext cx="359100" cy="246300"/>
          </a:xfrm>
          <a:prstGeom prst="rect">
            <a:avLst/>
          </a:prstGeom>
          <a:noFill/>
          <a:ln>
            <a:noFill/>
          </a:ln>
        </p:spPr>
        <p:txBody>
          <a:bodyPr anchorCtr="0" anchor="t" bIns="91425" lIns="91425" spcFirstLastPara="1" rIns="91425" wrap="square" tIns="0">
            <a:spAutoFit/>
          </a:bodyPr>
          <a:lstStyle/>
          <a:p>
            <a:pPr indent="0" lvl="0" marL="0" rtl="0" algn="ctr">
              <a:lnSpc>
                <a:spcPct val="100000"/>
              </a:lnSpc>
              <a:spcBef>
                <a:spcPts val="0"/>
              </a:spcBef>
              <a:spcAft>
                <a:spcPts val="0"/>
              </a:spcAft>
              <a:buNone/>
            </a:pPr>
            <a:r>
              <a:rPr b="1" lang="en" sz="1000">
                <a:solidFill>
                  <a:schemeClr val="dk1"/>
                </a:solidFill>
                <a:latin typeface="Lato"/>
                <a:ea typeface="Lato"/>
                <a:cs typeface="Lato"/>
                <a:sym typeface="Lato"/>
              </a:rPr>
              <a:t>FR</a:t>
            </a:r>
            <a:endParaRPr b="1" sz="1000">
              <a:solidFill>
                <a:schemeClr val="dk1"/>
              </a:solidFill>
              <a:latin typeface="Lato"/>
              <a:ea typeface="Lato"/>
              <a:cs typeface="Lato"/>
              <a:sym typeface="Lato"/>
            </a:endParaRPr>
          </a:p>
        </p:txBody>
      </p:sp>
      <p:pic>
        <p:nvPicPr>
          <p:cNvPr id="303" name="Google Shape;303;p17"/>
          <p:cNvPicPr preferRelativeResize="0"/>
          <p:nvPr/>
        </p:nvPicPr>
        <p:blipFill rotWithShape="1">
          <a:blip r:embed="rId4">
            <a:alphaModFix/>
          </a:blip>
          <a:srcRect b="32764" l="0" r="0" t="0"/>
          <a:stretch/>
        </p:blipFill>
        <p:spPr>
          <a:xfrm>
            <a:off x="3906556" y="1362166"/>
            <a:ext cx="1352184" cy="1428640"/>
          </a:xfrm>
          <a:prstGeom prst="rect">
            <a:avLst/>
          </a:prstGeom>
          <a:noFill/>
          <a:ln>
            <a:noFill/>
          </a:ln>
        </p:spPr>
      </p:pic>
      <p:sp>
        <p:nvSpPr>
          <p:cNvPr id="304" name="Google Shape;304;p17"/>
          <p:cNvSpPr txBox="1"/>
          <p:nvPr/>
        </p:nvSpPr>
        <p:spPr>
          <a:xfrm>
            <a:off x="4403103" y="1973195"/>
            <a:ext cx="359100" cy="246300"/>
          </a:xfrm>
          <a:prstGeom prst="rect">
            <a:avLst/>
          </a:prstGeom>
          <a:noFill/>
          <a:ln>
            <a:noFill/>
          </a:ln>
        </p:spPr>
        <p:txBody>
          <a:bodyPr anchorCtr="0" anchor="t" bIns="91425" lIns="91425" spcFirstLastPara="1" rIns="91425" wrap="square" tIns="0">
            <a:spAutoFit/>
          </a:bodyPr>
          <a:lstStyle/>
          <a:p>
            <a:pPr indent="0" lvl="0" marL="0" rtl="0" algn="ctr">
              <a:lnSpc>
                <a:spcPct val="100000"/>
              </a:lnSpc>
              <a:spcBef>
                <a:spcPts val="0"/>
              </a:spcBef>
              <a:spcAft>
                <a:spcPts val="0"/>
              </a:spcAft>
              <a:buNone/>
            </a:pPr>
            <a:r>
              <a:rPr b="1" lang="en" sz="1000">
                <a:solidFill>
                  <a:schemeClr val="dk1"/>
                </a:solidFill>
                <a:latin typeface="Lato"/>
                <a:ea typeface="Lato"/>
                <a:cs typeface="Lato"/>
                <a:sym typeface="Lato"/>
              </a:rPr>
              <a:t>DE</a:t>
            </a:r>
            <a:endParaRPr b="1" sz="1000">
              <a:solidFill>
                <a:schemeClr val="dk1"/>
              </a:solidFill>
              <a:latin typeface="Lato"/>
              <a:ea typeface="Lato"/>
              <a:cs typeface="Lato"/>
              <a:sym typeface="Lato"/>
            </a:endParaRPr>
          </a:p>
        </p:txBody>
      </p:sp>
      <p:pic>
        <p:nvPicPr>
          <p:cNvPr id="305" name="Google Shape;305;p17"/>
          <p:cNvPicPr preferRelativeResize="0"/>
          <p:nvPr/>
        </p:nvPicPr>
        <p:blipFill rotWithShape="1">
          <a:blip r:embed="rId5">
            <a:alphaModFix/>
          </a:blip>
          <a:srcRect b="29873" l="0" r="0" t="0"/>
          <a:stretch/>
        </p:blipFill>
        <p:spPr>
          <a:xfrm>
            <a:off x="5590253" y="1362165"/>
            <a:ext cx="1352184" cy="1490022"/>
          </a:xfrm>
          <a:prstGeom prst="rect">
            <a:avLst/>
          </a:prstGeom>
          <a:noFill/>
          <a:ln>
            <a:noFill/>
          </a:ln>
        </p:spPr>
      </p:pic>
      <p:sp>
        <p:nvSpPr>
          <p:cNvPr id="306" name="Google Shape;306;p17"/>
          <p:cNvSpPr txBox="1"/>
          <p:nvPr/>
        </p:nvSpPr>
        <p:spPr>
          <a:xfrm>
            <a:off x="6081734" y="1973195"/>
            <a:ext cx="359100" cy="246300"/>
          </a:xfrm>
          <a:prstGeom prst="rect">
            <a:avLst/>
          </a:prstGeom>
          <a:noFill/>
          <a:ln>
            <a:noFill/>
          </a:ln>
        </p:spPr>
        <p:txBody>
          <a:bodyPr anchorCtr="0" anchor="t" bIns="91425" lIns="91425" spcFirstLastPara="1" rIns="91425" wrap="square" tIns="0">
            <a:spAutoFit/>
          </a:bodyPr>
          <a:lstStyle/>
          <a:p>
            <a:pPr indent="0" lvl="0" marL="0" rtl="0" algn="ctr">
              <a:lnSpc>
                <a:spcPct val="100000"/>
              </a:lnSpc>
              <a:spcBef>
                <a:spcPts val="0"/>
              </a:spcBef>
              <a:spcAft>
                <a:spcPts val="0"/>
              </a:spcAft>
              <a:buNone/>
            </a:pPr>
            <a:r>
              <a:rPr b="1" lang="en" sz="1000">
                <a:solidFill>
                  <a:schemeClr val="dk1"/>
                </a:solidFill>
                <a:latin typeface="Lato"/>
                <a:ea typeface="Lato"/>
                <a:cs typeface="Lato"/>
                <a:sym typeface="Lato"/>
              </a:rPr>
              <a:t>ES</a:t>
            </a:r>
            <a:endParaRPr b="1" sz="1000">
              <a:solidFill>
                <a:schemeClr val="dk1"/>
              </a:solidFill>
              <a:latin typeface="Lato"/>
              <a:ea typeface="Lato"/>
              <a:cs typeface="Lato"/>
              <a:sym typeface="Lato"/>
            </a:endParaRPr>
          </a:p>
        </p:txBody>
      </p:sp>
      <p:pic>
        <p:nvPicPr>
          <p:cNvPr id="307" name="Google Shape;307;p17"/>
          <p:cNvPicPr preferRelativeResize="0"/>
          <p:nvPr/>
        </p:nvPicPr>
        <p:blipFill rotWithShape="1">
          <a:blip r:embed="rId6">
            <a:alphaModFix/>
          </a:blip>
          <a:srcRect b="31455" l="0" r="0" t="0"/>
          <a:stretch/>
        </p:blipFill>
        <p:spPr>
          <a:xfrm>
            <a:off x="2222862" y="1362163"/>
            <a:ext cx="1352175" cy="1456446"/>
          </a:xfrm>
          <a:prstGeom prst="rect">
            <a:avLst/>
          </a:prstGeom>
          <a:noFill/>
          <a:ln>
            <a:noFill/>
          </a:ln>
        </p:spPr>
      </p:pic>
      <p:sp>
        <p:nvSpPr>
          <p:cNvPr id="308" name="Google Shape;308;p17"/>
          <p:cNvSpPr txBox="1"/>
          <p:nvPr/>
        </p:nvSpPr>
        <p:spPr>
          <a:xfrm>
            <a:off x="2699163" y="1973188"/>
            <a:ext cx="379500" cy="246300"/>
          </a:xfrm>
          <a:prstGeom prst="rect">
            <a:avLst/>
          </a:prstGeom>
          <a:noFill/>
          <a:ln>
            <a:noFill/>
          </a:ln>
        </p:spPr>
        <p:txBody>
          <a:bodyPr anchorCtr="0" anchor="t" bIns="91425" lIns="91425" spcFirstLastPara="1" rIns="91425" wrap="square" tIns="0">
            <a:spAutoFit/>
          </a:bodyPr>
          <a:lstStyle/>
          <a:p>
            <a:pPr indent="0" lvl="0" marL="0" rtl="0" algn="ctr">
              <a:lnSpc>
                <a:spcPct val="100000"/>
              </a:lnSpc>
              <a:spcBef>
                <a:spcPts val="0"/>
              </a:spcBef>
              <a:spcAft>
                <a:spcPts val="0"/>
              </a:spcAft>
              <a:buNone/>
            </a:pPr>
            <a:r>
              <a:rPr b="1" lang="en" sz="1000">
                <a:solidFill>
                  <a:schemeClr val="dk1"/>
                </a:solidFill>
                <a:latin typeface="Lato"/>
                <a:ea typeface="Lato"/>
                <a:cs typeface="Lato"/>
                <a:sym typeface="Lato"/>
              </a:rPr>
              <a:t>UK</a:t>
            </a:r>
            <a:endParaRPr b="1" sz="1000">
              <a:solidFill>
                <a:schemeClr val="dk1"/>
              </a:solidFill>
              <a:latin typeface="Lato"/>
              <a:ea typeface="Lato"/>
              <a:cs typeface="Lato"/>
              <a:sym typeface="Lato"/>
            </a:endParaRPr>
          </a:p>
        </p:txBody>
      </p:sp>
      <p:grpSp>
        <p:nvGrpSpPr>
          <p:cNvPr id="309" name="Google Shape;309;p17"/>
          <p:cNvGrpSpPr/>
          <p:nvPr/>
        </p:nvGrpSpPr>
        <p:grpSpPr>
          <a:xfrm>
            <a:off x="7479263" y="2892575"/>
            <a:ext cx="1178775" cy="1372700"/>
            <a:chOff x="7366488" y="2891400"/>
            <a:chExt cx="1178775" cy="1372700"/>
          </a:xfrm>
        </p:grpSpPr>
        <p:grpSp>
          <p:nvGrpSpPr>
            <p:cNvPr id="310" name="Google Shape;310;p17"/>
            <p:cNvGrpSpPr/>
            <p:nvPr/>
          </p:nvGrpSpPr>
          <p:grpSpPr>
            <a:xfrm>
              <a:off x="7366488" y="2891400"/>
              <a:ext cx="1178775" cy="186300"/>
              <a:chOff x="825813" y="2948250"/>
              <a:chExt cx="1178775" cy="186300"/>
            </a:xfrm>
          </p:grpSpPr>
          <p:sp>
            <p:nvSpPr>
              <p:cNvPr id="311" name="Google Shape;311;p17"/>
              <p:cNvSpPr/>
              <p:nvPr/>
            </p:nvSpPr>
            <p:spPr>
              <a:xfrm>
                <a:off x="825813" y="2948250"/>
                <a:ext cx="186300" cy="186300"/>
              </a:xfrm>
              <a:prstGeom prst="ellipse">
                <a:avLst/>
              </a:prstGeom>
              <a:solidFill>
                <a:srgbClr val="004B4A"/>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1</a:t>
                </a:r>
                <a:endParaRPr b="1" sz="700">
                  <a:solidFill>
                    <a:schemeClr val="lt1"/>
                  </a:solidFill>
                  <a:latin typeface="Lato"/>
                  <a:ea typeface="Lato"/>
                  <a:cs typeface="Lato"/>
                  <a:sym typeface="Lato"/>
                </a:endParaRPr>
              </a:p>
            </p:txBody>
          </p:sp>
          <p:sp>
            <p:nvSpPr>
              <p:cNvPr id="312" name="Google Shape;312;p17"/>
              <p:cNvSpPr txBox="1"/>
              <p:nvPr/>
            </p:nvSpPr>
            <p:spPr>
              <a:xfrm>
                <a:off x="1067388" y="2979900"/>
                <a:ext cx="9372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Amazon</a:t>
                </a:r>
                <a:endParaRPr b="1" sz="800">
                  <a:latin typeface="Lato"/>
                  <a:ea typeface="Lato"/>
                  <a:cs typeface="Lato"/>
                  <a:sym typeface="Lato"/>
                </a:endParaRPr>
              </a:p>
            </p:txBody>
          </p:sp>
        </p:grpSp>
        <p:grpSp>
          <p:nvGrpSpPr>
            <p:cNvPr id="313" name="Google Shape;313;p17"/>
            <p:cNvGrpSpPr/>
            <p:nvPr/>
          </p:nvGrpSpPr>
          <p:grpSpPr>
            <a:xfrm>
              <a:off x="7366488" y="3128680"/>
              <a:ext cx="778875" cy="186300"/>
              <a:chOff x="825813" y="3182675"/>
              <a:chExt cx="778875" cy="186300"/>
            </a:xfrm>
          </p:grpSpPr>
          <p:sp>
            <p:nvSpPr>
              <p:cNvPr id="314" name="Google Shape;314;p17"/>
              <p:cNvSpPr/>
              <p:nvPr/>
            </p:nvSpPr>
            <p:spPr>
              <a:xfrm>
                <a:off x="825813" y="3182675"/>
                <a:ext cx="186300" cy="186300"/>
              </a:xfrm>
              <a:prstGeom prst="ellipse">
                <a:avLst/>
              </a:prstGeom>
              <a:solidFill>
                <a:srgbClr val="366AFD"/>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2</a:t>
                </a:r>
                <a:endParaRPr b="1" sz="700">
                  <a:solidFill>
                    <a:schemeClr val="lt1"/>
                  </a:solidFill>
                  <a:latin typeface="Lato"/>
                  <a:ea typeface="Lato"/>
                  <a:cs typeface="Lato"/>
                  <a:sym typeface="Lato"/>
                </a:endParaRPr>
              </a:p>
            </p:txBody>
          </p:sp>
          <p:sp>
            <p:nvSpPr>
              <p:cNvPr id="315" name="Google Shape;315;p17"/>
              <p:cNvSpPr txBox="1"/>
              <p:nvPr/>
            </p:nvSpPr>
            <p:spPr>
              <a:xfrm>
                <a:off x="1067388" y="3214325"/>
                <a:ext cx="5373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Farmaè</a:t>
                </a:r>
                <a:endParaRPr b="1" sz="800">
                  <a:latin typeface="Lato"/>
                  <a:ea typeface="Lato"/>
                  <a:cs typeface="Lato"/>
                  <a:sym typeface="Lato"/>
                </a:endParaRPr>
              </a:p>
            </p:txBody>
          </p:sp>
        </p:grpSp>
        <p:grpSp>
          <p:nvGrpSpPr>
            <p:cNvPr id="316" name="Google Shape;316;p17"/>
            <p:cNvGrpSpPr/>
            <p:nvPr/>
          </p:nvGrpSpPr>
          <p:grpSpPr>
            <a:xfrm>
              <a:off x="7366488" y="3365960"/>
              <a:ext cx="1178775" cy="186300"/>
              <a:chOff x="825813" y="3182675"/>
              <a:chExt cx="1178775" cy="186300"/>
            </a:xfrm>
          </p:grpSpPr>
          <p:sp>
            <p:nvSpPr>
              <p:cNvPr id="317" name="Google Shape;317;p17"/>
              <p:cNvSpPr/>
              <p:nvPr/>
            </p:nvSpPr>
            <p:spPr>
              <a:xfrm>
                <a:off x="825813" y="3182675"/>
                <a:ext cx="186300" cy="186300"/>
              </a:xfrm>
              <a:prstGeom prst="ellipse">
                <a:avLst/>
              </a:prstGeom>
              <a:solidFill>
                <a:srgbClr val="204096"/>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3</a:t>
                </a:r>
                <a:endParaRPr b="1" sz="700">
                  <a:solidFill>
                    <a:schemeClr val="lt1"/>
                  </a:solidFill>
                  <a:latin typeface="Lato"/>
                  <a:ea typeface="Lato"/>
                  <a:cs typeface="Lato"/>
                  <a:sym typeface="Lato"/>
                </a:endParaRPr>
              </a:p>
            </p:txBody>
          </p:sp>
          <p:sp>
            <p:nvSpPr>
              <p:cNvPr id="318" name="Google Shape;318;p17"/>
              <p:cNvSpPr txBox="1"/>
              <p:nvPr/>
            </p:nvSpPr>
            <p:spPr>
              <a:xfrm>
                <a:off x="1067388" y="3214315"/>
                <a:ext cx="9372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eFarma</a:t>
                </a:r>
                <a:endParaRPr b="1" sz="800">
                  <a:latin typeface="Lato"/>
                  <a:ea typeface="Lato"/>
                  <a:cs typeface="Lato"/>
                  <a:sym typeface="Lato"/>
                </a:endParaRPr>
              </a:p>
            </p:txBody>
          </p:sp>
        </p:grpSp>
        <p:grpSp>
          <p:nvGrpSpPr>
            <p:cNvPr id="319" name="Google Shape;319;p17"/>
            <p:cNvGrpSpPr/>
            <p:nvPr/>
          </p:nvGrpSpPr>
          <p:grpSpPr>
            <a:xfrm>
              <a:off x="7366488" y="3603240"/>
              <a:ext cx="1141275" cy="186300"/>
              <a:chOff x="825800" y="3603240"/>
              <a:chExt cx="1141275" cy="186300"/>
            </a:xfrm>
          </p:grpSpPr>
          <p:sp>
            <p:nvSpPr>
              <p:cNvPr id="320" name="Google Shape;320;p17"/>
              <p:cNvSpPr/>
              <p:nvPr/>
            </p:nvSpPr>
            <p:spPr>
              <a:xfrm>
                <a:off x="825800" y="3603240"/>
                <a:ext cx="186300" cy="186300"/>
              </a:xfrm>
              <a:prstGeom prst="ellipse">
                <a:avLst/>
              </a:prstGeom>
              <a:solidFill>
                <a:srgbClr val="D03DA8"/>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4</a:t>
                </a:r>
                <a:endParaRPr b="1" sz="700">
                  <a:solidFill>
                    <a:schemeClr val="lt1"/>
                  </a:solidFill>
                  <a:latin typeface="Lato"/>
                  <a:ea typeface="Lato"/>
                  <a:cs typeface="Lato"/>
                  <a:sym typeface="Lato"/>
                </a:endParaRPr>
              </a:p>
            </p:txBody>
          </p:sp>
          <p:sp>
            <p:nvSpPr>
              <p:cNvPr id="321" name="Google Shape;321;p17"/>
              <p:cNvSpPr txBox="1"/>
              <p:nvPr/>
            </p:nvSpPr>
            <p:spPr>
              <a:xfrm>
                <a:off x="1067375" y="3634900"/>
                <a:ext cx="8997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Douglas</a:t>
                </a:r>
                <a:endParaRPr b="1" sz="800">
                  <a:latin typeface="Lato"/>
                  <a:ea typeface="Lato"/>
                  <a:cs typeface="Lato"/>
                  <a:sym typeface="Lato"/>
                </a:endParaRPr>
              </a:p>
            </p:txBody>
          </p:sp>
        </p:grpSp>
        <p:grpSp>
          <p:nvGrpSpPr>
            <p:cNvPr id="322" name="Google Shape;322;p17"/>
            <p:cNvGrpSpPr/>
            <p:nvPr/>
          </p:nvGrpSpPr>
          <p:grpSpPr>
            <a:xfrm>
              <a:off x="7366488" y="3840520"/>
              <a:ext cx="1071675" cy="186300"/>
              <a:chOff x="825813" y="3182675"/>
              <a:chExt cx="1071675" cy="186300"/>
            </a:xfrm>
          </p:grpSpPr>
          <p:sp>
            <p:nvSpPr>
              <p:cNvPr id="323" name="Google Shape;323;p17"/>
              <p:cNvSpPr/>
              <p:nvPr/>
            </p:nvSpPr>
            <p:spPr>
              <a:xfrm>
                <a:off x="825813" y="3182675"/>
                <a:ext cx="186300" cy="186300"/>
              </a:xfrm>
              <a:prstGeom prst="ellipse">
                <a:avLst/>
              </a:prstGeom>
              <a:solidFill>
                <a:schemeClr val="accent3"/>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5</a:t>
                </a:r>
                <a:endParaRPr b="1" sz="700">
                  <a:solidFill>
                    <a:schemeClr val="lt1"/>
                  </a:solidFill>
                  <a:latin typeface="Lato"/>
                  <a:ea typeface="Lato"/>
                  <a:cs typeface="Lato"/>
                  <a:sym typeface="Lato"/>
                </a:endParaRPr>
              </a:p>
            </p:txBody>
          </p:sp>
          <p:sp>
            <p:nvSpPr>
              <p:cNvPr id="324" name="Google Shape;324;p17"/>
              <p:cNvSpPr txBox="1"/>
              <p:nvPr/>
            </p:nvSpPr>
            <p:spPr>
              <a:xfrm>
                <a:off x="1067388" y="3214330"/>
                <a:ext cx="8301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Carrefour</a:t>
                </a:r>
                <a:endParaRPr b="1" sz="800">
                  <a:latin typeface="Lato"/>
                  <a:ea typeface="Lato"/>
                  <a:cs typeface="Lato"/>
                  <a:sym typeface="Lato"/>
                </a:endParaRPr>
              </a:p>
            </p:txBody>
          </p:sp>
        </p:grpSp>
        <p:grpSp>
          <p:nvGrpSpPr>
            <p:cNvPr id="325" name="Google Shape;325;p17"/>
            <p:cNvGrpSpPr/>
            <p:nvPr/>
          </p:nvGrpSpPr>
          <p:grpSpPr>
            <a:xfrm>
              <a:off x="7366488" y="4077800"/>
              <a:ext cx="1071675" cy="186300"/>
              <a:chOff x="825813" y="3182675"/>
              <a:chExt cx="1071675" cy="186300"/>
            </a:xfrm>
          </p:grpSpPr>
          <p:sp>
            <p:nvSpPr>
              <p:cNvPr id="326" name="Google Shape;326;p17"/>
              <p:cNvSpPr/>
              <p:nvPr/>
            </p:nvSpPr>
            <p:spPr>
              <a:xfrm>
                <a:off x="825813" y="3182675"/>
                <a:ext cx="186300" cy="186300"/>
              </a:xfrm>
              <a:prstGeom prst="ellipse">
                <a:avLst/>
              </a:prstGeom>
              <a:solidFill>
                <a:schemeClr val="accent6"/>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6</a:t>
                </a:r>
                <a:endParaRPr b="1" sz="700">
                  <a:solidFill>
                    <a:schemeClr val="lt1"/>
                  </a:solidFill>
                  <a:latin typeface="Lato"/>
                  <a:ea typeface="Lato"/>
                  <a:cs typeface="Lato"/>
                  <a:sym typeface="Lato"/>
                </a:endParaRPr>
              </a:p>
            </p:txBody>
          </p:sp>
          <p:sp>
            <p:nvSpPr>
              <p:cNvPr id="327" name="Google Shape;327;p17"/>
              <p:cNvSpPr txBox="1"/>
              <p:nvPr/>
            </p:nvSpPr>
            <p:spPr>
              <a:xfrm>
                <a:off x="1067388" y="3214325"/>
                <a:ext cx="830100" cy="123000"/>
              </a:xfrm>
              <a:prstGeom prst="rect">
                <a:avLst/>
              </a:prstGeom>
              <a:noFill/>
              <a:ln>
                <a:noFill/>
              </a:ln>
            </p:spPr>
            <p:txBody>
              <a:bodyPr anchorCtr="0" anchor="t" bIns="0" lIns="0" spcFirstLastPara="1" rIns="91425" wrap="square" tIns="0">
                <a:spAutoFit/>
              </a:bodyPr>
              <a:lstStyle/>
              <a:p>
                <a:pPr indent="0" lvl="0" marL="0" rtl="0" algn="l">
                  <a:spcBef>
                    <a:spcPts val="0"/>
                  </a:spcBef>
                  <a:spcAft>
                    <a:spcPts val="0"/>
                  </a:spcAft>
                  <a:buNone/>
                </a:pPr>
                <a:r>
                  <a:rPr b="1" lang="en" sz="800">
                    <a:latin typeface="Lato"/>
                    <a:ea typeface="Lato"/>
                    <a:cs typeface="Lato"/>
                    <a:sym typeface="Lato"/>
                  </a:rPr>
                  <a:t>Other Retailers</a:t>
                </a:r>
                <a:endParaRPr b="1" sz="800">
                  <a:latin typeface="Lato"/>
                  <a:ea typeface="Lato"/>
                  <a:cs typeface="Lato"/>
                  <a:sym typeface="Lato"/>
                </a:endParaRPr>
              </a:p>
            </p:txBody>
          </p:sp>
        </p:grpSp>
      </p:grpSp>
      <p:sp>
        <p:nvSpPr>
          <p:cNvPr id="328" name="Google Shape;328;p17"/>
          <p:cNvSpPr txBox="1"/>
          <p:nvPr/>
        </p:nvSpPr>
        <p:spPr>
          <a:xfrm>
            <a:off x="396000" y="228600"/>
            <a:ext cx="3359400" cy="3387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 sz="1000">
                <a:solidFill>
                  <a:schemeClr val="lt1"/>
                </a:solidFill>
                <a:latin typeface="Lato"/>
                <a:ea typeface="Lato"/>
                <a:cs typeface="Lato"/>
                <a:sym typeface="Lato"/>
              </a:rPr>
              <a:t>Beauty &amp; Personal Care Benchmarks and Insights: Europe</a:t>
            </a:r>
            <a:endParaRPr sz="1000">
              <a:solidFill>
                <a:schemeClr val="lt1"/>
              </a:solidFill>
              <a:latin typeface="Lato"/>
              <a:ea typeface="Lato"/>
              <a:cs typeface="Lato"/>
              <a:sym typeface="Lato"/>
            </a:endParaRPr>
          </a:p>
        </p:txBody>
      </p:sp>
      <p:cxnSp>
        <p:nvCxnSpPr>
          <p:cNvPr id="329" name="Google Shape;329;p17"/>
          <p:cNvCxnSpPr/>
          <p:nvPr/>
        </p:nvCxnSpPr>
        <p:spPr>
          <a:xfrm>
            <a:off x="396000" y="567300"/>
            <a:ext cx="690300" cy="0"/>
          </a:xfrm>
          <a:prstGeom prst="straightConnector1">
            <a:avLst/>
          </a:prstGeom>
          <a:noFill/>
          <a:ln cap="flat" cmpd="sng" w="19050">
            <a:solidFill>
              <a:schemeClr val="lt1"/>
            </a:solidFill>
            <a:prstDash val="solid"/>
            <a:round/>
            <a:headEnd len="med" w="med" type="none"/>
            <a:tailEnd len="med" w="med" type="none"/>
          </a:ln>
        </p:spPr>
      </p:cxnSp>
      <p:sp>
        <p:nvSpPr>
          <p:cNvPr id="330" name="Google Shape;330;p17"/>
          <p:cNvSpPr txBox="1"/>
          <p:nvPr/>
        </p:nvSpPr>
        <p:spPr>
          <a:xfrm>
            <a:off x="298375" y="696225"/>
            <a:ext cx="8332200" cy="458100"/>
          </a:xfrm>
          <a:prstGeom prst="rect">
            <a:avLst/>
          </a:prstGeom>
          <a:noFill/>
          <a:ln>
            <a:noFill/>
          </a:ln>
        </p:spPr>
        <p:txBody>
          <a:bodyPr anchorCtr="0" anchor="t" bIns="26775" lIns="91425" spcFirstLastPara="1" rIns="26775" wrap="square" tIns="26775">
            <a:noAutofit/>
          </a:bodyPr>
          <a:lstStyle/>
          <a:p>
            <a:pPr indent="0" lvl="0" marL="0" rtl="0" algn="l">
              <a:spcBef>
                <a:spcPts val="0"/>
              </a:spcBef>
              <a:spcAft>
                <a:spcPts val="1000"/>
              </a:spcAft>
              <a:buNone/>
            </a:pPr>
            <a:r>
              <a:rPr b="1" lang="en" sz="2000">
                <a:solidFill>
                  <a:schemeClr val="lt1"/>
                </a:solidFill>
                <a:latin typeface="Raleway"/>
                <a:ea typeface="Raleway"/>
                <a:cs typeface="Raleway"/>
                <a:sym typeface="Raleway"/>
              </a:rPr>
              <a:t>Share of Top 5 Retailers by Purchase Intent Clicks, Personal Care</a:t>
            </a:r>
            <a:endParaRPr b="1" sz="2000">
              <a:solidFill>
                <a:schemeClr val="lt1"/>
              </a:solidFill>
              <a:latin typeface="Raleway"/>
              <a:ea typeface="Raleway"/>
              <a:cs typeface="Raleway"/>
              <a:sym typeface="Raleway"/>
            </a:endParaRPr>
          </a:p>
        </p:txBody>
      </p:sp>
      <p:pic>
        <p:nvPicPr>
          <p:cNvPr id="331" name="Google Shape;331;p17">
            <a:hlinkClick r:id="rId7"/>
          </p:cNvPr>
          <p:cNvPicPr preferRelativeResize="0"/>
          <p:nvPr/>
        </p:nvPicPr>
        <p:blipFill rotWithShape="1">
          <a:blip r:embed="rId8">
            <a:alphaModFix/>
          </a:blip>
          <a:srcRect b="0" l="1095" r="1095" t="0"/>
          <a:stretch/>
        </p:blipFill>
        <p:spPr>
          <a:xfrm>
            <a:off x="374600" y="4604925"/>
            <a:ext cx="607352" cy="221775"/>
          </a:xfrm>
          <a:prstGeom prst="rect">
            <a:avLst/>
          </a:prstGeom>
          <a:noFill/>
          <a:ln>
            <a:noFill/>
          </a:ln>
        </p:spPr>
      </p:pic>
      <p:pic>
        <p:nvPicPr>
          <p:cNvPr id="332" name="Google Shape;332;p17"/>
          <p:cNvPicPr preferRelativeResize="0"/>
          <p:nvPr/>
        </p:nvPicPr>
        <p:blipFill rotWithShape="1">
          <a:blip r:embed="rId9">
            <a:alphaModFix/>
          </a:blip>
          <a:srcRect b="32541" l="0" r="0" t="0"/>
          <a:stretch/>
        </p:blipFill>
        <p:spPr>
          <a:xfrm>
            <a:off x="7266050" y="1362163"/>
            <a:ext cx="1352175" cy="1433391"/>
          </a:xfrm>
          <a:prstGeom prst="rect">
            <a:avLst/>
          </a:prstGeom>
          <a:noFill/>
          <a:ln>
            <a:noFill/>
          </a:ln>
        </p:spPr>
      </p:pic>
      <p:sp>
        <p:nvSpPr>
          <p:cNvPr id="333" name="Google Shape;333;p17"/>
          <p:cNvSpPr txBox="1"/>
          <p:nvPr/>
        </p:nvSpPr>
        <p:spPr>
          <a:xfrm>
            <a:off x="7770500" y="1951938"/>
            <a:ext cx="359100" cy="276900"/>
          </a:xfrm>
          <a:prstGeom prst="rect">
            <a:avLst/>
          </a:prstGeom>
          <a:noFill/>
          <a:ln>
            <a:noFill/>
          </a:ln>
        </p:spPr>
        <p:txBody>
          <a:bodyPr anchorCtr="0" anchor="t" bIns="91425" lIns="91425" spcFirstLastPara="1" rIns="91425" wrap="square" tIns="0">
            <a:spAutoFit/>
          </a:bodyPr>
          <a:lstStyle/>
          <a:p>
            <a:pPr indent="0" lvl="0" marL="0" rtl="0" algn="ctr">
              <a:lnSpc>
                <a:spcPct val="100000"/>
              </a:lnSpc>
              <a:spcBef>
                <a:spcPts val="0"/>
              </a:spcBef>
              <a:spcAft>
                <a:spcPts val="0"/>
              </a:spcAft>
              <a:buNone/>
            </a:pPr>
            <a:r>
              <a:rPr b="1" lang="en" sz="1200">
                <a:solidFill>
                  <a:schemeClr val="dk1"/>
                </a:solidFill>
                <a:latin typeface="Lato"/>
                <a:ea typeface="Lato"/>
                <a:cs typeface="Lato"/>
                <a:sym typeface="Lato"/>
              </a:rPr>
              <a:t>IT</a:t>
            </a:r>
            <a:endParaRPr b="1" sz="1200">
              <a:solidFill>
                <a:schemeClr val="dk1"/>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337" name="Shape 337"/>
        <p:cNvGrpSpPr/>
        <p:nvPr/>
      </p:nvGrpSpPr>
      <p:grpSpPr>
        <a:xfrm>
          <a:off x="0" y="0"/>
          <a:ext cx="0" cy="0"/>
          <a:chOff x="0" y="0"/>
          <a:chExt cx="0" cy="0"/>
        </a:xfrm>
      </p:grpSpPr>
      <p:sp>
        <p:nvSpPr>
          <p:cNvPr id="338" name="Google Shape;338;p18"/>
          <p:cNvSpPr/>
          <p:nvPr/>
        </p:nvSpPr>
        <p:spPr>
          <a:xfrm>
            <a:off x="4426350" y="0"/>
            <a:ext cx="4717800" cy="3126000"/>
          </a:xfrm>
          <a:prstGeom prst="rect">
            <a:avLst/>
          </a:prstGeom>
          <a:solidFill>
            <a:schemeClr val="accent4"/>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sp>
        <p:nvSpPr>
          <p:cNvPr id="339" name="Google Shape;339;p18"/>
          <p:cNvSpPr txBox="1"/>
          <p:nvPr/>
        </p:nvSpPr>
        <p:spPr>
          <a:xfrm>
            <a:off x="304875" y="736913"/>
            <a:ext cx="3697500" cy="704700"/>
          </a:xfrm>
          <a:prstGeom prst="rect">
            <a:avLst/>
          </a:prstGeom>
          <a:noFill/>
          <a:ln>
            <a:noFill/>
          </a:ln>
        </p:spPr>
        <p:txBody>
          <a:bodyPr anchorCtr="0" anchor="t" bIns="26775" lIns="91425" spcFirstLastPara="1" rIns="26775" wrap="square" tIns="26775">
            <a:noAutofit/>
          </a:bodyPr>
          <a:lstStyle/>
          <a:p>
            <a:pPr indent="0" lvl="0" marL="0" rtl="0" algn="l">
              <a:spcBef>
                <a:spcPts val="0"/>
              </a:spcBef>
              <a:spcAft>
                <a:spcPts val="1000"/>
              </a:spcAft>
              <a:buNone/>
            </a:pPr>
            <a:r>
              <a:rPr b="1" lang="en" sz="2000">
                <a:solidFill>
                  <a:schemeClr val="lt1"/>
                </a:solidFill>
                <a:latin typeface="Raleway"/>
                <a:ea typeface="Raleway"/>
                <a:cs typeface="Raleway"/>
                <a:sym typeface="Raleway"/>
              </a:rPr>
              <a:t>Meta keeps scoring high in Europe for Social Commerce</a:t>
            </a:r>
            <a:endParaRPr b="1" sz="800">
              <a:solidFill>
                <a:schemeClr val="lt1"/>
              </a:solidFill>
              <a:latin typeface="Lato"/>
              <a:ea typeface="Lato"/>
              <a:cs typeface="Lato"/>
              <a:sym typeface="Lato"/>
            </a:endParaRPr>
          </a:p>
        </p:txBody>
      </p:sp>
      <p:sp>
        <p:nvSpPr>
          <p:cNvPr id="340" name="Google Shape;340;p18"/>
          <p:cNvSpPr txBox="1"/>
          <p:nvPr/>
        </p:nvSpPr>
        <p:spPr>
          <a:xfrm>
            <a:off x="304875" y="1481738"/>
            <a:ext cx="3967200" cy="3024600"/>
          </a:xfrm>
          <a:prstGeom prst="rect">
            <a:avLst/>
          </a:prstGeom>
          <a:noFill/>
          <a:ln>
            <a:noFill/>
          </a:ln>
        </p:spPr>
        <p:txBody>
          <a:bodyPr anchorCtr="0" anchor="t" bIns="91425" lIns="91425" spcFirstLastPara="1" rIns="91425" wrap="square" tIns="0">
            <a:spAutoFit/>
          </a:bodyPr>
          <a:lstStyle/>
          <a:p>
            <a:pPr indent="0" lvl="0" marL="0" rtl="0" algn="l">
              <a:lnSpc>
                <a:spcPct val="100000"/>
              </a:lnSpc>
              <a:spcBef>
                <a:spcPts val="0"/>
              </a:spcBef>
              <a:spcAft>
                <a:spcPts val="0"/>
              </a:spcAft>
              <a:buNone/>
            </a:pPr>
            <a:r>
              <a:rPr lang="en" sz="1000">
                <a:solidFill>
                  <a:schemeClr val="lt1"/>
                </a:solidFill>
                <a:latin typeface="Lato"/>
                <a:ea typeface="Lato"/>
                <a:cs typeface="Lato"/>
                <a:sym typeface="Lato"/>
              </a:rPr>
              <a:t>Based on </a:t>
            </a:r>
            <a:r>
              <a:rPr lang="en" sz="1000" u="sng">
                <a:solidFill>
                  <a:schemeClr val="lt1"/>
                </a:solidFill>
                <a:latin typeface="Lato"/>
                <a:ea typeface="Lato"/>
                <a:cs typeface="Lato"/>
                <a:sym typeface="Lato"/>
                <a:hlinkClick r:id="rId3">
                  <a:extLst>
                    <a:ext uri="{A12FA001-AC4F-418D-AE19-62706E023703}">
                      <ahyp:hlinkClr val="tx"/>
                    </a:ext>
                  </a:extLst>
                </a:hlinkClick>
              </a:rPr>
              <a:t>user numbers</a:t>
            </a:r>
            <a:r>
              <a:rPr lang="en" sz="1000">
                <a:solidFill>
                  <a:schemeClr val="lt1"/>
                </a:solidFill>
                <a:latin typeface="Lato"/>
                <a:ea typeface="Lato"/>
                <a:cs typeface="Lato"/>
                <a:sym typeface="Lato"/>
              </a:rPr>
              <a:t>, the leading social media channels in Europe are Facebook, Instagram and TikTok. We notice that these three are also particularly popular when it comes to social commerce for Beauty and Personal Care brands.</a:t>
            </a:r>
            <a:endParaRPr sz="1050">
              <a:solidFill>
                <a:srgbClr val="444746"/>
              </a:solidFill>
              <a:highlight>
                <a:srgbClr val="FFFFFF"/>
              </a:highlight>
              <a:latin typeface="Roboto"/>
              <a:ea typeface="Roboto"/>
              <a:cs typeface="Roboto"/>
              <a:sym typeface="Roboto"/>
            </a:endParaRPr>
          </a:p>
          <a:p>
            <a:pPr indent="0" lvl="0" marL="0" rtl="0" algn="l">
              <a:lnSpc>
                <a:spcPct val="100000"/>
              </a:lnSpc>
              <a:spcBef>
                <a:spcPts val="0"/>
              </a:spcBef>
              <a:spcAft>
                <a:spcPts val="0"/>
              </a:spcAft>
              <a:buNone/>
            </a:pPr>
            <a:r>
              <a:t/>
            </a:r>
            <a:endParaRPr sz="1050">
              <a:solidFill>
                <a:srgbClr val="444746"/>
              </a:solidFill>
              <a:highlight>
                <a:srgbClr val="FFFFFF"/>
              </a:highlight>
              <a:latin typeface="Roboto"/>
              <a:ea typeface="Roboto"/>
              <a:cs typeface="Roboto"/>
              <a:sym typeface="Roboto"/>
            </a:endParaRPr>
          </a:p>
          <a:p>
            <a:pPr indent="0" lvl="0" marL="0" rtl="0" algn="l">
              <a:lnSpc>
                <a:spcPct val="100000"/>
              </a:lnSpc>
              <a:spcBef>
                <a:spcPts val="0"/>
              </a:spcBef>
              <a:spcAft>
                <a:spcPts val="0"/>
              </a:spcAft>
              <a:buNone/>
            </a:pPr>
            <a:r>
              <a:rPr lang="en" sz="1000">
                <a:solidFill>
                  <a:schemeClr val="lt1"/>
                </a:solidFill>
                <a:latin typeface="Lato"/>
                <a:ea typeface="Lato"/>
                <a:cs typeface="Lato"/>
                <a:sym typeface="Lato"/>
              </a:rPr>
              <a:t>Meta is leading in all five markets in </a:t>
            </a:r>
            <a:r>
              <a:rPr lang="en" sz="1000">
                <a:solidFill>
                  <a:schemeClr val="lt1"/>
                </a:solidFill>
                <a:latin typeface="Lato"/>
                <a:ea typeface="Lato"/>
                <a:cs typeface="Lato"/>
                <a:sym typeface="Lato"/>
              </a:rPr>
              <a:t>Purchase Intent Rate*,</a:t>
            </a:r>
            <a:r>
              <a:rPr lang="en" sz="1000">
                <a:solidFill>
                  <a:schemeClr val="lt1"/>
                </a:solidFill>
                <a:latin typeface="Lato"/>
                <a:ea typeface="Lato"/>
                <a:cs typeface="Lato"/>
                <a:sym typeface="Lato"/>
              </a:rPr>
              <a:t> a key indicator of shoppers’ likelihood to make a purchase. Instagram is performing especially well in Germany, Italy and France. In the UK and Spain, Facebook is the leading channel for Social Commerce.</a:t>
            </a:r>
            <a:endParaRPr sz="1000">
              <a:solidFill>
                <a:schemeClr val="lt1"/>
              </a:solidFill>
              <a:latin typeface="Lato"/>
              <a:ea typeface="Lato"/>
              <a:cs typeface="Lato"/>
              <a:sym typeface="Lato"/>
            </a:endParaRPr>
          </a:p>
          <a:p>
            <a:pPr indent="0" lvl="0" marL="0" rtl="0" algn="l">
              <a:lnSpc>
                <a:spcPct val="100000"/>
              </a:lnSpc>
              <a:spcBef>
                <a:spcPts val="0"/>
              </a:spcBef>
              <a:spcAft>
                <a:spcPts val="0"/>
              </a:spcAft>
              <a:buNone/>
            </a:pPr>
            <a:r>
              <a:t/>
            </a:r>
            <a:endParaRPr sz="1000">
              <a:solidFill>
                <a:schemeClr val="lt1"/>
              </a:solidFill>
              <a:latin typeface="Lato"/>
              <a:ea typeface="Lato"/>
              <a:cs typeface="Lato"/>
              <a:sym typeface="Lato"/>
            </a:endParaRPr>
          </a:p>
          <a:p>
            <a:pPr indent="0" lvl="0" marL="0" rtl="0" algn="l">
              <a:lnSpc>
                <a:spcPct val="100000"/>
              </a:lnSpc>
              <a:spcBef>
                <a:spcPts val="0"/>
              </a:spcBef>
              <a:spcAft>
                <a:spcPts val="0"/>
              </a:spcAft>
              <a:buNone/>
            </a:pPr>
            <a:r>
              <a:rPr lang="en" sz="1000">
                <a:solidFill>
                  <a:schemeClr val="lt1"/>
                </a:solidFill>
                <a:latin typeface="Lato"/>
                <a:ea typeface="Lato"/>
                <a:cs typeface="Lato"/>
                <a:sym typeface="Lato"/>
              </a:rPr>
              <a:t>Beauty and Personal Care brands should not forget other channels either. TikTok and Pinterest keep gaining importance, with Snapchat a little further behind. Youtube is among the top 3 most performing channels in Germany in Purchase Intent Rate  and it’s not far behind in other countries either. With shoppers using several social media today, it’s important to test what works the best with your different audiences and product categories. Consistent measuring of Purchase Intent on all your channels is key to detect the best combinations to drive Commerce growth for your brand.</a:t>
            </a:r>
            <a:endParaRPr sz="1000">
              <a:solidFill>
                <a:schemeClr val="lt1"/>
              </a:solidFill>
              <a:latin typeface="Lato"/>
              <a:ea typeface="Lato"/>
              <a:cs typeface="Lato"/>
              <a:sym typeface="Lato"/>
            </a:endParaRPr>
          </a:p>
        </p:txBody>
      </p:sp>
      <p:sp>
        <p:nvSpPr>
          <p:cNvPr id="341" name="Google Shape;341;p18"/>
          <p:cNvSpPr txBox="1"/>
          <p:nvPr/>
        </p:nvSpPr>
        <p:spPr>
          <a:xfrm>
            <a:off x="396000" y="228600"/>
            <a:ext cx="3359400" cy="3387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 sz="1000">
                <a:solidFill>
                  <a:schemeClr val="lt1"/>
                </a:solidFill>
                <a:latin typeface="Lato"/>
                <a:ea typeface="Lato"/>
                <a:cs typeface="Lato"/>
                <a:sym typeface="Lato"/>
              </a:rPr>
              <a:t>Beauty &amp; Personal Care Benchmarks and Insights: Europe</a:t>
            </a:r>
            <a:endParaRPr sz="1000">
              <a:solidFill>
                <a:schemeClr val="lt1"/>
              </a:solidFill>
              <a:latin typeface="Lato"/>
              <a:ea typeface="Lato"/>
              <a:cs typeface="Lato"/>
              <a:sym typeface="Lato"/>
            </a:endParaRPr>
          </a:p>
        </p:txBody>
      </p:sp>
      <p:cxnSp>
        <p:nvCxnSpPr>
          <p:cNvPr id="342" name="Google Shape;342;p18"/>
          <p:cNvCxnSpPr/>
          <p:nvPr/>
        </p:nvCxnSpPr>
        <p:spPr>
          <a:xfrm>
            <a:off x="396000" y="567300"/>
            <a:ext cx="690300" cy="0"/>
          </a:xfrm>
          <a:prstGeom prst="straightConnector1">
            <a:avLst/>
          </a:prstGeom>
          <a:noFill/>
          <a:ln cap="flat" cmpd="sng" w="19050">
            <a:solidFill>
              <a:schemeClr val="lt1"/>
            </a:solidFill>
            <a:prstDash val="solid"/>
            <a:round/>
            <a:headEnd len="med" w="med" type="none"/>
            <a:tailEnd len="med" w="med" type="none"/>
          </a:ln>
        </p:spPr>
      </p:cxnSp>
      <p:pic>
        <p:nvPicPr>
          <p:cNvPr id="343" name="Google Shape;343;p18">
            <a:hlinkClick r:id="rId4"/>
          </p:cNvPr>
          <p:cNvPicPr preferRelativeResize="0"/>
          <p:nvPr/>
        </p:nvPicPr>
        <p:blipFill rotWithShape="1">
          <a:blip r:embed="rId5">
            <a:alphaModFix/>
          </a:blip>
          <a:srcRect b="0" l="1095" r="1095" t="0"/>
          <a:stretch/>
        </p:blipFill>
        <p:spPr>
          <a:xfrm>
            <a:off x="374600" y="4604925"/>
            <a:ext cx="607352" cy="221775"/>
          </a:xfrm>
          <a:prstGeom prst="rect">
            <a:avLst/>
          </a:prstGeom>
          <a:noFill/>
          <a:ln>
            <a:noFill/>
          </a:ln>
        </p:spPr>
      </p:pic>
      <p:grpSp>
        <p:nvGrpSpPr>
          <p:cNvPr id="344" name="Google Shape;344;p18"/>
          <p:cNvGrpSpPr/>
          <p:nvPr/>
        </p:nvGrpSpPr>
        <p:grpSpPr>
          <a:xfrm>
            <a:off x="4876950" y="432450"/>
            <a:ext cx="3816900" cy="2316900"/>
            <a:chOff x="4876950" y="701400"/>
            <a:chExt cx="3816900" cy="2316900"/>
          </a:xfrm>
        </p:grpSpPr>
        <p:sp>
          <p:nvSpPr>
            <p:cNvPr id="345" name="Google Shape;345;p18"/>
            <p:cNvSpPr/>
            <p:nvPr/>
          </p:nvSpPr>
          <p:spPr>
            <a:xfrm>
              <a:off x="4876950" y="701400"/>
              <a:ext cx="3816900" cy="2316900"/>
            </a:xfrm>
            <a:prstGeom prst="roundRect">
              <a:avLst>
                <a:gd fmla="val 2387" name="adj"/>
              </a:avLst>
            </a:prstGeom>
            <a:solidFill>
              <a:schemeClr val="lt2"/>
            </a:solidFill>
            <a:ln>
              <a:noFill/>
            </a:ln>
            <a:effectLst>
              <a:outerShdw blurRad="14288" rotWithShape="0" algn="bl" dir="2820000" dist="19050">
                <a:srgbClr val="000000">
                  <a:alpha val="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8"/>
            <p:cNvSpPr txBox="1"/>
            <p:nvPr/>
          </p:nvSpPr>
          <p:spPr>
            <a:xfrm>
              <a:off x="4876950" y="919700"/>
              <a:ext cx="3816900" cy="704700"/>
            </a:xfrm>
            <a:prstGeom prst="rect">
              <a:avLst/>
            </a:prstGeom>
            <a:noFill/>
            <a:ln>
              <a:noFill/>
            </a:ln>
          </p:spPr>
          <p:txBody>
            <a:bodyPr anchorCtr="0" anchor="t" bIns="26775" lIns="91425" spcFirstLastPara="1" rIns="26775" wrap="square" tIns="26775">
              <a:noAutofit/>
            </a:bodyPr>
            <a:lstStyle/>
            <a:p>
              <a:pPr indent="0" lvl="0" marL="0" rtl="0" algn="ctr">
                <a:spcBef>
                  <a:spcPts val="0"/>
                </a:spcBef>
                <a:spcAft>
                  <a:spcPts val="0"/>
                </a:spcAft>
                <a:buNone/>
              </a:pPr>
              <a:r>
                <a:rPr b="1" lang="en">
                  <a:solidFill>
                    <a:schemeClr val="lt1"/>
                  </a:solidFill>
                  <a:latin typeface="Raleway"/>
                  <a:ea typeface="Raleway"/>
                  <a:cs typeface="Raleway"/>
                  <a:sym typeface="Raleway"/>
                </a:rPr>
                <a:t>Facebook vs Instagram:</a:t>
              </a:r>
              <a:br>
                <a:rPr b="1" lang="en">
                  <a:solidFill>
                    <a:schemeClr val="lt1"/>
                  </a:solidFill>
                  <a:latin typeface="Raleway"/>
                  <a:ea typeface="Raleway"/>
                  <a:cs typeface="Raleway"/>
                  <a:sym typeface="Raleway"/>
                </a:rPr>
              </a:br>
              <a:r>
                <a:rPr b="1" lang="en">
                  <a:solidFill>
                    <a:schemeClr val="lt1"/>
                  </a:solidFill>
                  <a:latin typeface="Raleway"/>
                  <a:ea typeface="Raleway"/>
                  <a:cs typeface="Raleway"/>
                  <a:sym typeface="Raleway"/>
                </a:rPr>
                <a:t>Highest Purchase Intent Rates</a:t>
              </a:r>
              <a:br>
                <a:rPr b="1" lang="en">
                  <a:solidFill>
                    <a:schemeClr val="lt1"/>
                  </a:solidFill>
                  <a:latin typeface="Raleway"/>
                  <a:ea typeface="Raleway"/>
                  <a:cs typeface="Raleway"/>
                  <a:sym typeface="Raleway"/>
                </a:rPr>
              </a:br>
              <a:r>
                <a:rPr b="1" lang="en">
                  <a:solidFill>
                    <a:schemeClr val="lt1"/>
                  </a:solidFill>
                  <a:latin typeface="Raleway"/>
                  <a:ea typeface="Raleway"/>
                  <a:cs typeface="Raleway"/>
                  <a:sym typeface="Raleway"/>
                </a:rPr>
                <a:t>by Country</a:t>
              </a:r>
              <a:endParaRPr sz="1200">
                <a:solidFill>
                  <a:schemeClr val="lt1"/>
                </a:solidFill>
                <a:latin typeface="Raleway"/>
                <a:ea typeface="Raleway"/>
                <a:cs typeface="Raleway"/>
                <a:sym typeface="Raleway"/>
              </a:endParaRPr>
            </a:p>
          </p:txBody>
        </p:sp>
        <p:pic>
          <p:nvPicPr>
            <p:cNvPr id="347" name="Google Shape;347;p18"/>
            <p:cNvPicPr preferRelativeResize="0"/>
            <p:nvPr/>
          </p:nvPicPr>
          <p:blipFill>
            <a:blip r:embed="rId6">
              <a:alphaModFix/>
            </a:blip>
            <a:stretch>
              <a:fillRect/>
            </a:stretch>
          </p:blipFill>
          <p:spPr>
            <a:xfrm>
              <a:off x="5503003" y="1801433"/>
              <a:ext cx="370156" cy="369990"/>
            </a:xfrm>
            <a:prstGeom prst="rect">
              <a:avLst/>
            </a:prstGeom>
            <a:noFill/>
            <a:ln>
              <a:noFill/>
            </a:ln>
          </p:spPr>
        </p:pic>
        <p:pic>
          <p:nvPicPr>
            <p:cNvPr id="348" name="Google Shape;348;p18"/>
            <p:cNvPicPr preferRelativeResize="0"/>
            <p:nvPr/>
          </p:nvPicPr>
          <p:blipFill>
            <a:blip r:embed="rId7">
              <a:alphaModFix/>
            </a:blip>
            <a:stretch>
              <a:fillRect/>
            </a:stretch>
          </p:blipFill>
          <p:spPr>
            <a:xfrm>
              <a:off x="5503004" y="2348458"/>
              <a:ext cx="370137" cy="371350"/>
            </a:xfrm>
            <a:prstGeom prst="rect">
              <a:avLst/>
            </a:prstGeom>
            <a:noFill/>
            <a:ln>
              <a:noFill/>
            </a:ln>
          </p:spPr>
        </p:pic>
        <p:sp>
          <p:nvSpPr>
            <p:cNvPr id="349" name="Google Shape;349;p18"/>
            <p:cNvSpPr txBox="1"/>
            <p:nvPr/>
          </p:nvSpPr>
          <p:spPr>
            <a:xfrm>
              <a:off x="6067050" y="1831050"/>
              <a:ext cx="2173800" cy="285900"/>
            </a:xfrm>
            <a:prstGeom prst="rect">
              <a:avLst/>
            </a:prstGeom>
            <a:noFill/>
            <a:ln>
              <a:noFill/>
            </a:ln>
          </p:spPr>
          <p:txBody>
            <a:bodyPr anchorCtr="0" anchor="t" bIns="26775" lIns="91425" spcFirstLastPara="1" rIns="26775" wrap="square" tIns="26775">
              <a:noAutofit/>
            </a:bodyPr>
            <a:lstStyle/>
            <a:p>
              <a:pPr indent="0" lvl="0" marL="0" rtl="0" algn="l">
                <a:spcBef>
                  <a:spcPts val="0"/>
                </a:spcBef>
                <a:spcAft>
                  <a:spcPts val="0"/>
                </a:spcAft>
                <a:buNone/>
              </a:pPr>
              <a:r>
                <a:rPr b="1" lang="en">
                  <a:solidFill>
                    <a:schemeClr val="lt1"/>
                  </a:solidFill>
                  <a:latin typeface="Raleway"/>
                  <a:ea typeface="Raleway"/>
                  <a:cs typeface="Raleway"/>
                  <a:sym typeface="Raleway"/>
                </a:rPr>
                <a:t>France, Germany, Italy</a:t>
              </a:r>
              <a:endParaRPr sz="1200">
                <a:solidFill>
                  <a:schemeClr val="lt1"/>
                </a:solidFill>
                <a:latin typeface="Raleway"/>
                <a:ea typeface="Raleway"/>
                <a:cs typeface="Raleway"/>
                <a:sym typeface="Raleway"/>
              </a:endParaRPr>
            </a:p>
          </p:txBody>
        </p:sp>
        <p:sp>
          <p:nvSpPr>
            <p:cNvPr id="350" name="Google Shape;350;p18"/>
            <p:cNvSpPr txBox="1"/>
            <p:nvPr/>
          </p:nvSpPr>
          <p:spPr>
            <a:xfrm>
              <a:off x="6067050" y="2391175"/>
              <a:ext cx="2173800" cy="285900"/>
            </a:xfrm>
            <a:prstGeom prst="rect">
              <a:avLst/>
            </a:prstGeom>
            <a:noFill/>
            <a:ln>
              <a:noFill/>
            </a:ln>
          </p:spPr>
          <p:txBody>
            <a:bodyPr anchorCtr="0" anchor="t" bIns="26775" lIns="91425" spcFirstLastPara="1" rIns="26775" wrap="square" tIns="26775">
              <a:noAutofit/>
            </a:bodyPr>
            <a:lstStyle/>
            <a:p>
              <a:pPr indent="0" lvl="0" marL="0" rtl="0" algn="l">
                <a:spcBef>
                  <a:spcPts val="0"/>
                </a:spcBef>
                <a:spcAft>
                  <a:spcPts val="0"/>
                </a:spcAft>
                <a:buNone/>
              </a:pPr>
              <a:r>
                <a:rPr b="1" lang="en">
                  <a:solidFill>
                    <a:schemeClr val="lt1"/>
                  </a:solidFill>
                  <a:latin typeface="Raleway"/>
                  <a:ea typeface="Raleway"/>
                  <a:cs typeface="Raleway"/>
                  <a:sym typeface="Raleway"/>
                </a:rPr>
                <a:t>United Kingdom, Spain</a:t>
              </a:r>
              <a:endParaRPr sz="1200">
                <a:solidFill>
                  <a:schemeClr val="lt1"/>
                </a:solidFill>
                <a:latin typeface="Raleway"/>
                <a:ea typeface="Raleway"/>
                <a:cs typeface="Raleway"/>
                <a:sym typeface="Raleway"/>
              </a:endParaRPr>
            </a:p>
          </p:txBody>
        </p:sp>
      </p:grpSp>
      <p:sp>
        <p:nvSpPr>
          <p:cNvPr id="351" name="Google Shape;351;p18"/>
          <p:cNvSpPr/>
          <p:nvPr/>
        </p:nvSpPr>
        <p:spPr>
          <a:xfrm>
            <a:off x="4426350" y="3126000"/>
            <a:ext cx="4717800" cy="2017500"/>
          </a:xfrm>
          <a:prstGeom prst="rect">
            <a:avLst/>
          </a:prstGeom>
          <a:solidFill>
            <a:schemeClr val="accent4"/>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pic>
        <p:nvPicPr>
          <p:cNvPr id="352" name="Google Shape;352;p18"/>
          <p:cNvPicPr preferRelativeResize="0"/>
          <p:nvPr/>
        </p:nvPicPr>
        <p:blipFill rotWithShape="1">
          <a:blip r:embed="rId8">
            <a:alphaModFix amt="50000"/>
          </a:blip>
          <a:srcRect b="18257" l="0" r="59" t="17615"/>
          <a:stretch/>
        </p:blipFill>
        <p:spPr>
          <a:xfrm>
            <a:off x="4426350" y="3126000"/>
            <a:ext cx="4717798" cy="2017501"/>
          </a:xfrm>
          <a:prstGeom prst="rect">
            <a:avLst/>
          </a:prstGeom>
          <a:noFill/>
          <a:ln>
            <a:noFill/>
          </a:ln>
        </p:spPr>
      </p:pic>
      <p:grpSp>
        <p:nvGrpSpPr>
          <p:cNvPr id="353" name="Google Shape;353;p18"/>
          <p:cNvGrpSpPr/>
          <p:nvPr/>
        </p:nvGrpSpPr>
        <p:grpSpPr>
          <a:xfrm>
            <a:off x="4876871" y="3744800"/>
            <a:ext cx="3816757" cy="652000"/>
            <a:chOff x="395996" y="3823925"/>
            <a:chExt cx="3370800" cy="652000"/>
          </a:xfrm>
        </p:grpSpPr>
        <p:sp>
          <p:nvSpPr>
            <p:cNvPr id="354" name="Google Shape;354;p18"/>
            <p:cNvSpPr/>
            <p:nvPr/>
          </p:nvSpPr>
          <p:spPr>
            <a:xfrm>
              <a:off x="395996" y="3943425"/>
              <a:ext cx="3370800" cy="532500"/>
            </a:xfrm>
            <a:prstGeom prst="roundRect">
              <a:avLst>
                <a:gd fmla="val 12248" name="adj"/>
              </a:avLst>
            </a:prstGeom>
            <a:solidFill>
              <a:schemeClr val="lt1"/>
            </a:solidFill>
            <a:ln>
              <a:noFill/>
            </a:ln>
            <a:effectLst>
              <a:outerShdw blurRad="14288"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8"/>
            <p:cNvSpPr txBox="1"/>
            <p:nvPr/>
          </p:nvSpPr>
          <p:spPr>
            <a:xfrm>
              <a:off x="521101" y="4102475"/>
              <a:ext cx="31881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en" sz="800">
                  <a:latin typeface="Lato"/>
                  <a:ea typeface="Lato"/>
                  <a:cs typeface="Lato"/>
                  <a:sym typeface="Lato"/>
                </a:rPr>
                <a:t>The percentage of shoppers who clicked through to at least one retailer.</a:t>
              </a:r>
              <a:endParaRPr>
                <a:solidFill>
                  <a:srgbClr val="000000"/>
                </a:solidFill>
              </a:endParaRPr>
            </a:p>
          </p:txBody>
        </p:sp>
        <p:sp>
          <p:nvSpPr>
            <p:cNvPr id="356" name="Google Shape;356;p18"/>
            <p:cNvSpPr/>
            <p:nvPr/>
          </p:nvSpPr>
          <p:spPr>
            <a:xfrm>
              <a:off x="527071" y="3853175"/>
              <a:ext cx="1137900" cy="249300"/>
            </a:xfrm>
            <a:prstGeom prst="roundRect">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8"/>
            <p:cNvSpPr txBox="1"/>
            <p:nvPr/>
          </p:nvSpPr>
          <p:spPr>
            <a:xfrm>
              <a:off x="647375" y="3823925"/>
              <a:ext cx="1181700" cy="3078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1000"/>
                </a:spcAft>
                <a:buNone/>
              </a:pPr>
              <a:r>
                <a:rPr b="1" lang="en" sz="800">
                  <a:solidFill>
                    <a:srgbClr val="FFFFFF"/>
                  </a:solidFill>
                  <a:latin typeface="Lato"/>
                  <a:ea typeface="Lato"/>
                  <a:cs typeface="Lato"/>
                  <a:sym typeface="Lato"/>
                </a:rPr>
                <a:t>*Purchase Intent Rate: </a:t>
              </a:r>
              <a:endParaRPr b="1">
                <a:solidFill>
                  <a:srgbClr val="FFFFFF"/>
                </a:solidFil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361" name="Shape 361"/>
        <p:cNvGrpSpPr/>
        <p:nvPr/>
      </p:nvGrpSpPr>
      <p:grpSpPr>
        <a:xfrm>
          <a:off x="0" y="0"/>
          <a:ext cx="0" cy="0"/>
          <a:chOff x="0" y="0"/>
          <a:chExt cx="0" cy="0"/>
        </a:xfrm>
      </p:grpSpPr>
      <p:sp>
        <p:nvSpPr>
          <p:cNvPr id="362" name="Google Shape;362;p19"/>
          <p:cNvSpPr/>
          <p:nvPr/>
        </p:nvSpPr>
        <p:spPr>
          <a:xfrm>
            <a:off x="4195000" y="0"/>
            <a:ext cx="4949100" cy="5143500"/>
          </a:xfrm>
          <a:prstGeom prst="rect">
            <a:avLst/>
          </a:prstGeom>
          <a:solidFill>
            <a:schemeClr val="accent5"/>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sp>
        <p:nvSpPr>
          <p:cNvPr id="363" name="Google Shape;363;p19"/>
          <p:cNvSpPr txBox="1"/>
          <p:nvPr/>
        </p:nvSpPr>
        <p:spPr>
          <a:xfrm>
            <a:off x="304875" y="883038"/>
            <a:ext cx="3651000" cy="977700"/>
          </a:xfrm>
          <a:prstGeom prst="rect">
            <a:avLst/>
          </a:prstGeom>
          <a:noFill/>
          <a:ln>
            <a:noFill/>
          </a:ln>
        </p:spPr>
        <p:txBody>
          <a:bodyPr anchorCtr="0" anchor="t" bIns="26775" lIns="91425" spcFirstLastPara="1" rIns="26775" wrap="square" tIns="26775">
            <a:noAutofit/>
          </a:bodyPr>
          <a:lstStyle/>
          <a:p>
            <a:pPr indent="0" lvl="0" marL="0" rtl="0" algn="l">
              <a:spcBef>
                <a:spcPts val="0"/>
              </a:spcBef>
              <a:spcAft>
                <a:spcPts val="1000"/>
              </a:spcAft>
              <a:buNone/>
            </a:pPr>
            <a:r>
              <a:rPr b="1" lang="en" sz="2000">
                <a:solidFill>
                  <a:schemeClr val="lt1"/>
                </a:solidFill>
                <a:latin typeface="Raleway"/>
                <a:ea typeface="Raleway"/>
                <a:cs typeface="Raleway"/>
                <a:sym typeface="Raleway"/>
              </a:rPr>
              <a:t>Key celebration dates lead to peak shopping activity in Beauty eCommerce</a:t>
            </a:r>
            <a:endParaRPr b="1" sz="800">
              <a:solidFill>
                <a:schemeClr val="lt1"/>
              </a:solidFill>
              <a:latin typeface="Lato"/>
              <a:ea typeface="Lato"/>
              <a:cs typeface="Lato"/>
              <a:sym typeface="Lato"/>
            </a:endParaRPr>
          </a:p>
        </p:txBody>
      </p:sp>
      <p:sp>
        <p:nvSpPr>
          <p:cNvPr id="364" name="Google Shape;364;p19"/>
          <p:cNvSpPr txBox="1"/>
          <p:nvPr/>
        </p:nvSpPr>
        <p:spPr>
          <a:xfrm>
            <a:off x="304875" y="2041888"/>
            <a:ext cx="3651000" cy="2247300"/>
          </a:xfrm>
          <a:prstGeom prst="rect">
            <a:avLst/>
          </a:prstGeom>
          <a:noFill/>
          <a:ln>
            <a:noFill/>
          </a:ln>
        </p:spPr>
        <p:txBody>
          <a:bodyPr anchorCtr="0" anchor="t" bIns="91425" lIns="91425" spcFirstLastPara="1" rIns="91425" wrap="square" tIns="0">
            <a:spAutoFit/>
          </a:bodyPr>
          <a:lstStyle/>
          <a:p>
            <a:pPr indent="0" lvl="0" marL="0" rtl="0" algn="l">
              <a:lnSpc>
                <a:spcPct val="100000"/>
              </a:lnSpc>
              <a:spcBef>
                <a:spcPts val="0"/>
              </a:spcBef>
              <a:spcAft>
                <a:spcPts val="0"/>
              </a:spcAft>
              <a:buNone/>
            </a:pPr>
            <a:r>
              <a:rPr lang="en" sz="1000">
                <a:solidFill>
                  <a:schemeClr val="lt1"/>
                </a:solidFill>
                <a:latin typeface="Lato"/>
                <a:ea typeface="Lato"/>
                <a:cs typeface="Lato"/>
                <a:sym typeface="Lato"/>
              </a:rPr>
              <a:t>Preparing for their end-of-year festivities, Beauty shoppers in Europe get highly active in November and December. This shows clearly in the share of Purchase Intent Clicks occurring during those months. In France, November with 11.2 percent of clicks and December with 10.7 percent of clicks are the year’s best months for Beauty. The trend is the same in other countries too. December scores the highest in Italy with 29.0 percent of Purchase Intent Clicks, followed by Germany with 22.8 percent and Spain with 14.6 percent.</a:t>
            </a:r>
            <a:endParaRPr sz="1000">
              <a:solidFill>
                <a:schemeClr val="lt1"/>
              </a:solidFill>
              <a:latin typeface="Lato"/>
              <a:ea typeface="Lato"/>
              <a:cs typeface="Lato"/>
              <a:sym typeface="Lato"/>
            </a:endParaRPr>
          </a:p>
          <a:p>
            <a:pPr indent="0" lvl="0" marL="0" rtl="0" algn="l">
              <a:lnSpc>
                <a:spcPct val="100000"/>
              </a:lnSpc>
              <a:spcBef>
                <a:spcPts val="0"/>
              </a:spcBef>
              <a:spcAft>
                <a:spcPts val="0"/>
              </a:spcAft>
              <a:buNone/>
            </a:pPr>
            <a:r>
              <a:t/>
            </a:r>
            <a:endParaRPr sz="1000">
              <a:solidFill>
                <a:schemeClr val="lt1"/>
              </a:solidFill>
              <a:latin typeface="Lato"/>
              <a:ea typeface="Lato"/>
              <a:cs typeface="Lato"/>
              <a:sym typeface="Lato"/>
            </a:endParaRPr>
          </a:p>
          <a:p>
            <a:pPr indent="0" lvl="0" marL="0" rtl="0" algn="l">
              <a:lnSpc>
                <a:spcPct val="100000"/>
              </a:lnSpc>
              <a:spcBef>
                <a:spcPts val="0"/>
              </a:spcBef>
              <a:spcAft>
                <a:spcPts val="0"/>
              </a:spcAft>
              <a:buNone/>
            </a:pPr>
            <a:r>
              <a:rPr lang="en" sz="1000">
                <a:solidFill>
                  <a:schemeClr val="lt1"/>
                </a:solidFill>
                <a:latin typeface="Lato"/>
                <a:ea typeface="Lato"/>
                <a:cs typeface="Lato"/>
                <a:sym typeface="Lato"/>
              </a:rPr>
              <a:t>In the UK, in addition to the November-December peak period, another important peak lands in the Summer, in July and August, with August beating even December with its score of 12.7 percent of Purchase Intent Clicks.</a:t>
            </a:r>
            <a:endParaRPr sz="1000">
              <a:solidFill>
                <a:schemeClr val="lt1"/>
              </a:solidFill>
              <a:latin typeface="Lato"/>
              <a:ea typeface="Lato"/>
              <a:cs typeface="Lato"/>
              <a:sym typeface="Lato"/>
            </a:endParaRPr>
          </a:p>
        </p:txBody>
      </p:sp>
      <p:sp>
        <p:nvSpPr>
          <p:cNvPr id="365" name="Google Shape;365;p19"/>
          <p:cNvSpPr txBox="1"/>
          <p:nvPr/>
        </p:nvSpPr>
        <p:spPr>
          <a:xfrm>
            <a:off x="396000" y="228600"/>
            <a:ext cx="3359400" cy="3387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 sz="1000">
                <a:solidFill>
                  <a:schemeClr val="lt1"/>
                </a:solidFill>
                <a:latin typeface="Lato"/>
                <a:ea typeface="Lato"/>
                <a:cs typeface="Lato"/>
                <a:sym typeface="Lato"/>
              </a:rPr>
              <a:t>Beauty &amp; Personal Care Benchmarks and Insights: Europe</a:t>
            </a:r>
            <a:endParaRPr sz="1000">
              <a:solidFill>
                <a:schemeClr val="lt1"/>
              </a:solidFill>
              <a:latin typeface="Lato"/>
              <a:ea typeface="Lato"/>
              <a:cs typeface="Lato"/>
              <a:sym typeface="Lato"/>
            </a:endParaRPr>
          </a:p>
        </p:txBody>
      </p:sp>
      <p:cxnSp>
        <p:nvCxnSpPr>
          <p:cNvPr id="366" name="Google Shape;366;p19"/>
          <p:cNvCxnSpPr/>
          <p:nvPr/>
        </p:nvCxnSpPr>
        <p:spPr>
          <a:xfrm>
            <a:off x="396000" y="567300"/>
            <a:ext cx="690300" cy="0"/>
          </a:xfrm>
          <a:prstGeom prst="straightConnector1">
            <a:avLst/>
          </a:prstGeom>
          <a:noFill/>
          <a:ln cap="flat" cmpd="sng" w="19050">
            <a:solidFill>
              <a:schemeClr val="lt1"/>
            </a:solidFill>
            <a:prstDash val="solid"/>
            <a:round/>
            <a:headEnd len="med" w="med" type="none"/>
            <a:tailEnd len="med" w="med" type="none"/>
          </a:ln>
        </p:spPr>
      </p:cxnSp>
      <p:pic>
        <p:nvPicPr>
          <p:cNvPr id="367" name="Google Shape;367;p19">
            <a:hlinkClick r:id="rId3"/>
          </p:cNvPr>
          <p:cNvPicPr preferRelativeResize="0"/>
          <p:nvPr/>
        </p:nvPicPr>
        <p:blipFill rotWithShape="1">
          <a:blip r:embed="rId4">
            <a:alphaModFix/>
          </a:blip>
          <a:srcRect b="0" l="1095" r="1095" t="0"/>
          <a:stretch/>
        </p:blipFill>
        <p:spPr>
          <a:xfrm>
            <a:off x="374600" y="4604925"/>
            <a:ext cx="607352" cy="221775"/>
          </a:xfrm>
          <a:prstGeom prst="rect">
            <a:avLst/>
          </a:prstGeom>
          <a:noFill/>
          <a:ln>
            <a:noFill/>
          </a:ln>
        </p:spPr>
      </p:pic>
      <p:sp>
        <p:nvSpPr>
          <p:cNvPr id="368" name="Google Shape;368;p19"/>
          <p:cNvSpPr/>
          <p:nvPr/>
        </p:nvSpPr>
        <p:spPr>
          <a:xfrm>
            <a:off x="4533463" y="4095875"/>
            <a:ext cx="4272185" cy="586500"/>
          </a:xfrm>
          <a:prstGeom prst="roundRect">
            <a:avLst>
              <a:gd fmla="val 12248" name="adj"/>
            </a:avLst>
          </a:prstGeom>
          <a:solidFill>
            <a:schemeClr val="lt1"/>
          </a:solidFill>
          <a:ln>
            <a:noFill/>
          </a:ln>
          <a:effectLst>
            <a:outerShdw blurRad="14288" rotWithShape="0" algn="bl" dir="2820000" dist="19050">
              <a:srgbClr val="000000">
                <a:alpha val="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9"/>
          <p:cNvSpPr txBox="1"/>
          <p:nvPr/>
        </p:nvSpPr>
        <p:spPr>
          <a:xfrm>
            <a:off x="4609900" y="4164425"/>
            <a:ext cx="4120510" cy="449400"/>
          </a:xfrm>
          <a:prstGeom prst="rect">
            <a:avLst/>
          </a:prstGeom>
          <a:solidFill>
            <a:schemeClr val="lt1"/>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None/>
            </a:pPr>
            <a:r>
              <a:rPr lang="en" sz="800">
                <a:solidFill>
                  <a:schemeClr val="dk1"/>
                </a:solidFill>
                <a:latin typeface="Lato"/>
                <a:ea typeface="Lato"/>
                <a:cs typeface="Lato"/>
                <a:sym typeface="Lato"/>
              </a:rPr>
              <a:t>Note: The monthly share of Purchase Intent Clicks corresponds to the percentage of the total number of Purchase Intent Clicks of the year generated each month in each country.</a:t>
            </a:r>
            <a:endParaRPr>
              <a:solidFill>
                <a:schemeClr val="dk1"/>
              </a:solidFill>
            </a:endParaRPr>
          </a:p>
        </p:txBody>
      </p:sp>
      <p:sp>
        <p:nvSpPr>
          <p:cNvPr id="370" name="Google Shape;370;p19"/>
          <p:cNvSpPr/>
          <p:nvPr/>
        </p:nvSpPr>
        <p:spPr>
          <a:xfrm>
            <a:off x="4533475" y="461125"/>
            <a:ext cx="4272300" cy="3532200"/>
          </a:xfrm>
          <a:prstGeom prst="roundRect">
            <a:avLst>
              <a:gd fmla="val 2387" name="adj"/>
            </a:avLst>
          </a:prstGeom>
          <a:solidFill>
            <a:schemeClr val="lt1"/>
          </a:solidFill>
          <a:ln>
            <a:noFill/>
          </a:ln>
          <a:effectLst>
            <a:outerShdw blurRad="14288" rotWithShape="0" algn="bl" dir="2820000" dist="19050">
              <a:srgbClr val="000000">
                <a:alpha val="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9"/>
          <p:cNvSpPr txBox="1"/>
          <p:nvPr/>
        </p:nvSpPr>
        <p:spPr>
          <a:xfrm>
            <a:off x="4533600" y="609225"/>
            <a:ext cx="4272300" cy="449400"/>
          </a:xfrm>
          <a:prstGeom prst="rect">
            <a:avLst/>
          </a:prstGeom>
          <a:noFill/>
          <a:ln>
            <a:noFill/>
          </a:ln>
        </p:spPr>
        <p:txBody>
          <a:bodyPr anchorCtr="0" anchor="t" bIns="26775" lIns="91425" spcFirstLastPara="1" rIns="26775" wrap="square" tIns="26775">
            <a:noAutofit/>
          </a:bodyPr>
          <a:lstStyle/>
          <a:p>
            <a:pPr indent="0" lvl="0" marL="0" rtl="0" algn="ctr">
              <a:spcBef>
                <a:spcPts val="0"/>
              </a:spcBef>
              <a:spcAft>
                <a:spcPts val="0"/>
              </a:spcAft>
              <a:buNone/>
            </a:pPr>
            <a:r>
              <a:rPr b="1" lang="en">
                <a:solidFill>
                  <a:schemeClr val="dk1"/>
                </a:solidFill>
                <a:latin typeface="Raleway"/>
                <a:ea typeface="Raleway"/>
                <a:cs typeface="Raleway"/>
                <a:sym typeface="Raleway"/>
              </a:rPr>
              <a:t>Share of Purchase Intent Clicks</a:t>
            </a:r>
            <a:br>
              <a:rPr b="1" lang="en">
                <a:solidFill>
                  <a:schemeClr val="dk1"/>
                </a:solidFill>
                <a:latin typeface="Raleway"/>
                <a:ea typeface="Raleway"/>
                <a:cs typeface="Raleway"/>
                <a:sym typeface="Raleway"/>
              </a:rPr>
            </a:br>
            <a:r>
              <a:rPr b="1" lang="en">
                <a:solidFill>
                  <a:schemeClr val="dk1"/>
                </a:solidFill>
                <a:latin typeface="Raleway"/>
                <a:ea typeface="Raleway"/>
                <a:cs typeface="Raleway"/>
                <a:sym typeface="Raleway"/>
              </a:rPr>
              <a:t>by Month, Beauty</a:t>
            </a:r>
            <a:endParaRPr sz="1200">
              <a:solidFill>
                <a:schemeClr val="dk1"/>
              </a:solidFill>
              <a:latin typeface="Raleway"/>
              <a:ea typeface="Raleway"/>
              <a:cs typeface="Raleway"/>
              <a:sym typeface="Raleway"/>
            </a:endParaRPr>
          </a:p>
        </p:txBody>
      </p:sp>
      <p:pic>
        <p:nvPicPr>
          <p:cNvPr id="372" name="Google Shape;372;p19"/>
          <p:cNvPicPr preferRelativeResize="0"/>
          <p:nvPr/>
        </p:nvPicPr>
        <p:blipFill>
          <a:blip r:embed="rId5">
            <a:alphaModFix/>
          </a:blip>
          <a:stretch>
            <a:fillRect/>
          </a:stretch>
        </p:blipFill>
        <p:spPr>
          <a:xfrm>
            <a:off x="4736136" y="1160200"/>
            <a:ext cx="3867226" cy="25606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376" name="Shape 376"/>
        <p:cNvGrpSpPr/>
        <p:nvPr/>
      </p:nvGrpSpPr>
      <p:grpSpPr>
        <a:xfrm>
          <a:off x="0" y="0"/>
          <a:ext cx="0" cy="0"/>
          <a:chOff x="0" y="0"/>
          <a:chExt cx="0" cy="0"/>
        </a:xfrm>
      </p:grpSpPr>
      <p:sp>
        <p:nvSpPr>
          <p:cNvPr id="377" name="Google Shape;377;p20"/>
          <p:cNvSpPr txBox="1"/>
          <p:nvPr/>
        </p:nvSpPr>
        <p:spPr>
          <a:xfrm>
            <a:off x="304875" y="850275"/>
            <a:ext cx="4057200" cy="3940500"/>
          </a:xfrm>
          <a:prstGeom prst="rect">
            <a:avLst/>
          </a:prstGeom>
          <a:noFill/>
          <a:ln>
            <a:noFill/>
          </a:ln>
        </p:spPr>
        <p:txBody>
          <a:bodyPr anchorCtr="0" anchor="t" bIns="91425" lIns="91425" spcFirstLastPara="1" rIns="91425" wrap="square" tIns="0">
            <a:spAutoFit/>
          </a:bodyPr>
          <a:lstStyle/>
          <a:p>
            <a:pPr indent="0" lvl="0" marL="0" rtl="0" algn="l">
              <a:lnSpc>
                <a:spcPct val="100000"/>
              </a:lnSpc>
              <a:spcBef>
                <a:spcPts val="0"/>
              </a:spcBef>
              <a:spcAft>
                <a:spcPts val="0"/>
              </a:spcAft>
              <a:buNone/>
            </a:pPr>
            <a:r>
              <a:rPr lang="en" sz="1000">
                <a:solidFill>
                  <a:schemeClr val="lt1"/>
                </a:solidFill>
                <a:latin typeface="Lato"/>
                <a:ea typeface="Lato"/>
                <a:cs typeface="Lato"/>
                <a:sym typeface="Lato"/>
              </a:rPr>
              <a:t>When looking at Personal Care, shopping peaks are less evident. This category includes a lot of everyday products that are searched and purchased regularly throughout the year. Nevertheless, there are interesting high seasons that stand out.</a:t>
            </a:r>
            <a:endParaRPr sz="1000">
              <a:solidFill>
                <a:schemeClr val="lt1"/>
              </a:solidFill>
              <a:latin typeface="Lato"/>
              <a:ea typeface="Lato"/>
              <a:cs typeface="Lato"/>
              <a:sym typeface="Lato"/>
            </a:endParaRPr>
          </a:p>
          <a:p>
            <a:pPr indent="0" lvl="0" marL="0" rtl="0" algn="l">
              <a:lnSpc>
                <a:spcPct val="100000"/>
              </a:lnSpc>
              <a:spcBef>
                <a:spcPts val="0"/>
              </a:spcBef>
              <a:spcAft>
                <a:spcPts val="0"/>
              </a:spcAft>
              <a:buNone/>
            </a:pPr>
            <a:r>
              <a:t/>
            </a:r>
            <a:endParaRPr sz="1000">
              <a:solidFill>
                <a:schemeClr val="lt1"/>
              </a:solidFill>
              <a:latin typeface="Lato"/>
              <a:ea typeface="Lato"/>
              <a:cs typeface="Lato"/>
              <a:sym typeface="Lato"/>
            </a:endParaRPr>
          </a:p>
          <a:p>
            <a:pPr indent="0" lvl="0" marL="0" rtl="0" algn="l">
              <a:lnSpc>
                <a:spcPct val="100000"/>
              </a:lnSpc>
              <a:spcBef>
                <a:spcPts val="0"/>
              </a:spcBef>
              <a:spcAft>
                <a:spcPts val="0"/>
              </a:spcAft>
              <a:buNone/>
            </a:pPr>
            <a:r>
              <a:rPr lang="en" sz="1000">
                <a:solidFill>
                  <a:schemeClr val="lt1"/>
                </a:solidFill>
                <a:latin typeface="Lato"/>
                <a:ea typeface="Lato"/>
                <a:cs typeface="Lato"/>
                <a:sym typeface="Lato"/>
              </a:rPr>
              <a:t>For example, in Italy, the highest score of Purchase Intent Clicks is in March with 12.9 percent; and altogether the period from February to May is high activity. This coincides with the celebrations of Father’s Day 19th of March 2023 and Mother’s Day 14th of May 2023 in Italy. </a:t>
            </a:r>
            <a:endParaRPr sz="1000">
              <a:solidFill>
                <a:schemeClr val="lt1"/>
              </a:solidFill>
              <a:latin typeface="Lato"/>
              <a:ea typeface="Lato"/>
              <a:cs typeface="Lato"/>
              <a:sym typeface="Lato"/>
            </a:endParaRPr>
          </a:p>
          <a:p>
            <a:pPr indent="0" lvl="0" marL="0" rtl="0" algn="l">
              <a:lnSpc>
                <a:spcPct val="100000"/>
              </a:lnSpc>
              <a:spcBef>
                <a:spcPts val="0"/>
              </a:spcBef>
              <a:spcAft>
                <a:spcPts val="0"/>
              </a:spcAft>
              <a:buNone/>
            </a:pPr>
            <a:r>
              <a:t/>
            </a:r>
            <a:endParaRPr sz="1000">
              <a:solidFill>
                <a:schemeClr val="lt1"/>
              </a:solidFill>
              <a:latin typeface="Lato"/>
              <a:ea typeface="Lato"/>
              <a:cs typeface="Lato"/>
              <a:sym typeface="Lato"/>
            </a:endParaRPr>
          </a:p>
          <a:p>
            <a:pPr indent="0" lvl="0" marL="0" rtl="0" algn="l">
              <a:lnSpc>
                <a:spcPct val="100000"/>
              </a:lnSpc>
              <a:spcBef>
                <a:spcPts val="0"/>
              </a:spcBef>
              <a:spcAft>
                <a:spcPts val="0"/>
              </a:spcAft>
              <a:buNone/>
            </a:pPr>
            <a:r>
              <a:rPr lang="en" sz="1000">
                <a:solidFill>
                  <a:schemeClr val="lt1"/>
                </a:solidFill>
                <a:latin typeface="Lato"/>
                <a:ea typeface="Lato"/>
                <a:cs typeface="Lato"/>
                <a:sym typeface="Lato"/>
              </a:rPr>
              <a:t>Like the end-of-year festivities, Mother’s and Father’s Day represent major opportunities for Beauty and Personal Care brands to launch special campaigns and offers for gift hunters all over Europe. </a:t>
            </a:r>
            <a:endParaRPr sz="1000">
              <a:solidFill>
                <a:schemeClr val="lt1"/>
              </a:solidFill>
              <a:latin typeface="Lato"/>
              <a:ea typeface="Lato"/>
              <a:cs typeface="Lato"/>
              <a:sym typeface="Lato"/>
            </a:endParaRPr>
          </a:p>
          <a:p>
            <a:pPr indent="0" lvl="0" marL="0" rtl="0" algn="l">
              <a:lnSpc>
                <a:spcPct val="100000"/>
              </a:lnSpc>
              <a:spcBef>
                <a:spcPts val="0"/>
              </a:spcBef>
              <a:spcAft>
                <a:spcPts val="0"/>
              </a:spcAft>
              <a:buNone/>
            </a:pPr>
            <a:r>
              <a:rPr lang="en" sz="1000">
                <a:solidFill>
                  <a:schemeClr val="lt1"/>
                </a:solidFill>
                <a:latin typeface="Lato"/>
                <a:ea typeface="Lato"/>
                <a:cs typeface="Lato"/>
                <a:sym typeface="Lato"/>
              </a:rPr>
              <a:t>​</a:t>
            </a:r>
            <a:endParaRPr sz="1000">
              <a:solidFill>
                <a:schemeClr val="lt1"/>
              </a:solidFill>
              <a:latin typeface="Lato"/>
              <a:ea typeface="Lato"/>
              <a:cs typeface="Lato"/>
              <a:sym typeface="Lato"/>
            </a:endParaRPr>
          </a:p>
          <a:p>
            <a:pPr indent="0" lvl="0" marL="0" rtl="0" algn="l">
              <a:lnSpc>
                <a:spcPct val="100000"/>
              </a:lnSpc>
              <a:spcBef>
                <a:spcPts val="0"/>
              </a:spcBef>
              <a:spcAft>
                <a:spcPts val="0"/>
              </a:spcAft>
              <a:buNone/>
            </a:pPr>
            <a:r>
              <a:rPr lang="en" sz="1000">
                <a:solidFill>
                  <a:schemeClr val="lt1"/>
                </a:solidFill>
                <a:latin typeface="Lato"/>
                <a:ea typeface="Lato"/>
                <a:cs typeface="Lato"/>
                <a:sym typeface="Lato"/>
              </a:rPr>
              <a:t>It’s important to note that the key dates are not the same in each country and can vary from year to year. Look at the UK, where Father's Day is celebrated on the 3rd Sunday of June, the month which shows the highest share of Purchase Intent Clicks for Personal Care this year with 12.3 percent. The higher share of clicks in June may also be explained by the arrival of Summer and the increased need for suncare products.</a:t>
            </a:r>
            <a:endParaRPr sz="1000">
              <a:solidFill>
                <a:schemeClr val="lt1"/>
              </a:solidFill>
              <a:latin typeface="Lato"/>
              <a:ea typeface="Lato"/>
              <a:cs typeface="Lato"/>
              <a:sym typeface="Lato"/>
            </a:endParaRPr>
          </a:p>
          <a:p>
            <a:pPr indent="0" lvl="0" marL="0" rtl="0" algn="l">
              <a:lnSpc>
                <a:spcPct val="100000"/>
              </a:lnSpc>
              <a:spcBef>
                <a:spcPts val="0"/>
              </a:spcBef>
              <a:spcAft>
                <a:spcPts val="0"/>
              </a:spcAft>
              <a:buNone/>
            </a:pPr>
            <a:r>
              <a:t/>
            </a:r>
            <a:endParaRPr sz="1000">
              <a:solidFill>
                <a:schemeClr val="lt1"/>
              </a:solidFill>
              <a:latin typeface="Lato"/>
              <a:ea typeface="Lato"/>
              <a:cs typeface="Lato"/>
              <a:sym typeface="Lato"/>
            </a:endParaRPr>
          </a:p>
          <a:p>
            <a:pPr indent="0" lvl="0" marL="0" rtl="0" algn="l">
              <a:lnSpc>
                <a:spcPct val="100000"/>
              </a:lnSpc>
              <a:spcBef>
                <a:spcPts val="0"/>
              </a:spcBef>
              <a:spcAft>
                <a:spcPts val="0"/>
              </a:spcAft>
              <a:buNone/>
            </a:pPr>
            <a:r>
              <a:rPr lang="en" sz="1000">
                <a:solidFill>
                  <a:schemeClr val="lt1"/>
                </a:solidFill>
                <a:latin typeface="Lato"/>
                <a:ea typeface="Lato"/>
                <a:cs typeface="Lato"/>
                <a:sym typeface="Lato"/>
              </a:rPr>
              <a:t>Make sure to check the key sales dates and periods in each country, and update your strategy accordingly every year, so you won’t miss the momentum in your target markets.</a:t>
            </a:r>
            <a:endParaRPr sz="1000">
              <a:solidFill>
                <a:schemeClr val="lt1"/>
              </a:solidFill>
              <a:latin typeface="Lato"/>
              <a:ea typeface="Lato"/>
              <a:cs typeface="Lato"/>
              <a:sym typeface="Lato"/>
            </a:endParaRPr>
          </a:p>
        </p:txBody>
      </p:sp>
      <p:sp>
        <p:nvSpPr>
          <p:cNvPr id="378" name="Google Shape;378;p20"/>
          <p:cNvSpPr txBox="1"/>
          <p:nvPr/>
        </p:nvSpPr>
        <p:spPr>
          <a:xfrm>
            <a:off x="396000" y="228600"/>
            <a:ext cx="3359400" cy="3387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 sz="1000">
                <a:solidFill>
                  <a:schemeClr val="lt1"/>
                </a:solidFill>
                <a:latin typeface="Lato"/>
                <a:ea typeface="Lato"/>
                <a:cs typeface="Lato"/>
                <a:sym typeface="Lato"/>
              </a:rPr>
              <a:t>Beauty &amp; Personal Care Benchmarks and Insights: Europe</a:t>
            </a:r>
            <a:endParaRPr sz="1000">
              <a:solidFill>
                <a:schemeClr val="lt1"/>
              </a:solidFill>
              <a:latin typeface="Lato"/>
              <a:ea typeface="Lato"/>
              <a:cs typeface="Lato"/>
              <a:sym typeface="Lato"/>
            </a:endParaRPr>
          </a:p>
        </p:txBody>
      </p:sp>
      <p:cxnSp>
        <p:nvCxnSpPr>
          <p:cNvPr id="379" name="Google Shape;379;p20"/>
          <p:cNvCxnSpPr/>
          <p:nvPr/>
        </p:nvCxnSpPr>
        <p:spPr>
          <a:xfrm>
            <a:off x="396000" y="567300"/>
            <a:ext cx="690300" cy="0"/>
          </a:xfrm>
          <a:prstGeom prst="straightConnector1">
            <a:avLst/>
          </a:prstGeom>
          <a:noFill/>
          <a:ln cap="flat" cmpd="sng" w="19050">
            <a:solidFill>
              <a:schemeClr val="lt1"/>
            </a:solidFill>
            <a:prstDash val="solid"/>
            <a:round/>
            <a:headEnd len="med" w="med" type="none"/>
            <a:tailEnd len="med" w="med" type="none"/>
          </a:ln>
        </p:spPr>
      </p:cxnSp>
      <p:sp>
        <p:nvSpPr>
          <p:cNvPr id="380" name="Google Shape;380;p20"/>
          <p:cNvSpPr/>
          <p:nvPr/>
        </p:nvSpPr>
        <p:spPr>
          <a:xfrm>
            <a:off x="4617775" y="0"/>
            <a:ext cx="4526100" cy="5143500"/>
          </a:xfrm>
          <a:prstGeom prst="rect">
            <a:avLst/>
          </a:prstGeom>
          <a:solidFill>
            <a:schemeClr val="accent5"/>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grpSp>
        <p:nvGrpSpPr>
          <p:cNvPr id="381" name="Google Shape;381;p20"/>
          <p:cNvGrpSpPr/>
          <p:nvPr/>
        </p:nvGrpSpPr>
        <p:grpSpPr>
          <a:xfrm>
            <a:off x="4916329" y="4192600"/>
            <a:ext cx="3928738" cy="640800"/>
            <a:chOff x="5743875" y="4346425"/>
            <a:chExt cx="3290400" cy="640800"/>
          </a:xfrm>
        </p:grpSpPr>
        <p:sp>
          <p:nvSpPr>
            <p:cNvPr id="382" name="Google Shape;382;p20"/>
            <p:cNvSpPr/>
            <p:nvPr/>
          </p:nvSpPr>
          <p:spPr>
            <a:xfrm>
              <a:off x="5743875" y="4346425"/>
              <a:ext cx="3290400" cy="640800"/>
            </a:xfrm>
            <a:prstGeom prst="roundRect">
              <a:avLst>
                <a:gd fmla="val 12248" name="adj"/>
              </a:avLst>
            </a:prstGeom>
            <a:solidFill>
              <a:schemeClr val="lt1"/>
            </a:solidFill>
            <a:ln>
              <a:noFill/>
            </a:ln>
            <a:effectLst>
              <a:outerShdw blurRad="14288" rotWithShape="0" algn="bl" dir="2820000" dist="19050">
                <a:srgbClr val="000000">
                  <a:alpha val="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0"/>
            <p:cNvSpPr txBox="1"/>
            <p:nvPr/>
          </p:nvSpPr>
          <p:spPr>
            <a:xfrm>
              <a:off x="5864924" y="4371325"/>
              <a:ext cx="3065400" cy="59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None/>
              </a:pPr>
              <a:r>
                <a:rPr lang="en" sz="800">
                  <a:solidFill>
                    <a:schemeClr val="dk1"/>
                  </a:solidFill>
                  <a:latin typeface="Lato"/>
                  <a:ea typeface="Lato"/>
                  <a:cs typeface="Lato"/>
                  <a:sym typeface="Lato"/>
                </a:rPr>
                <a:t>Note: The monthly share of Purchase Intent Clicks corresponds to the percentage of the total number of Purchase Intent Clicks of the year generated each month in each country.</a:t>
              </a:r>
              <a:endParaRPr>
                <a:solidFill>
                  <a:schemeClr val="dk1"/>
                </a:solidFill>
              </a:endParaRPr>
            </a:p>
          </p:txBody>
        </p:sp>
      </p:grpSp>
      <p:grpSp>
        <p:nvGrpSpPr>
          <p:cNvPr id="384" name="Google Shape;384;p20"/>
          <p:cNvGrpSpPr/>
          <p:nvPr/>
        </p:nvGrpSpPr>
        <p:grpSpPr>
          <a:xfrm>
            <a:off x="4916363" y="639375"/>
            <a:ext cx="3928950" cy="3311100"/>
            <a:chOff x="4933675" y="639375"/>
            <a:chExt cx="3928950" cy="3311100"/>
          </a:xfrm>
        </p:grpSpPr>
        <p:sp>
          <p:nvSpPr>
            <p:cNvPr id="385" name="Google Shape;385;p20"/>
            <p:cNvSpPr/>
            <p:nvPr/>
          </p:nvSpPr>
          <p:spPr>
            <a:xfrm>
              <a:off x="4933825" y="639375"/>
              <a:ext cx="3928800" cy="3311100"/>
            </a:xfrm>
            <a:prstGeom prst="roundRect">
              <a:avLst>
                <a:gd fmla="val 2387" name="adj"/>
              </a:avLst>
            </a:prstGeom>
            <a:solidFill>
              <a:schemeClr val="lt1"/>
            </a:solidFill>
            <a:ln>
              <a:noFill/>
            </a:ln>
            <a:effectLst>
              <a:outerShdw blurRad="14288" rotWithShape="0" algn="bl" dir="2820000" dist="19050">
                <a:srgbClr val="000000">
                  <a:alpha val="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0"/>
            <p:cNvSpPr txBox="1"/>
            <p:nvPr/>
          </p:nvSpPr>
          <p:spPr>
            <a:xfrm>
              <a:off x="4933675" y="846700"/>
              <a:ext cx="3928800" cy="519600"/>
            </a:xfrm>
            <a:prstGeom prst="rect">
              <a:avLst/>
            </a:prstGeom>
            <a:noFill/>
            <a:ln>
              <a:noFill/>
            </a:ln>
          </p:spPr>
          <p:txBody>
            <a:bodyPr anchorCtr="0" anchor="t" bIns="26775" lIns="91425" spcFirstLastPara="1" rIns="26775" wrap="square" tIns="26775">
              <a:noAutofit/>
            </a:bodyPr>
            <a:lstStyle/>
            <a:p>
              <a:pPr indent="0" lvl="0" marL="0" rtl="0" algn="ctr">
                <a:spcBef>
                  <a:spcPts val="0"/>
                </a:spcBef>
                <a:spcAft>
                  <a:spcPts val="0"/>
                </a:spcAft>
                <a:buNone/>
              </a:pPr>
              <a:r>
                <a:rPr b="1" lang="en">
                  <a:solidFill>
                    <a:schemeClr val="dk1"/>
                  </a:solidFill>
                  <a:latin typeface="Raleway"/>
                  <a:ea typeface="Raleway"/>
                  <a:cs typeface="Raleway"/>
                  <a:sym typeface="Raleway"/>
                </a:rPr>
                <a:t>Share of </a:t>
              </a:r>
              <a:r>
                <a:rPr b="1" lang="en">
                  <a:solidFill>
                    <a:schemeClr val="dk1"/>
                  </a:solidFill>
                  <a:latin typeface="Raleway"/>
                  <a:ea typeface="Raleway"/>
                  <a:cs typeface="Raleway"/>
                  <a:sym typeface="Raleway"/>
                </a:rPr>
                <a:t>Purchase Intent Clicks </a:t>
              </a:r>
              <a:endParaRPr b="1">
                <a:solidFill>
                  <a:schemeClr val="dk1"/>
                </a:solidFill>
                <a:latin typeface="Raleway"/>
                <a:ea typeface="Raleway"/>
                <a:cs typeface="Raleway"/>
                <a:sym typeface="Raleway"/>
              </a:endParaRPr>
            </a:p>
            <a:p>
              <a:pPr indent="0" lvl="0" marL="0" rtl="0" algn="ctr">
                <a:spcBef>
                  <a:spcPts val="0"/>
                </a:spcBef>
                <a:spcAft>
                  <a:spcPts val="0"/>
                </a:spcAft>
                <a:buNone/>
              </a:pPr>
              <a:r>
                <a:rPr b="1" lang="en">
                  <a:solidFill>
                    <a:schemeClr val="dk1"/>
                  </a:solidFill>
                  <a:latin typeface="Raleway"/>
                  <a:ea typeface="Raleway"/>
                  <a:cs typeface="Raleway"/>
                  <a:sym typeface="Raleway"/>
                </a:rPr>
                <a:t>by Month, Personal Care</a:t>
              </a:r>
              <a:endParaRPr sz="1200">
                <a:solidFill>
                  <a:schemeClr val="dk1"/>
                </a:solidFill>
                <a:latin typeface="Raleway"/>
                <a:ea typeface="Raleway"/>
                <a:cs typeface="Raleway"/>
                <a:sym typeface="Raleway"/>
              </a:endParaRPr>
            </a:p>
          </p:txBody>
        </p:sp>
        <p:pic>
          <p:nvPicPr>
            <p:cNvPr id="387" name="Google Shape;387;p20"/>
            <p:cNvPicPr preferRelativeResize="0"/>
            <p:nvPr/>
          </p:nvPicPr>
          <p:blipFill>
            <a:blip r:embed="rId3">
              <a:alphaModFix/>
            </a:blip>
            <a:stretch>
              <a:fillRect/>
            </a:stretch>
          </p:blipFill>
          <p:spPr>
            <a:xfrm>
              <a:off x="5074650" y="1460375"/>
              <a:ext cx="3647138" cy="2222750"/>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391" name="Shape 391"/>
        <p:cNvGrpSpPr/>
        <p:nvPr/>
      </p:nvGrpSpPr>
      <p:grpSpPr>
        <a:xfrm>
          <a:off x="0" y="0"/>
          <a:ext cx="0" cy="0"/>
          <a:chOff x="0" y="0"/>
          <a:chExt cx="0" cy="0"/>
        </a:xfrm>
      </p:grpSpPr>
      <p:sp>
        <p:nvSpPr>
          <p:cNvPr id="392" name="Google Shape;392;p21"/>
          <p:cNvSpPr txBox="1"/>
          <p:nvPr/>
        </p:nvSpPr>
        <p:spPr>
          <a:xfrm>
            <a:off x="304875" y="2593150"/>
            <a:ext cx="3894000" cy="1169700"/>
          </a:xfrm>
          <a:prstGeom prst="rect">
            <a:avLst/>
          </a:prstGeom>
          <a:noFill/>
          <a:ln>
            <a:noFill/>
          </a:ln>
        </p:spPr>
        <p:txBody>
          <a:bodyPr anchorCtr="0" anchor="t" bIns="91425" lIns="91425" spcFirstLastPara="1" rIns="91425" wrap="square" tIns="0">
            <a:spAutoFit/>
          </a:bodyPr>
          <a:lstStyle/>
          <a:p>
            <a:pPr indent="0" lvl="0" marL="0" rtl="0" algn="l">
              <a:lnSpc>
                <a:spcPct val="100000"/>
              </a:lnSpc>
              <a:spcBef>
                <a:spcPts val="0"/>
              </a:spcBef>
              <a:spcAft>
                <a:spcPts val="0"/>
              </a:spcAft>
              <a:buNone/>
            </a:pPr>
            <a:r>
              <a:rPr lang="en" sz="1000">
                <a:solidFill>
                  <a:schemeClr val="lt1"/>
                </a:solidFill>
                <a:latin typeface="Lato"/>
                <a:ea typeface="Lato"/>
                <a:cs typeface="Lato"/>
                <a:sym typeface="Lato"/>
              </a:rPr>
              <a:t>Across all shoppable media and brand websites, we see the best Purchase Intent Rates on Sunday for Germany (46.0 percent) and  France (29.4 percent). Sunday is high for the UK as well with 39.9 percent, but Tuesday scores the highest with 41.4 percent rate. In Spain, Tuesday (15.6 percent) is almost in par with Sunday (15.5 percent) as the best days. In Italy, Thursday has the best rate with 20.9 percent.</a:t>
            </a:r>
            <a:endParaRPr sz="1000">
              <a:solidFill>
                <a:schemeClr val="lt1"/>
              </a:solidFill>
              <a:latin typeface="Lato"/>
              <a:ea typeface="Lato"/>
              <a:cs typeface="Lato"/>
              <a:sym typeface="Lato"/>
            </a:endParaRPr>
          </a:p>
        </p:txBody>
      </p:sp>
      <p:sp>
        <p:nvSpPr>
          <p:cNvPr id="393" name="Google Shape;393;p21"/>
          <p:cNvSpPr txBox="1"/>
          <p:nvPr/>
        </p:nvSpPr>
        <p:spPr>
          <a:xfrm>
            <a:off x="304875" y="1428000"/>
            <a:ext cx="3975000" cy="977700"/>
          </a:xfrm>
          <a:prstGeom prst="rect">
            <a:avLst/>
          </a:prstGeom>
          <a:noFill/>
          <a:ln>
            <a:noFill/>
          </a:ln>
        </p:spPr>
        <p:txBody>
          <a:bodyPr anchorCtr="0" anchor="t" bIns="26775" lIns="91425" spcFirstLastPara="1" rIns="26775" wrap="square" tIns="26775">
            <a:noAutofit/>
          </a:bodyPr>
          <a:lstStyle/>
          <a:p>
            <a:pPr indent="0" lvl="0" marL="0" rtl="0" algn="l">
              <a:spcBef>
                <a:spcPts val="0"/>
              </a:spcBef>
              <a:spcAft>
                <a:spcPts val="1000"/>
              </a:spcAft>
              <a:buNone/>
            </a:pPr>
            <a:r>
              <a:rPr b="1" lang="en" sz="2000">
                <a:solidFill>
                  <a:schemeClr val="lt1"/>
                </a:solidFill>
                <a:latin typeface="Raleway"/>
                <a:ea typeface="Raleway"/>
                <a:cs typeface="Raleway"/>
                <a:sym typeface="Raleway"/>
              </a:rPr>
              <a:t>Beauty and Personal Care shoppers are the most active from Sunday to Tuesday</a:t>
            </a:r>
            <a:endParaRPr b="1" sz="800">
              <a:solidFill>
                <a:schemeClr val="lt1"/>
              </a:solidFill>
              <a:latin typeface="Lato"/>
              <a:ea typeface="Lato"/>
              <a:cs typeface="Lato"/>
              <a:sym typeface="Lato"/>
            </a:endParaRPr>
          </a:p>
        </p:txBody>
      </p:sp>
      <p:sp>
        <p:nvSpPr>
          <p:cNvPr id="394" name="Google Shape;394;p21"/>
          <p:cNvSpPr/>
          <p:nvPr/>
        </p:nvSpPr>
        <p:spPr>
          <a:xfrm>
            <a:off x="4404650" y="0"/>
            <a:ext cx="4739400" cy="5143500"/>
          </a:xfrm>
          <a:prstGeom prst="rect">
            <a:avLst/>
          </a:prstGeom>
          <a:solidFill>
            <a:schemeClr val="lt1"/>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sp>
        <p:nvSpPr>
          <p:cNvPr id="395" name="Google Shape;395;p21"/>
          <p:cNvSpPr txBox="1"/>
          <p:nvPr/>
        </p:nvSpPr>
        <p:spPr>
          <a:xfrm>
            <a:off x="4763375" y="526975"/>
            <a:ext cx="4090800" cy="615600"/>
          </a:xfrm>
          <a:prstGeom prst="rect">
            <a:avLst/>
          </a:prstGeom>
          <a:noFill/>
          <a:ln>
            <a:noFill/>
          </a:ln>
        </p:spPr>
        <p:txBody>
          <a:bodyPr anchorCtr="0" anchor="t" bIns="91425" lIns="0" spcFirstLastPara="1" rIns="91425" wrap="square" tIns="91425">
            <a:spAutoFit/>
          </a:bodyPr>
          <a:lstStyle/>
          <a:p>
            <a:pPr indent="0" lvl="0" marL="0" rtl="0" algn="ctr">
              <a:spcBef>
                <a:spcPts val="0"/>
              </a:spcBef>
              <a:spcAft>
                <a:spcPts val="1000"/>
              </a:spcAft>
              <a:buNone/>
            </a:pPr>
            <a:r>
              <a:rPr b="1" lang="en">
                <a:solidFill>
                  <a:schemeClr val="dk1"/>
                </a:solidFill>
                <a:latin typeface="Lato"/>
                <a:ea typeface="Lato"/>
                <a:cs typeface="Lato"/>
                <a:sym typeface="Lato"/>
              </a:rPr>
              <a:t>Most Popular Shopping Days of the Week, </a:t>
            </a:r>
            <a:br>
              <a:rPr b="1" lang="en">
                <a:solidFill>
                  <a:schemeClr val="dk1"/>
                </a:solidFill>
                <a:latin typeface="Lato"/>
                <a:ea typeface="Lato"/>
                <a:cs typeface="Lato"/>
                <a:sym typeface="Lato"/>
              </a:rPr>
            </a:br>
            <a:r>
              <a:rPr b="1" lang="en">
                <a:solidFill>
                  <a:schemeClr val="dk1"/>
                </a:solidFill>
                <a:latin typeface="Lato"/>
                <a:ea typeface="Lato"/>
                <a:cs typeface="Lato"/>
                <a:sym typeface="Lato"/>
              </a:rPr>
              <a:t>Beauty &amp; Personal Care </a:t>
            </a:r>
            <a:r>
              <a:rPr lang="en" sz="1200">
                <a:solidFill>
                  <a:schemeClr val="dk1"/>
                </a:solidFill>
                <a:latin typeface="Lato"/>
                <a:ea typeface="Lato"/>
                <a:cs typeface="Lato"/>
                <a:sym typeface="Lato"/>
              </a:rPr>
              <a:t>(By Purchase Intent Rate)</a:t>
            </a:r>
            <a:endParaRPr sz="1200">
              <a:solidFill>
                <a:schemeClr val="dk1"/>
              </a:solidFill>
              <a:latin typeface="Lato"/>
              <a:ea typeface="Lato"/>
              <a:cs typeface="Lato"/>
              <a:sym typeface="Lato"/>
            </a:endParaRPr>
          </a:p>
        </p:txBody>
      </p:sp>
      <p:sp>
        <p:nvSpPr>
          <p:cNvPr id="396" name="Google Shape;396;p21"/>
          <p:cNvSpPr/>
          <p:nvPr/>
        </p:nvSpPr>
        <p:spPr>
          <a:xfrm>
            <a:off x="4763375" y="1380575"/>
            <a:ext cx="1940400" cy="786300"/>
          </a:xfrm>
          <a:prstGeom prst="roundRect">
            <a:avLst>
              <a:gd fmla="val 5557" name="adj"/>
            </a:avLst>
          </a:prstGeom>
          <a:solidFill>
            <a:schemeClr val="accent5"/>
          </a:solidFill>
          <a:ln>
            <a:noFill/>
          </a:ln>
          <a:effectLst>
            <a:outerShdw blurRad="28575" rotWithShape="0" algn="bl" dir="2460000" dist="19050">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1"/>
          <p:cNvSpPr/>
          <p:nvPr/>
        </p:nvSpPr>
        <p:spPr>
          <a:xfrm>
            <a:off x="4881575" y="1285513"/>
            <a:ext cx="690300" cy="221700"/>
          </a:xfrm>
          <a:prstGeom prst="roundRect">
            <a:avLst>
              <a:gd fmla="val 50000" name="adj"/>
            </a:avLst>
          </a:prstGeom>
          <a:solidFill>
            <a:srgbClr val="00A6A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Lato"/>
                <a:ea typeface="Lato"/>
                <a:cs typeface="Lato"/>
                <a:sym typeface="Lato"/>
              </a:rPr>
              <a:t>France</a:t>
            </a:r>
            <a:endParaRPr b="1" sz="1000">
              <a:solidFill>
                <a:schemeClr val="lt1"/>
              </a:solidFill>
              <a:latin typeface="Lato"/>
              <a:ea typeface="Lato"/>
              <a:cs typeface="Lato"/>
              <a:sym typeface="Lato"/>
            </a:endParaRPr>
          </a:p>
        </p:txBody>
      </p:sp>
      <p:graphicFrame>
        <p:nvGraphicFramePr>
          <p:cNvPr id="398" name="Google Shape;398;p21"/>
          <p:cNvGraphicFramePr/>
          <p:nvPr/>
        </p:nvGraphicFramePr>
        <p:xfrm>
          <a:off x="4924363" y="1507213"/>
          <a:ext cx="3000000" cy="3000000"/>
        </p:xfrm>
        <a:graphic>
          <a:graphicData uri="http://schemas.openxmlformats.org/drawingml/2006/table">
            <a:tbl>
              <a:tblPr>
                <a:noFill/>
                <a:tableStyleId>{C6C8E8D7-FA15-42E6-8923-59486454A51B}</a:tableStyleId>
              </a:tblPr>
              <a:tblGrid>
                <a:gridCol w="201275"/>
                <a:gridCol w="403600"/>
                <a:gridCol w="200000"/>
                <a:gridCol w="363725"/>
                <a:gridCol w="200000"/>
                <a:gridCol w="249825"/>
              </a:tblGrid>
              <a:tr h="558800">
                <a:tc>
                  <a:txBody>
                    <a:bodyPr/>
                    <a:lstStyle/>
                    <a:p>
                      <a:pPr indent="0" lvl="0" marL="0" rtl="0" algn="l">
                        <a:spcBef>
                          <a:spcPts val="0"/>
                        </a:spcBef>
                        <a:spcAft>
                          <a:spcPts val="0"/>
                        </a:spcAft>
                        <a:buNone/>
                      </a:pPr>
                      <a:r>
                        <a:rPr b="1" lang="en" sz="900">
                          <a:solidFill>
                            <a:schemeClr val="dk1"/>
                          </a:solidFill>
                          <a:latin typeface="Lato"/>
                          <a:ea typeface="Lato"/>
                          <a:cs typeface="Lato"/>
                          <a:sym typeface="Lato"/>
                        </a:rPr>
                        <a:t>1.</a:t>
                      </a:r>
                      <a:endParaRPr b="1" sz="900">
                        <a:solidFill>
                          <a:schemeClr val="dk1"/>
                        </a:solidFill>
                        <a:latin typeface="Lato"/>
                        <a:ea typeface="Lato"/>
                        <a:cs typeface="Lato"/>
                        <a:sym typeface="Lato"/>
                      </a:endParaRPr>
                    </a:p>
                    <a:p>
                      <a:pPr indent="0" lvl="0" marL="0" rtl="0" algn="l">
                        <a:spcBef>
                          <a:spcPts val="0"/>
                        </a:spcBef>
                        <a:spcAft>
                          <a:spcPts val="0"/>
                        </a:spcAft>
                        <a:buNone/>
                      </a:pPr>
                      <a:r>
                        <a:rPr b="1" lang="en" sz="900">
                          <a:solidFill>
                            <a:schemeClr val="dk1"/>
                          </a:solidFill>
                          <a:latin typeface="Lato"/>
                          <a:ea typeface="Lato"/>
                          <a:cs typeface="Lato"/>
                          <a:sym typeface="Lato"/>
                        </a:rPr>
                        <a:t>2.</a:t>
                      </a:r>
                      <a:endParaRPr b="1" sz="900">
                        <a:solidFill>
                          <a:schemeClr val="dk1"/>
                        </a:solidFill>
                        <a:latin typeface="Lato"/>
                        <a:ea typeface="Lato"/>
                        <a:cs typeface="Lato"/>
                        <a:sym typeface="Lato"/>
                      </a:endParaRPr>
                    </a:p>
                    <a:p>
                      <a:pPr indent="0" lvl="0" marL="0" rtl="0" algn="l">
                        <a:spcBef>
                          <a:spcPts val="0"/>
                        </a:spcBef>
                        <a:spcAft>
                          <a:spcPts val="0"/>
                        </a:spcAft>
                        <a:buNone/>
                      </a:pPr>
                      <a:r>
                        <a:rPr b="1" lang="en" sz="900">
                          <a:solidFill>
                            <a:schemeClr val="dk1"/>
                          </a:solidFill>
                          <a:latin typeface="Lato"/>
                          <a:ea typeface="Lato"/>
                          <a:cs typeface="Lato"/>
                          <a:sym typeface="Lato"/>
                        </a:rPr>
                        <a:t>3.</a:t>
                      </a:r>
                      <a:endParaRPr b="1" sz="900">
                        <a:solidFill>
                          <a:schemeClr val="dk1"/>
                        </a:solidFill>
                        <a:latin typeface="Lato"/>
                        <a:ea typeface="Lato"/>
                        <a:cs typeface="Lato"/>
                        <a:sym typeface="Lato"/>
                      </a:endParaRPr>
                    </a:p>
                  </a:txBody>
                  <a:tcPr marT="91425" marB="91425"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chemeClr val="dk1"/>
                          </a:solidFill>
                          <a:latin typeface="Lato"/>
                          <a:ea typeface="Lato"/>
                          <a:cs typeface="Lato"/>
                          <a:sym typeface="Lato"/>
                        </a:rPr>
                        <a:t>Sun</a:t>
                      </a:r>
                      <a:endParaRPr sz="900">
                        <a:solidFill>
                          <a:schemeClr val="dk1"/>
                        </a:solidFill>
                        <a:latin typeface="Lato"/>
                        <a:ea typeface="Lato"/>
                        <a:cs typeface="Lato"/>
                        <a:sym typeface="Lato"/>
                      </a:endParaRPr>
                    </a:p>
                    <a:p>
                      <a:pPr indent="0" lvl="0" marL="0" rtl="0" algn="l">
                        <a:spcBef>
                          <a:spcPts val="0"/>
                        </a:spcBef>
                        <a:spcAft>
                          <a:spcPts val="0"/>
                        </a:spcAft>
                        <a:buNone/>
                      </a:pPr>
                      <a:r>
                        <a:rPr lang="en" sz="900">
                          <a:solidFill>
                            <a:schemeClr val="dk1"/>
                          </a:solidFill>
                          <a:latin typeface="Lato"/>
                          <a:ea typeface="Lato"/>
                          <a:cs typeface="Lato"/>
                          <a:sym typeface="Lato"/>
                        </a:rPr>
                        <a:t>Mon</a:t>
                      </a:r>
                      <a:endParaRPr sz="900">
                        <a:solidFill>
                          <a:schemeClr val="dk1"/>
                        </a:solidFill>
                        <a:latin typeface="Lato"/>
                        <a:ea typeface="Lato"/>
                        <a:cs typeface="Lato"/>
                        <a:sym typeface="Lato"/>
                      </a:endParaRPr>
                    </a:p>
                    <a:p>
                      <a:pPr indent="0" lvl="0" marL="0" rtl="0" algn="l">
                        <a:spcBef>
                          <a:spcPts val="0"/>
                        </a:spcBef>
                        <a:spcAft>
                          <a:spcPts val="0"/>
                        </a:spcAft>
                        <a:buNone/>
                      </a:pPr>
                      <a:r>
                        <a:rPr lang="en" sz="900">
                          <a:solidFill>
                            <a:schemeClr val="dk1"/>
                          </a:solidFill>
                          <a:latin typeface="Lato"/>
                          <a:ea typeface="Lato"/>
                          <a:cs typeface="Lato"/>
                          <a:sym typeface="Lato"/>
                        </a:rPr>
                        <a:t>Tue</a:t>
                      </a:r>
                      <a:endParaRPr sz="900">
                        <a:solidFill>
                          <a:schemeClr val="dk1"/>
                        </a:solidFill>
                        <a:latin typeface="Lato"/>
                        <a:ea typeface="Lato"/>
                        <a:cs typeface="Lato"/>
                        <a:sym typeface="Lato"/>
                      </a:endParaRPr>
                    </a:p>
                  </a:txBody>
                  <a:tcPr marT="91425" marB="91425" marR="91425"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 sz="900">
                          <a:solidFill>
                            <a:schemeClr val="dk1"/>
                          </a:solidFill>
                          <a:latin typeface="Lato"/>
                          <a:ea typeface="Lato"/>
                          <a:cs typeface="Lato"/>
                          <a:sym typeface="Lato"/>
                        </a:rPr>
                        <a:t>4.</a:t>
                      </a:r>
                      <a:endParaRPr b="1" sz="900">
                        <a:solidFill>
                          <a:schemeClr val="dk1"/>
                        </a:solidFill>
                        <a:latin typeface="Lato"/>
                        <a:ea typeface="Lato"/>
                        <a:cs typeface="Lato"/>
                        <a:sym typeface="Lato"/>
                      </a:endParaRPr>
                    </a:p>
                    <a:p>
                      <a:pPr indent="0" lvl="0" marL="0" rtl="0" algn="l">
                        <a:spcBef>
                          <a:spcPts val="0"/>
                        </a:spcBef>
                        <a:spcAft>
                          <a:spcPts val="0"/>
                        </a:spcAft>
                        <a:buNone/>
                      </a:pPr>
                      <a:r>
                        <a:rPr b="1" lang="en" sz="900">
                          <a:solidFill>
                            <a:schemeClr val="dk1"/>
                          </a:solidFill>
                          <a:latin typeface="Lato"/>
                          <a:ea typeface="Lato"/>
                          <a:cs typeface="Lato"/>
                          <a:sym typeface="Lato"/>
                        </a:rPr>
                        <a:t>5.</a:t>
                      </a:r>
                      <a:endParaRPr b="1" sz="900">
                        <a:solidFill>
                          <a:schemeClr val="dk1"/>
                        </a:solidFill>
                        <a:latin typeface="Lato"/>
                        <a:ea typeface="Lato"/>
                        <a:cs typeface="Lato"/>
                        <a:sym typeface="Lato"/>
                      </a:endParaRPr>
                    </a:p>
                    <a:p>
                      <a:pPr indent="0" lvl="0" marL="0" rtl="0" algn="l">
                        <a:spcBef>
                          <a:spcPts val="0"/>
                        </a:spcBef>
                        <a:spcAft>
                          <a:spcPts val="0"/>
                        </a:spcAft>
                        <a:buNone/>
                      </a:pPr>
                      <a:r>
                        <a:rPr b="1" lang="en" sz="900">
                          <a:solidFill>
                            <a:schemeClr val="dk1"/>
                          </a:solidFill>
                          <a:latin typeface="Lato"/>
                          <a:ea typeface="Lato"/>
                          <a:cs typeface="Lato"/>
                          <a:sym typeface="Lato"/>
                        </a:rPr>
                        <a:t>6.</a:t>
                      </a:r>
                      <a:endParaRPr b="1" sz="900">
                        <a:solidFill>
                          <a:schemeClr val="dk1"/>
                        </a:solidFill>
                        <a:latin typeface="Lato"/>
                        <a:ea typeface="Lato"/>
                        <a:cs typeface="Lato"/>
                        <a:sym typeface="Lato"/>
                      </a:endParaRPr>
                    </a:p>
                  </a:txBody>
                  <a:tcPr marT="91425" marB="91425"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chemeClr val="dk1"/>
                          </a:solidFill>
                          <a:latin typeface="Lato"/>
                          <a:ea typeface="Lato"/>
                          <a:cs typeface="Lato"/>
                          <a:sym typeface="Lato"/>
                        </a:rPr>
                        <a:t>Sat</a:t>
                      </a:r>
                      <a:endParaRPr sz="900">
                        <a:solidFill>
                          <a:schemeClr val="dk1"/>
                        </a:solidFill>
                        <a:latin typeface="Lato"/>
                        <a:ea typeface="Lato"/>
                        <a:cs typeface="Lato"/>
                        <a:sym typeface="Lato"/>
                      </a:endParaRPr>
                    </a:p>
                    <a:p>
                      <a:pPr indent="0" lvl="0" marL="0" rtl="0" algn="l">
                        <a:spcBef>
                          <a:spcPts val="0"/>
                        </a:spcBef>
                        <a:spcAft>
                          <a:spcPts val="0"/>
                        </a:spcAft>
                        <a:buNone/>
                      </a:pPr>
                      <a:r>
                        <a:rPr lang="en" sz="900">
                          <a:solidFill>
                            <a:schemeClr val="dk1"/>
                          </a:solidFill>
                          <a:latin typeface="Lato"/>
                          <a:ea typeface="Lato"/>
                          <a:cs typeface="Lato"/>
                          <a:sym typeface="Lato"/>
                        </a:rPr>
                        <a:t>Fri</a:t>
                      </a:r>
                      <a:endParaRPr sz="900">
                        <a:solidFill>
                          <a:schemeClr val="dk1"/>
                        </a:solidFill>
                        <a:latin typeface="Lato"/>
                        <a:ea typeface="Lato"/>
                        <a:cs typeface="Lato"/>
                        <a:sym typeface="Lato"/>
                      </a:endParaRPr>
                    </a:p>
                    <a:p>
                      <a:pPr indent="0" lvl="0" marL="0" rtl="0" algn="l">
                        <a:spcBef>
                          <a:spcPts val="0"/>
                        </a:spcBef>
                        <a:spcAft>
                          <a:spcPts val="0"/>
                        </a:spcAft>
                        <a:buNone/>
                      </a:pPr>
                      <a:r>
                        <a:rPr lang="en" sz="900">
                          <a:solidFill>
                            <a:schemeClr val="dk1"/>
                          </a:solidFill>
                          <a:latin typeface="Lato"/>
                          <a:ea typeface="Lato"/>
                          <a:cs typeface="Lato"/>
                          <a:sym typeface="Lato"/>
                        </a:rPr>
                        <a:t>Wed</a:t>
                      </a:r>
                      <a:endParaRPr sz="900">
                        <a:solidFill>
                          <a:schemeClr val="dk1"/>
                        </a:solidFill>
                        <a:latin typeface="Lato"/>
                        <a:ea typeface="Lato"/>
                        <a:cs typeface="Lato"/>
                        <a:sym typeface="Lato"/>
                      </a:endParaRPr>
                    </a:p>
                  </a:txBody>
                  <a:tcPr marT="91425" marB="91425"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 sz="900">
                          <a:solidFill>
                            <a:schemeClr val="dk1"/>
                          </a:solidFill>
                          <a:latin typeface="Lato"/>
                          <a:ea typeface="Lato"/>
                          <a:cs typeface="Lato"/>
                          <a:sym typeface="Lato"/>
                        </a:rPr>
                        <a:t>7.</a:t>
                      </a:r>
                      <a:endParaRPr b="1" sz="900">
                        <a:solidFill>
                          <a:schemeClr val="dk1"/>
                        </a:solidFill>
                        <a:latin typeface="Lato"/>
                        <a:ea typeface="Lato"/>
                        <a:cs typeface="Lato"/>
                        <a:sym typeface="Lato"/>
                      </a:endParaRPr>
                    </a:p>
                  </a:txBody>
                  <a:tcPr marT="91425" marB="91425"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chemeClr val="dk1"/>
                          </a:solidFill>
                          <a:latin typeface="Lato"/>
                          <a:ea typeface="Lato"/>
                          <a:cs typeface="Lato"/>
                          <a:sym typeface="Lato"/>
                        </a:rPr>
                        <a:t>Thu</a:t>
                      </a:r>
                      <a:endParaRPr sz="900">
                        <a:solidFill>
                          <a:schemeClr val="dk1"/>
                        </a:solidFill>
                        <a:latin typeface="Lato"/>
                        <a:ea typeface="Lato"/>
                        <a:cs typeface="Lato"/>
                        <a:sym typeface="Lato"/>
                      </a:endParaRPr>
                    </a:p>
                  </a:txBody>
                  <a:tcPr marT="91425" marB="91425"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399" name="Google Shape;399;p21"/>
          <p:cNvSpPr/>
          <p:nvPr/>
        </p:nvSpPr>
        <p:spPr>
          <a:xfrm>
            <a:off x="6866225" y="1380575"/>
            <a:ext cx="1940400" cy="786300"/>
          </a:xfrm>
          <a:prstGeom prst="roundRect">
            <a:avLst>
              <a:gd fmla="val 5557" name="adj"/>
            </a:avLst>
          </a:prstGeom>
          <a:solidFill>
            <a:schemeClr val="accent5"/>
          </a:solidFill>
          <a:ln>
            <a:noFill/>
          </a:ln>
          <a:effectLst>
            <a:outerShdw blurRad="28575" rotWithShape="0" algn="bl" dir="2460000" dist="19050">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1"/>
          <p:cNvSpPr/>
          <p:nvPr/>
        </p:nvSpPr>
        <p:spPr>
          <a:xfrm>
            <a:off x="6984425" y="1285525"/>
            <a:ext cx="496500" cy="221700"/>
          </a:xfrm>
          <a:prstGeom prst="roundRect">
            <a:avLst>
              <a:gd fmla="val 50000" name="adj"/>
            </a:avLst>
          </a:prstGeom>
          <a:solidFill>
            <a:srgbClr val="366AF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Lato"/>
                <a:ea typeface="Lato"/>
                <a:cs typeface="Lato"/>
                <a:sym typeface="Lato"/>
              </a:rPr>
              <a:t>UK</a:t>
            </a:r>
            <a:endParaRPr b="1" sz="1000">
              <a:solidFill>
                <a:schemeClr val="lt1"/>
              </a:solidFill>
              <a:latin typeface="Lato"/>
              <a:ea typeface="Lato"/>
              <a:cs typeface="Lato"/>
              <a:sym typeface="Lato"/>
            </a:endParaRPr>
          </a:p>
        </p:txBody>
      </p:sp>
      <p:graphicFrame>
        <p:nvGraphicFramePr>
          <p:cNvPr id="401" name="Google Shape;401;p21"/>
          <p:cNvGraphicFramePr/>
          <p:nvPr/>
        </p:nvGraphicFramePr>
        <p:xfrm>
          <a:off x="7027213" y="1507213"/>
          <a:ext cx="3000000" cy="3000000"/>
        </p:xfrm>
        <a:graphic>
          <a:graphicData uri="http://schemas.openxmlformats.org/drawingml/2006/table">
            <a:tbl>
              <a:tblPr>
                <a:noFill/>
                <a:tableStyleId>{C6C8E8D7-FA15-42E6-8923-59486454A51B}</a:tableStyleId>
              </a:tblPr>
              <a:tblGrid>
                <a:gridCol w="201275"/>
                <a:gridCol w="403600"/>
                <a:gridCol w="200000"/>
                <a:gridCol w="363725"/>
                <a:gridCol w="200000"/>
                <a:gridCol w="249825"/>
              </a:tblGrid>
              <a:tr h="558800">
                <a:tc>
                  <a:txBody>
                    <a:bodyPr/>
                    <a:lstStyle/>
                    <a:p>
                      <a:pPr indent="0" lvl="0" marL="0" rtl="0" algn="l">
                        <a:spcBef>
                          <a:spcPts val="0"/>
                        </a:spcBef>
                        <a:spcAft>
                          <a:spcPts val="0"/>
                        </a:spcAft>
                        <a:buNone/>
                      </a:pPr>
                      <a:r>
                        <a:rPr b="1" lang="en" sz="900">
                          <a:solidFill>
                            <a:schemeClr val="dk1"/>
                          </a:solidFill>
                          <a:latin typeface="Lato"/>
                          <a:ea typeface="Lato"/>
                          <a:cs typeface="Lato"/>
                          <a:sym typeface="Lato"/>
                        </a:rPr>
                        <a:t>1.</a:t>
                      </a:r>
                      <a:endParaRPr b="1" sz="900">
                        <a:solidFill>
                          <a:schemeClr val="dk1"/>
                        </a:solidFill>
                        <a:latin typeface="Lato"/>
                        <a:ea typeface="Lato"/>
                        <a:cs typeface="Lato"/>
                        <a:sym typeface="Lato"/>
                      </a:endParaRPr>
                    </a:p>
                    <a:p>
                      <a:pPr indent="0" lvl="0" marL="0" rtl="0" algn="l">
                        <a:spcBef>
                          <a:spcPts val="0"/>
                        </a:spcBef>
                        <a:spcAft>
                          <a:spcPts val="0"/>
                        </a:spcAft>
                        <a:buNone/>
                      </a:pPr>
                      <a:r>
                        <a:rPr b="1" lang="en" sz="900">
                          <a:solidFill>
                            <a:schemeClr val="dk1"/>
                          </a:solidFill>
                          <a:latin typeface="Lato"/>
                          <a:ea typeface="Lato"/>
                          <a:cs typeface="Lato"/>
                          <a:sym typeface="Lato"/>
                        </a:rPr>
                        <a:t>2.</a:t>
                      </a:r>
                      <a:endParaRPr b="1" sz="900">
                        <a:solidFill>
                          <a:schemeClr val="dk1"/>
                        </a:solidFill>
                        <a:latin typeface="Lato"/>
                        <a:ea typeface="Lato"/>
                        <a:cs typeface="Lato"/>
                        <a:sym typeface="Lato"/>
                      </a:endParaRPr>
                    </a:p>
                    <a:p>
                      <a:pPr indent="0" lvl="0" marL="0" rtl="0" algn="l">
                        <a:spcBef>
                          <a:spcPts val="0"/>
                        </a:spcBef>
                        <a:spcAft>
                          <a:spcPts val="0"/>
                        </a:spcAft>
                        <a:buNone/>
                      </a:pPr>
                      <a:r>
                        <a:rPr b="1" lang="en" sz="900">
                          <a:solidFill>
                            <a:schemeClr val="dk1"/>
                          </a:solidFill>
                          <a:latin typeface="Lato"/>
                          <a:ea typeface="Lato"/>
                          <a:cs typeface="Lato"/>
                          <a:sym typeface="Lato"/>
                        </a:rPr>
                        <a:t>3.</a:t>
                      </a:r>
                      <a:endParaRPr b="1" sz="900">
                        <a:solidFill>
                          <a:schemeClr val="dk1"/>
                        </a:solidFill>
                        <a:latin typeface="Lato"/>
                        <a:ea typeface="Lato"/>
                        <a:cs typeface="Lato"/>
                        <a:sym typeface="Lato"/>
                      </a:endParaRPr>
                    </a:p>
                  </a:txBody>
                  <a:tcPr marT="91425" marB="91425"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chemeClr val="dk1"/>
                          </a:solidFill>
                          <a:latin typeface="Lato"/>
                          <a:ea typeface="Lato"/>
                          <a:cs typeface="Lato"/>
                          <a:sym typeface="Lato"/>
                        </a:rPr>
                        <a:t>Tue</a:t>
                      </a:r>
                      <a:endParaRPr sz="900">
                        <a:solidFill>
                          <a:schemeClr val="dk1"/>
                        </a:solidFill>
                        <a:latin typeface="Lato"/>
                        <a:ea typeface="Lato"/>
                        <a:cs typeface="Lato"/>
                        <a:sym typeface="Lato"/>
                      </a:endParaRPr>
                    </a:p>
                    <a:p>
                      <a:pPr indent="0" lvl="0" marL="0" rtl="0" algn="l">
                        <a:spcBef>
                          <a:spcPts val="0"/>
                        </a:spcBef>
                        <a:spcAft>
                          <a:spcPts val="0"/>
                        </a:spcAft>
                        <a:buNone/>
                      </a:pPr>
                      <a:r>
                        <a:rPr lang="en" sz="900">
                          <a:solidFill>
                            <a:schemeClr val="dk1"/>
                          </a:solidFill>
                          <a:latin typeface="Lato"/>
                          <a:ea typeface="Lato"/>
                          <a:cs typeface="Lato"/>
                          <a:sym typeface="Lato"/>
                        </a:rPr>
                        <a:t>Wed</a:t>
                      </a:r>
                      <a:endParaRPr sz="900">
                        <a:solidFill>
                          <a:schemeClr val="dk1"/>
                        </a:solidFill>
                        <a:latin typeface="Lato"/>
                        <a:ea typeface="Lato"/>
                        <a:cs typeface="Lato"/>
                        <a:sym typeface="Lato"/>
                      </a:endParaRPr>
                    </a:p>
                    <a:p>
                      <a:pPr indent="0" lvl="0" marL="0" rtl="0" algn="l">
                        <a:spcBef>
                          <a:spcPts val="0"/>
                        </a:spcBef>
                        <a:spcAft>
                          <a:spcPts val="0"/>
                        </a:spcAft>
                        <a:buNone/>
                      </a:pPr>
                      <a:r>
                        <a:rPr lang="en" sz="900">
                          <a:solidFill>
                            <a:schemeClr val="dk1"/>
                          </a:solidFill>
                          <a:latin typeface="Lato"/>
                          <a:ea typeface="Lato"/>
                          <a:cs typeface="Lato"/>
                          <a:sym typeface="Lato"/>
                        </a:rPr>
                        <a:t>Mon</a:t>
                      </a:r>
                      <a:endParaRPr sz="900">
                        <a:solidFill>
                          <a:schemeClr val="dk1"/>
                        </a:solidFill>
                        <a:latin typeface="Lato"/>
                        <a:ea typeface="Lato"/>
                        <a:cs typeface="Lato"/>
                        <a:sym typeface="Lato"/>
                      </a:endParaRPr>
                    </a:p>
                  </a:txBody>
                  <a:tcPr marT="91425" marB="91425" marR="91425"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 sz="900">
                          <a:solidFill>
                            <a:schemeClr val="dk1"/>
                          </a:solidFill>
                          <a:latin typeface="Lato"/>
                          <a:ea typeface="Lato"/>
                          <a:cs typeface="Lato"/>
                          <a:sym typeface="Lato"/>
                        </a:rPr>
                        <a:t>4.</a:t>
                      </a:r>
                      <a:endParaRPr b="1" sz="900">
                        <a:solidFill>
                          <a:schemeClr val="dk1"/>
                        </a:solidFill>
                        <a:latin typeface="Lato"/>
                        <a:ea typeface="Lato"/>
                        <a:cs typeface="Lato"/>
                        <a:sym typeface="Lato"/>
                      </a:endParaRPr>
                    </a:p>
                    <a:p>
                      <a:pPr indent="0" lvl="0" marL="0" rtl="0" algn="l">
                        <a:spcBef>
                          <a:spcPts val="0"/>
                        </a:spcBef>
                        <a:spcAft>
                          <a:spcPts val="0"/>
                        </a:spcAft>
                        <a:buNone/>
                      </a:pPr>
                      <a:r>
                        <a:rPr b="1" lang="en" sz="900">
                          <a:solidFill>
                            <a:schemeClr val="dk1"/>
                          </a:solidFill>
                          <a:latin typeface="Lato"/>
                          <a:ea typeface="Lato"/>
                          <a:cs typeface="Lato"/>
                          <a:sym typeface="Lato"/>
                        </a:rPr>
                        <a:t>5.</a:t>
                      </a:r>
                      <a:endParaRPr b="1" sz="900">
                        <a:solidFill>
                          <a:schemeClr val="dk1"/>
                        </a:solidFill>
                        <a:latin typeface="Lato"/>
                        <a:ea typeface="Lato"/>
                        <a:cs typeface="Lato"/>
                        <a:sym typeface="Lato"/>
                      </a:endParaRPr>
                    </a:p>
                    <a:p>
                      <a:pPr indent="0" lvl="0" marL="0" rtl="0" algn="l">
                        <a:spcBef>
                          <a:spcPts val="0"/>
                        </a:spcBef>
                        <a:spcAft>
                          <a:spcPts val="0"/>
                        </a:spcAft>
                        <a:buNone/>
                      </a:pPr>
                      <a:r>
                        <a:rPr b="1" lang="en" sz="900">
                          <a:solidFill>
                            <a:schemeClr val="dk1"/>
                          </a:solidFill>
                          <a:latin typeface="Lato"/>
                          <a:ea typeface="Lato"/>
                          <a:cs typeface="Lato"/>
                          <a:sym typeface="Lato"/>
                        </a:rPr>
                        <a:t>6.</a:t>
                      </a:r>
                      <a:endParaRPr b="1" sz="900">
                        <a:solidFill>
                          <a:schemeClr val="dk1"/>
                        </a:solidFill>
                        <a:latin typeface="Lato"/>
                        <a:ea typeface="Lato"/>
                        <a:cs typeface="Lato"/>
                        <a:sym typeface="Lato"/>
                      </a:endParaRPr>
                    </a:p>
                  </a:txBody>
                  <a:tcPr marT="91425" marB="91425"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chemeClr val="dk1"/>
                          </a:solidFill>
                          <a:latin typeface="Lato"/>
                          <a:ea typeface="Lato"/>
                          <a:cs typeface="Lato"/>
                          <a:sym typeface="Lato"/>
                        </a:rPr>
                        <a:t>Sun</a:t>
                      </a:r>
                      <a:endParaRPr sz="900">
                        <a:solidFill>
                          <a:schemeClr val="dk1"/>
                        </a:solidFill>
                        <a:latin typeface="Lato"/>
                        <a:ea typeface="Lato"/>
                        <a:cs typeface="Lato"/>
                        <a:sym typeface="Lato"/>
                      </a:endParaRPr>
                    </a:p>
                    <a:p>
                      <a:pPr indent="0" lvl="0" marL="0" rtl="0" algn="l">
                        <a:spcBef>
                          <a:spcPts val="0"/>
                        </a:spcBef>
                        <a:spcAft>
                          <a:spcPts val="0"/>
                        </a:spcAft>
                        <a:buNone/>
                      </a:pPr>
                      <a:r>
                        <a:rPr lang="en" sz="900">
                          <a:solidFill>
                            <a:schemeClr val="dk1"/>
                          </a:solidFill>
                          <a:latin typeface="Lato"/>
                          <a:ea typeface="Lato"/>
                          <a:cs typeface="Lato"/>
                          <a:sym typeface="Lato"/>
                        </a:rPr>
                        <a:t>Thu</a:t>
                      </a:r>
                      <a:endParaRPr sz="900">
                        <a:solidFill>
                          <a:schemeClr val="dk1"/>
                        </a:solidFill>
                        <a:latin typeface="Lato"/>
                        <a:ea typeface="Lato"/>
                        <a:cs typeface="Lato"/>
                        <a:sym typeface="Lato"/>
                      </a:endParaRPr>
                    </a:p>
                    <a:p>
                      <a:pPr indent="0" lvl="0" marL="0" rtl="0" algn="l">
                        <a:spcBef>
                          <a:spcPts val="0"/>
                        </a:spcBef>
                        <a:spcAft>
                          <a:spcPts val="0"/>
                        </a:spcAft>
                        <a:buNone/>
                      </a:pPr>
                      <a:r>
                        <a:rPr lang="en" sz="900">
                          <a:solidFill>
                            <a:schemeClr val="dk1"/>
                          </a:solidFill>
                          <a:latin typeface="Lato"/>
                          <a:ea typeface="Lato"/>
                          <a:cs typeface="Lato"/>
                          <a:sym typeface="Lato"/>
                        </a:rPr>
                        <a:t>Sat</a:t>
                      </a:r>
                      <a:endParaRPr sz="900">
                        <a:solidFill>
                          <a:schemeClr val="dk1"/>
                        </a:solidFill>
                        <a:latin typeface="Lato"/>
                        <a:ea typeface="Lato"/>
                        <a:cs typeface="Lato"/>
                        <a:sym typeface="Lato"/>
                      </a:endParaRPr>
                    </a:p>
                  </a:txBody>
                  <a:tcPr marT="91425" marB="91425"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 sz="900">
                          <a:solidFill>
                            <a:schemeClr val="dk1"/>
                          </a:solidFill>
                          <a:latin typeface="Lato"/>
                          <a:ea typeface="Lato"/>
                          <a:cs typeface="Lato"/>
                          <a:sym typeface="Lato"/>
                        </a:rPr>
                        <a:t>7.</a:t>
                      </a:r>
                      <a:endParaRPr b="1" sz="900">
                        <a:solidFill>
                          <a:schemeClr val="dk1"/>
                        </a:solidFill>
                        <a:latin typeface="Lato"/>
                        <a:ea typeface="Lato"/>
                        <a:cs typeface="Lato"/>
                        <a:sym typeface="Lato"/>
                      </a:endParaRPr>
                    </a:p>
                  </a:txBody>
                  <a:tcPr marT="91425" marB="91425"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chemeClr val="dk1"/>
                          </a:solidFill>
                          <a:latin typeface="Lato"/>
                          <a:ea typeface="Lato"/>
                          <a:cs typeface="Lato"/>
                          <a:sym typeface="Lato"/>
                        </a:rPr>
                        <a:t>Fri</a:t>
                      </a:r>
                      <a:endParaRPr sz="900">
                        <a:solidFill>
                          <a:schemeClr val="dk1"/>
                        </a:solidFill>
                        <a:latin typeface="Lato"/>
                        <a:ea typeface="Lato"/>
                        <a:cs typeface="Lato"/>
                        <a:sym typeface="Lato"/>
                      </a:endParaRPr>
                    </a:p>
                  </a:txBody>
                  <a:tcPr marT="91425" marB="91425"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402" name="Google Shape;402;p21"/>
          <p:cNvSpPr/>
          <p:nvPr/>
        </p:nvSpPr>
        <p:spPr>
          <a:xfrm>
            <a:off x="4763375" y="2460425"/>
            <a:ext cx="1940400" cy="786300"/>
          </a:xfrm>
          <a:prstGeom prst="roundRect">
            <a:avLst>
              <a:gd fmla="val 5557" name="adj"/>
            </a:avLst>
          </a:prstGeom>
          <a:solidFill>
            <a:schemeClr val="accent5"/>
          </a:solidFill>
          <a:ln>
            <a:noFill/>
          </a:ln>
          <a:effectLst>
            <a:outerShdw blurRad="28575" rotWithShape="0" algn="bl" dir="2460000" dist="19050">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1"/>
          <p:cNvSpPr/>
          <p:nvPr/>
        </p:nvSpPr>
        <p:spPr>
          <a:xfrm>
            <a:off x="4881575" y="2365375"/>
            <a:ext cx="847800" cy="221700"/>
          </a:xfrm>
          <a:prstGeom prst="roundRect">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Lato"/>
                <a:ea typeface="Lato"/>
                <a:cs typeface="Lato"/>
                <a:sym typeface="Lato"/>
              </a:rPr>
              <a:t>Germany</a:t>
            </a:r>
            <a:endParaRPr b="1" sz="1000">
              <a:solidFill>
                <a:schemeClr val="lt1"/>
              </a:solidFill>
              <a:latin typeface="Lato"/>
              <a:ea typeface="Lato"/>
              <a:cs typeface="Lato"/>
              <a:sym typeface="Lato"/>
            </a:endParaRPr>
          </a:p>
        </p:txBody>
      </p:sp>
      <p:graphicFrame>
        <p:nvGraphicFramePr>
          <p:cNvPr id="404" name="Google Shape;404;p21"/>
          <p:cNvGraphicFramePr/>
          <p:nvPr/>
        </p:nvGraphicFramePr>
        <p:xfrm>
          <a:off x="4924363" y="2587063"/>
          <a:ext cx="3000000" cy="3000000"/>
        </p:xfrm>
        <a:graphic>
          <a:graphicData uri="http://schemas.openxmlformats.org/drawingml/2006/table">
            <a:tbl>
              <a:tblPr>
                <a:noFill/>
                <a:tableStyleId>{C6C8E8D7-FA15-42E6-8923-59486454A51B}</a:tableStyleId>
              </a:tblPr>
              <a:tblGrid>
                <a:gridCol w="201275"/>
                <a:gridCol w="403600"/>
                <a:gridCol w="200000"/>
                <a:gridCol w="363725"/>
                <a:gridCol w="200000"/>
                <a:gridCol w="249825"/>
              </a:tblGrid>
              <a:tr h="558800">
                <a:tc>
                  <a:txBody>
                    <a:bodyPr/>
                    <a:lstStyle/>
                    <a:p>
                      <a:pPr indent="0" lvl="0" marL="0" rtl="0" algn="l">
                        <a:spcBef>
                          <a:spcPts val="0"/>
                        </a:spcBef>
                        <a:spcAft>
                          <a:spcPts val="0"/>
                        </a:spcAft>
                        <a:buNone/>
                      </a:pPr>
                      <a:r>
                        <a:rPr b="1" lang="en" sz="900">
                          <a:solidFill>
                            <a:schemeClr val="dk1"/>
                          </a:solidFill>
                          <a:latin typeface="Lato"/>
                          <a:ea typeface="Lato"/>
                          <a:cs typeface="Lato"/>
                          <a:sym typeface="Lato"/>
                        </a:rPr>
                        <a:t>1.</a:t>
                      </a:r>
                      <a:endParaRPr b="1" sz="900">
                        <a:solidFill>
                          <a:schemeClr val="dk1"/>
                        </a:solidFill>
                        <a:latin typeface="Lato"/>
                        <a:ea typeface="Lato"/>
                        <a:cs typeface="Lato"/>
                        <a:sym typeface="Lato"/>
                      </a:endParaRPr>
                    </a:p>
                    <a:p>
                      <a:pPr indent="0" lvl="0" marL="0" rtl="0" algn="l">
                        <a:spcBef>
                          <a:spcPts val="0"/>
                        </a:spcBef>
                        <a:spcAft>
                          <a:spcPts val="0"/>
                        </a:spcAft>
                        <a:buNone/>
                      </a:pPr>
                      <a:r>
                        <a:rPr b="1" lang="en" sz="900">
                          <a:solidFill>
                            <a:schemeClr val="dk1"/>
                          </a:solidFill>
                          <a:latin typeface="Lato"/>
                          <a:ea typeface="Lato"/>
                          <a:cs typeface="Lato"/>
                          <a:sym typeface="Lato"/>
                        </a:rPr>
                        <a:t>2.</a:t>
                      </a:r>
                      <a:endParaRPr b="1" sz="900">
                        <a:solidFill>
                          <a:schemeClr val="dk1"/>
                        </a:solidFill>
                        <a:latin typeface="Lato"/>
                        <a:ea typeface="Lato"/>
                        <a:cs typeface="Lato"/>
                        <a:sym typeface="Lato"/>
                      </a:endParaRPr>
                    </a:p>
                    <a:p>
                      <a:pPr indent="0" lvl="0" marL="0" rtl="0" algn="l">
                        <a:spcBef>
                          <a:spcPts val="0"/>
                        </a:spcBef>
                        <a:spcAft>
                          <a:spcPts val="0"/>
                        </a:spcAft>
                        <a:buNone/>
                      </a:pPr>
                      <a:r>
                        <a:rPr b="1" lang="en" sz="900">
                          <a:solidFill>
                            <a:schemeClr val="dk1"/>
                          </a:solidFill>
                          <a:latin typeface="Lato"/>
                          <a:ea typeface="Lato"/>
                          <a:cs typeface="Lato"/>
                          <a:sym typeface="Lato"/>
                        </a:rPr>
                        <a:t>3.</a:t>
                      </a:r>
                      <a:endParaRPr b="1" sz="900">
                        <a:solidFill>
                          <a:schemeClr val="dk1"/>
                        </a:solidFill>
                        <a:latin typeface="Lato"/>
                        <a:ea typeface="Lato"/>
                        <a:cs typeface="Lato"/>
                        <a:sym typeface="Lato"/>
                      </a:endParaRPr>
                    </a:p>
                  </a:txBody>
                  <a:tcPr marT="91425" marB="91425"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chemeClr val="dk1"/>
                          </a:solidFill>
                          <a:latin typeface="Lato"/>
                          <a:ea typeface="Lato"/>
                          <a:cs typeface="Lato"/>
                          <a:sym typeface="Lato"/>
                        </a:rPr>
                        <a:t>Sun</a:t>
                      </a:r>
                      <a:endParaRPr sz="900">
                        <a:solidFill>
                          <a:schemeClr val="dk1"/>
                        </a:solidFill>
                        <a:latin typeface="Lato"/>
                        <a:ea typeface="Lato"/>
                        <a:cs typeface="Lato"/>
                        <a:sym typeface="Lato"/>
                      </a:endParaRPr>
                    </a:p>
                    <a:p>
                      <a:pPr indent="0" lvl="0" marL="0" rtl="0" algn="l">
                        <a:spcBef>
                          <a:spcPts val="0"/>
                        </a:spcBef>
                        <a:spcAft>
                          <a:spcPts val="0"/>
                        </a:spcAft>
                        <a:buNone/>
                      </a:pPr>
                      <a:r>
                        <a:rPr lang="en" sz="900">
                          <a:solidFill>
                            <a:schemeClr val="dk1"/>
                          </a:solidFill>
                          <a:latin typeface="Lato"/>
                          <a:ea typeface="Lato"/>
                          <a:cs typeface="Lato"/>
                          <a:sym typeface="Lato"/>
                        </a:rPr>
                        <a:t>Tue</a:t>
                      </a:r>
                      <a:endParaRPr sz="900">
                        <a:solidFill>
                          <a:schemeClr val="dk1"/>
                        </a:solidFill>
                        <a:latin typeface="Lato"/>
                        <a:ea typeface="Lato"/>
                        <a:cs typeface="Lato"/>
                        <a:sym typeface="Lato"/>
                      </a:endParaRPr>
                    </a:p>
                    <a:p>
                      <a:pPr indent="0" lvl="0" marL="0" rtl="0" algn="l">
                        <a:spcBef>
                          <a:spcPts val="0"/>
                        </a:spcBef>
                        <a:spcAft>
                          <a:spcPts val="0"/>
                        </a:spcAft>
                        <a:buNone/>
                      </a:pPr>
                      <a:r>
                        <a:rPr lang="en" sz="900">
                          <a:solidFill>
                            <a:schemeClr val="dk1"/>
                          </a:solidFill>
                          <a:latin typeface="Lato"/>
                          <a:ea typeface="Lato"/>
                          <a:cs typeface="Lato"/>
                          <a:sym typeface="Lato"/>
                        </a:rPr>
                        <a:t>Wed</a:t>
                      </a:r>
                      <a:endParaRPr sz="900">
                        <a:solidFill>
                          <a:schemeClr val="dk1"/>
                        </a:solidFill>
                        <a:latin typeface="Lato"/>
                        <a:ea typeface="Lato"/>
                        <a:cs typeface="Lato"/>
                        <a:sym typeface="Lato"/>
                      </a:endParaRPr>
                    </a:p>
                  </a:txBody>
                  <a:tcPr marT="91425" marB="91425" marR="91425"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 sz="900">
                          <a:solidFill>
                            <a:schemeClr val="dk1"/>
                          </a:solidFill>
                          <a:latin typeface="Lato"/>
                          <a:ea typeface="Lato"/>
                          <a:cs typeface="Lato"/>
                          <a:sym typeface="Lato"/>
                        </a:rPr>
                        <a:t>4.</a:t>
                      </a:r>
                      <a:endParaRPr b="1" sz="900">
                        <a:solidFill>
                          <a:schemeClr val="dk1"/>
                        </a:solidFill>
                        <a:latin typeface="Lato"/>
                        <a:ea typeface="Lato"/>
                        <a:cs typeface="Lato"/>
                        <a:sym typeface="Lato"/>
                      </a:endParaRPr>
                    </a:p>
                    <a:p>
                      <a:pPr indent="0" lvl="0" marL="0" rtl="0" algn="l">
                        <a:spcBef>
                          <a:spcPts val="0"/>
                        </a:spcBef>
                        <a:spcAft>
                          <a:spcPts val="0"/>
                        </a:spcAft>
                        <a:buNone/>
                      </a:pPr>
                      <a:r>
                        <a:rPr b="1" lang="en" sz="900">
                          <a:solidFill>
                            <a:schemeClr val="dk1"/>
                          </a:solidFill>
                          <a:latin typeface="Lato"/>
                          <a:ea typeface="Lato"/>
                          <a:cs typeface="Lato"/>
                          <a:sym typeface="Lato"/>
                        </a:rPr>
                        <a:t>5.</a:t>
                      </a:r>
                      <a:endParaRPr b="1" sz="900">
                        <a:solidFill>
                          <a:schemeClr val="dk1"/>
                        </a:solidFill>
                        <a:latin typeface="Lato"/>
                        <a:ea typeface="Lato"/>
                        <a:cs typeface="Lato"/>
                        <a:sym typeface="Lato"/>
                      </a:endParaRPr>
                    </a:p>
                    <a:p>
                      <a:pPr indent="0" lvl="0" marL="0" rtl="0" algn="l">
                        <a:spcBef>
                          <a:spcPts val="0"/>
                        </a:spcBef>
                        <a:spcAft>
                          <a:spcPts val="0"/>
                        </a:spcAft>
                        <a:buNone/>
                      </a:pPr>
                      <a:r>
                        <a:rPr b="1" lang="en" sz="900">
                          <a:solidFill>
                            <a:schemeClr val="dk1"/>
                          </a:solidFill>
                          <a:latin typeface="Lato"/>
                          <a:ea typeface="Lato"/>
                          <a:cs typeface="Lato"/>
                          <a:sym typeface="Lato"/>
                        </a:rPr>
                        <a:t>6.</a:t>
                      </a:r>
                      <a:endParaRPr b="1" sz="900">
                        <a:solidFill>
                          <a:schemeClr val="dk1"/>
                        </a:solidFill>
                        <a:latin typeface="Lato"/>
                        <a:ea typeface="Lato"/>
                        <a:cs typeface="Lato"/>
                        <a:sym typeface="Lato"/>
                      </a:endParaRPr>
                    </a:p>
                  </a:txBody>
                  <a:tcPr marT="91425" marB="91425"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chemeClr val="dk1"/>
                          </a:solidFill>
                          <a:latin typeface="Lato"/>
                          <a:ea typeface="Lato"/>
                          <a:cs typeface="Lato"/>
                          <a:sym typeface="Lato"/>
                        </a:rPr>
                        <a:t>Mon</a:t>
                      </a:r>
                      <a:endParaRPr sz="900">
                        <a:solidFill>
                          <a:schemeClr val="dk1"/>
                        </a:solidFill>
                        <a:latin typeface="Lato"/>
                        <a:ea typeface="Lato"/>
                        <a:cs typeface="Lato"/>
                        <a:sym typeface="Lato"/>
                      </a:endParaRPr>
                    </a:p>
                    <a:p>
                      <a:pPr indent="0" lvl="0" marL="0" rtl="0" algn="l">
                        <a:spcBef>
                          <a:spcPts val="0"/>
                        </a:spcBef>
                        <a:spcAft>
                          <a:spcPts val="0"/>
                        </a:spcAft>
                        <a:buNone/>
                      </a:pPr>
                      <a:r>
                        <a:rPr lang="en" sz="900">
                          <a:solidFill>
                            <a:schemeClr val="dk1"/>
                          </a:solidFill>
                          <a:latin typeface="Lato"/>
                          <a:ea typeface="Lato"/>
                          <a:cs typeface="Lato"/>
                          <a:sym typeface="Lato"/>
                        </a:rPr>
                        <a:t>Thu</a:t>
                      </a:r>
                      <a:endParaRPr sz="900">
                        <a:solidFill>
                          <a:schemeClr val="dk1"/>
                        </a:solidFill>
                        <a:latin typeface="Lato"/>
                        <a:ea typeface="Lato"/>
                        <a:cs typeface="Lato"/>
                        <a:sym typeface="Lato"/>
                      </a:endParaRPr>
                    </a:p>
                    <a:p>
                      <a:pPr indent="0" lvl="0" marL="0" rtl="0" algn="l">
                        <a:spcBef>
                          <a:spcPts val="0"/>
                        </a:spcBef>
                        <a:spcAft>
                          <a:spcPts val="0"/>
                        </a:spcAft>
                        <a:buNone/>
                      </a:pPr>
                      <a:r>
                        <a:rPr lang="en" sz="900">
                          <a:solidFill>
                            <a:schemeClr val="dk1"/>
                          </a:solidFill>
                          <a:latin typeface="Lato"/>
                          <a:ea typeface="Lato"/>
                          <a:cs typeface="Lato"/>
                          <a:sym typeface="Lato"/>
                        </a:rPr>
                        <a:t>Fri</a:t>
                      </a:r>
                      <a:endParaRPr sz="900">
                        <a:solidFill>
                          <a:schemeClr val="dk1"/>
                        </a:solidFill>
                        <a:latin typeface="Lato"/>
                        <a:ea typeface="Lato"/>
                        <a:cs typeface="Lato"/>
                        <a:sym typeface="Lato"/>
                      </a:endParaRPr>
                    </a:p>
                  </a:txBody>
                  <a:tcPr marT="91425" marB="91425"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 sz="900">
                          <a:solidFill>
                            <a:schemeClr val="dk1"/>
                          </a:solidFill>
                          <a:latin typeface="Lato"/>
                          <a:ea typeface="Lato"/>
                          <a:cs typeface="Lato"/>
                          <a:sym typeface="Lato"/>
                        </a:rPr>
                        <a:t>7.</a:t>
                      </a:r>
                      <a:endParaRPr b="1" sz="900">
                        <a:solidFill>
                          <a:schemeClr val="dk1"/>
                        </a:solidFill>
                        <a:latin typeface="Lato"/>
                        <a:ea typeface="Lato"/>
                        <a:cs typeface="Lato"/>
                        <a:sym typeface="Lato"/>
                      </a:endParaRPr>
                    </a:p>
                  </a:txBody>
                  <a:tcPr marT="91425" marB="91425"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chemeClr val="dk1"/>
                          </a:solidFill>
                          <a:latin typeface="Lato"/>
                          <a:ea typeface="Lato"/>
                          <a:cs typeface="Lato"/>
                          <a:sym typeface="Lato"/>
                        </a:rPr>
                        <a:t>Sat</a:t>
                      </a:r>
                      <a:endParaRPr sz="900">
                        <a:solidFill>
                          <a:schemeClr val="dk1"/>
                        </a:solidFill>
                        <a:latin typeface="Lato"/>
                        <a:ea typeface="Lato"/>
                        <a:cs typeface="Lato"/>
                        <a:sym typeface="Lato"/>
                      </a:endParaRPr>
                    </a:p>
                  </a:txBody>
                  <a:tcPr marT="91425" marB="91425"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405" name="Google Shape;405;p21"/>
          <p:cNvSpPr/>
          <p:nvPr/>
        </p:nvSpPr>
        <p:spPr>
          <a:xfrm>
            <a:off x="6873350" y="2460425"/>
            <a:ext cx="1940400" cy="786300"/>
          </a:xfrm>
          <a:prstGeom prst="roundRect">
            <a:avLst>
              <a:gd fmla="val 5557" name="adj"/>
            </a:avLst>
          </a:prstGeom>
          <a:solidFill>
            <a:schemeClr val="accent5"/>
          </a:solidFill>
          <a:ln>
            <a:noFill/>
          </a:ln>
          <a:effectLst>
            <a:outerShdw blurRad="28575" rotWithShape="0" algn="bl" dir="2460000" dist="19050">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1"/>
          <p:cNvSpPr/>
          <p:nvPr/>
        </p:nvSpPr>
        <p:spPr>
          <a:xfrm>
            <a:off x="6991550" y="2365363"/>
            <a:ext cx="690300" cy="221700"/>
          </a:xfrm>
          <a:prstGeom prst="roundRect">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Lato"/>
                <a:ea typeface="Lato"/>
                <a:cs typeface="Lato"/>
                <a:sym typeface="Lato"/>
              </a:rPr>
              <a:t>Spain</a:t>
            </a:r>
            <a:endParaRPr b="1" sz="1000">
              <a:solidFill>
                <a:schemeClr val="lt1"/>
              </a:solidFill>
              <a:latin typeface="Lato"/>
              <a:ea typeface="Lato"/>
              <a:cs typeface="Lato"/>
              <a:sym typeface="Lato"/>
            </a:endParaRPr>
          </a:p>
        </p:txBody>
      </p:sp>
      <p:graphicFrame>
        <p:nvGraphicFramePr>
          <p:cNvPr id="407" name="Google Shape;407;p21"/>
          <p:cNvGraphicFramePr/>
          <p:nvPr/>
        </p:nvGraphicFramePr>
        <p:xfrm>
          <a:off x="7034338" y="2587063"/>
          <a:ext cx="3000000" cy="3000000"/>
        </p:xfrm>
        <a:graphic>
          <a:graphicData uri="http://schemas.openxmlformats.org/drawingml/2006/table">
            <a:tbl>
              <a:tblPr>
                <a:noFill/>
                <a:tableStyleId>{C6C8E8D7-FA15-42E6-8923-59486454A51B}</a:tableStyleId>
              </a:tblPr>
              <a:tblGrid>
                <a:gridCol w="201275"/>
                <a:gridCol w="403600"/>
                <a:gridCol w="200000"/>
                <a:gridCol w="363725"/>
                <a:gridCol w="200000"/>
                <a:gridCol w="249825"/>
              </a:tblGrid>
              <a:tr h="558800">
                <a:tc>
                  <a:txBody>
                    <a:bodyPr/>
                    <a:lstStyle/>
                    <a:p>
                      <a:pPr indent="0" lvl="0" marL="0" rtl="0" algn="l">
                        <a:spcBef>
                          <a:spcPts val="0"/>
                        </a:spcBef>
                        <a:spcAft>
                          <a:spcPts val="0"/>
                        </a:spcAft>
                        <a:buNone/>
                      </a:pPr>
                      <a:r>
                        <a:rPr b="1" lang="en" sz="900">
                          <a:solidFill>
                            <a:schemeClr val="dk1"/>
                          </a:solidFill>
                          <a:latin typeface="Lato"/>
                          <a:ea typeface="Lato"/>
                          <a:cs typeface="Lato"/>
                          <a:sym typeface="Lato"/>
                        </a:rPr>
                        <a:t>1.</a:t>
                      </a:r>
                      <a:endParaRPr b="1" sz="900">
                        <a:solidFill>
                          <a:schemeClr val="dk1"/>
                        </a:solidFill>
                        <a:latin typeface="Lato"/>
                        <a:ea typeface="Lato"/>
                        <a:cs typeface="Lato"/>
                        <a:sym typeface="Lato"/>
                      </a:endParaRPr>
                    </a:p>
                    <a:p>
                      <a:pPr indent="0" lvl="0" marL="0" rtl="0" algn="l">
                        <a:spcBef>
                          <a:spcPts val="0"/>
                        </a:spcBef>
                        <a:spcAft>
                          <a:spcPts val="0"/>
                        </a:spcAft>
                        <a:buNone/>
                      </a:pPr>
                      <a:r>
                        <a:rPr b="1" lang="en" sz="900">
                          <a:solidFill>
                            <a:schemeClr val="dk1"/>
                          </a:solidFill>
                          <a:latin typeface="Lato"/>
                          <a:ea typeface="Lato"/>
                          <a:cs typeface="Lato"/>
                          <a:sym typeface="Lato"/>
                        </a:rPr>
                        <a:t>2.</a:t>
                      </a:r>
                      <a:endParaRPr b="1" sz="900">
                        <a:solidFill>
                          <a:schemeClr val="dk1"/>
                        </a:solidFill>
                        <a:latin typeface="Lato"/>
                        <a:ea typeface="Lato"/>
                        <a:cs typeface="Lato"/>
                        <a:sym typeface="Lato"/>
                      </a:endParaRPr>
                    </a:p>
                    <a:p>
                      <a:pPr indent="0" lvl="0" marL="0" rtl="0" algn="l">
                        <a:spcBef>
                          <a:spcPts val="0"/>
                        </a:spcBef>
                        <a:spcAft>
                          <a:spcPts val="0"/>
                        </a:spcAft>
                        <a:buNone/>
                      </a:pPr>
                      <a:r>
                        <a:rPr b="1" lang="en" sz="900">
                          <a:solidFill>
                            <a:schemeClr val="dk1"/>
                          </a:solidFill>
                          <a:latin typeface="Lato"/>
                          <a:ea typeface="Lato"/>
                          <a:cs typeface="Lato"/>
                          <a:sym typeface="Lato"/>
                        </a:rPr>
                        <a:t>3.</a:t>
                      </a:r>
                      <a:endParaRPr b="1" sz="900">
                        <a:solidFill>
                          <a:schemeClr val="dk1"/>
                        </a:solidFill>
                        <a:latin typeface="Lato"/>
                        <a:ea typeface="Lato"/>
                        <a:cs typeface="Lato"/>
                        <a:sym typeface="Lato"/>
                      </a:endParaRPr>
                    </a:p>
                  </a:txBody>
                  <a:tcPr marT="91425" marB="91425"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chemeClr val="dk1"/>
                          </a:solidFill>
                          <a:latin typeface="Lato"/>
                          <a:ea typeface="Lato"/>
                          <a:cs typeface="Lato"/>
                          <a:sym typeface="Lato"/>
                        </a:rPr>
                        <a:t>Tue</a:t>
                      </a:r>
                      <a:endParaRPr sz="900">
                        <a:solidFill>
                          <a:schemeClr val="dk1"/>
                        </a:solidFill>
                        <a:latin typeface="Lato"/>
                        <a:ea typeface="Lato"/>
                        <a:cs typeface="Lato"/>
                        <a:sym typeface="Lato"/>
                      </a:endParaRPr>
                    </a:p>
                    <a:p>
                      <a:pPr indent="0" lvl="0" marL="0" rtl="0" algn="l">
                        <a:spcBef>
                          <a:spcPts val="0"/>
                        </a:spcBef>
                        <a:spcAft>
                          <a:spcPts val="0"/>
                        </a:spcAft>
                        <a:buNone/>
                      </a:pPr>
                      <a:r>
                        <a:rPr lang="en" sz="900">
                          <a:solidFill>
                            <a:schemeClr val="dk1"/>
                          </a:solidFill>
                          <a:latin typeface="Lato"/>
                          <a:ea typeface="Lato"/>
                          <a:cs typeface="Lato"/>
                          <a:sym typeface="Lato"/>
                        </a:rPr>
                        <a:t>Sun</a:t>
                      </a:r>
                      <a:endParaRPr sz="900">
                        <a:solidFill>
                          <a:schemeClr val="dk1"/>
                        </a:solidFill>
                        <a:latin typeface="Lato"/>
                        <a:ea typeface="Lato"/>
                        <a:cs typeface="Lato"/>
                        <a:sym typeface="Lato"/>
                      </a:endParaRPr>
                    </a:p>
                    <a:p>
                      <a:pPr indent="0" lvl="0" marL="0" rtl="0" algn="l">
                        <a:spcBef>
                          <a:spcPts val="0"/>
                        </a:spcBef>
                        <a:spcAft>
                          <a:spcPts val="0"/>
                        </a:spcAft>
                        <a:buNone/>
                      </a:pPr>
                      <a:r>
                        <a:rPr lang="en" sz="900">
                          <a:solidFill>
                            <a:schemeClr val="dk1"/>
                          </a:solidFill>
                          <a:latin typeface="Lato"/>
                          <a:ea typeface="Lato"/>
                          <a:cs typeface="Lato"/>
                          <a:sym typeface="Lato"/>
                        </a:rPr>
                        <a:t>Mon</a:t>
                      </a:r>
                      <a:endParaRPr sz="900">
                        <a:solidFill>
                          <a:schemeClr val="dk1"/>
                        </a:solidFill>
                        <a:latin typeface="Lato"/>
                        <a:ea typeface="Lato"/>
                        <a:cs typeface="Lato"/>
                        <a:sym typeface="Lato"/>
                      </a:endParaRPr>
                    </a:p>
                  </a:txBody>
                  <a:tcPr marT="91425" marB="91425" marR="91425"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 sz="900">
                          <a:solidFill>
                            <a:schemeClr val="dk1"/>
                          </a:solidFill>
                          <a:latin typeface="Lato"/>
                          <a:ea typeface="Lato"/>
                          <a:cs typeface="Lato"/>
                          <a:sym typeface="Lato"/>
                        </a:rPr>
                        <a:t>4.</a:t>
                      </a:r>
                      <a:endParaRPr b="1" sz="900">
                        <a:solidFill>
                          <a:schemeClr val="dk1"/>
                        </a:solidFill>
                        <a:latin typeface="Lato"/>
                        <a:ea typeface="Lato"/>
                        <a:cs typeface="Lato"/>
                        <a:sym typeface="Lato"/>
                      </a:endParaRPr>
                    </a:p>
                    <a:p>
                      <a:pPr indent="0" lvl="0" marL="0" rtl="0" algn="l">
                        <a:spcBef>
                          <a:spcPts val="0"/>
                        </a:spcBef>
                        <a:spcAft>
                          <a:spcPts val="0"/>
                        </a:spcAft>
                        <a:buNone/>
                      </a:pPr>
                      <a:r>
                        <a:rPr b="1" lang="en" sz="900">
                          <a:solidFill>
                            <a:schemeClr val="dk1"/>
                          </a:solidFill>
                          <a:latin typeface="Lato"/>
                          <a:ea typeface="Lato"/>
                          <a:cs typeface="Lato"/>
                          <a:sym typeface="Lato"/>
                        </a:rPr>
                        <a:t>5.</a:t>
                      </a:r>
                      <a:endParaRPr b="1" sz="900">
                        <a:solidFill>
                          <a:schemeClr val="dk1"/>
                        </a:solidFill>
                        <a:latin typeface="Lato"/>
                        <a:ea typeface="Lato"/>
                        <a:cs typeface="Lato"/>
                        <a:sym typeface="Lato"/>
                      </a:endParaRPr>
                    </a:p>
                    <a:p>
                      <a:pPr indent="0" lvl="0" marL="0" rtl="0" algn="l">
                        <a:spcBef>
                          <a:spcPts val="0"/>
                        </a:spcBef>
                        <a:spcAft>
                          <a:spcPts val="0"/>
                        </a:spcAft>
                        <a:buNone/>
                      </a:pPr>
                      <a:r>
                        <a:rPr b="1" lang="en" sz="900">
                          <a:solidFill>
                            <a:schemeClr val="dk1"/>
                          </a:solidFill>
                          <a:latin typeface="Lato"/>
                          <a:ea typeface="Lato"/>
                          <a:cs typeface="Lato"/>
                          <a:sym typeface="Lato"/>
                        </a:rPr>
                        <a:t>6.</a:t>
                      </a:r>
                      <a:endParaRPr b="1" sz="900">
                        <a:solidFill>
                          <a:schemeClr val="dk1"/>
                        </a:solidFill>
                        <a:latin typeface="Lato"/>
                        <a:ea typeface="Lato"/>
                        <a:cs typeface="Lato"/>
                        <a:sym typeface="Lato"/>
                      </a:endParaRPr>
                    </a:p>
                  </a:txBody>
                  <a:tcPr marT="91425" marB="91425"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chemeClr val="dk1"/>
                          </a:solidFill>
                          <a:latin typeface="Lato"/>
                          <a:ea typeface="Lato"/>
                          <a:cs typeface="Lato"/>
                          <a:sym typeface="Lato"/>
                        </a:rPr>
                        <a:t>Thu</a:t>
                      </a:r>
                      <a:endParaRPr sz="900">
                        <a:solidFill>
                          <a:schemeClr val="dk1"/>
                        </a:solidFill>
                        <a:latin typeface="Lato"/>
                        <a:ea typeface="Lato"/>
                        <a:cs typeface="Lato"/>
                        <a:sym typeface="Lato"/>
                      </a:endParaRPr>
                    </a:p>
                    <a:p>
                      <a:pPr indent="0" lvl="0" marL="0" rtl="0" algn="l">
                        <a:spcBef>
                          <a:spcPts val="0"/>
                        </a:spcBef>
                        <a:spcAft>
                          <a:spcPts val="0"/>
                        </a:spcAft>
                        <a:buNone/>
                      </a:pPr>
                      <a:r>
                        <a:rPr lang="en" sz="900">
                          <a:solidFill>
                            <a:schemeClr val="dk1"/>
                          </a:solidFill>
                          <a:latin typeface="Lato"/>
                          <a:ea typeface="Lato"/>
                          <a:cs typeface="Lato"/>
                          <a:sym typeface="Lato"/>
                        </a:rPr>
                        <a:t>Wed</a:t>
                      </a:r>
                      <a:endParaRPr sz="900">
                        <a:solidFill>
                          <a:schemeClr val="dk1"/>
                        </a:solidFill>
                        <a:latin typeface="Lato"/>
                        <a:ea typeface="Lato"/>
                        <a:cs typeface="Lato"/>
                        <a:sym typeface="Lato"/>
                      </a:endParaRPr>
                    </a:p>
                    <a:p>
                      <a:pPr indent="0" lvl="0" marL="0" rtl="0" algn="l">
                        <a:spcBef>
                          <a:spcPts val="0"/>
                        </a:spcBef>
                        <a:spcAft>
                          <a:spcPts val="0"/>
                        </a:spcAft>
                        <a:buNone/>
                      </a:pPr>
                      <a:r>
                        <a:rPr lang="en" sz="900">
                          <a:solidFill>
                            <a:schemeClr val="dk1"/>
                          </a:solidFill>
                          <a:latin typeface="Lato"/>
                          <a:ea typeface="Lato"/>
                          <a:cs typeface="Lato"/>
                          <a:sym typeface="Lato"/>
                        </a:rPr>
                        <a:t>Fri</a:t>
                      </a:r>
                      <a:endParaRPr sz="900">
                        <a:solidFill>
                          <a:schemeClr val="dk1"/>
                        </a:solidFill>
                        <a:latin typeface="Lato"/>
                        <a:ea typeface="Lato"/>
                        <a:cs typeface="Lato"/>
                        <a:sym typeface="Lato"/>
                      </a:endParaRPr>
                    </a:p>
                  </a:txBody>
                  <a:tcPr marT="91425" marB="91425"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 sz="900">
                          <a:solidFill>
                            <a:schemeClr val="dk1"/>
                          </a:solidFill>
                          <a:latin typeface="Lato"/>
                          <a:ea typeface="Lato"/>
                          <a:cs typeface="Lato"/>
                          <a:sym typeface="Lato"/>
                        </a:rPr>
                        <a:t>7.</a:t>
                      </a:r>
                      <a:endParaRPr b="1" sz="900">
                        <a:solidFill>
                          <a:schemeClr val="dk1"/>
                        </a:solidFill>
                        <a:latin typeface="Lato"/>
                        <a:ea typeface="Lato"/>
                        <a:cs typeface="Lato"/>
                        <a:sym typeface="Lato"/>
                      </a:endParaRPr>
                    </a:p>
                  </a:txBody>
                  <a:tcPr marT="91425" marB="91425"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chemeClr val="dk1"/>
                          </a:solidFill>
                          <a:latin typeface="Lato"/>
                          <a:ea typeface="Lato"/>
                          <a:cs typeface="Lato"/>
                          <a:sym typeface="Lato"/>
                        </a:rPr>
                        <a:t>Sat</a:t>
                      </a:r>
                      <a:endParaRPr sz="900">
                        <a:solidFill>
                          <a:schemeClr val="dk1"/>
                        </a:solidFill>
                        <a:latin typeface="Lato"/>
                        <a:ea typeface="Lato"/>
                        <a:cs typeface="Lato"/>
                        <a:sym typeface="Lato"/>
                      </a:endParaRPr>
                    </a:p>
                  </a:txBody>
                  <a:tcPr marT="91425" marB="91425"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408" name="Google Shape;408;p21"/>
          <p:cNvSpPr/>
          <p:nvPr/>
        </p:nvSpPr>
        <p:spPr>
          <a:xfrm>
            <a:off x="5838575" y="3533175"/>
            <a:ext cx="1940400" cy="786300"/>
          </a:xfrm>
          <a:prstGeom prst="roundRect">
            <a:avLst>
              <a:gd fmla="val 5557" name="adj"/>
            </a:avLst>
          </a:prstGeom>
          <a:solidFill>
            <a:schemeClr val="accent5"/>
          </a:solidFill>
          <a:ln>
            <a:noFill/>
          </a:ln>
          <a:effectLst>
            <a:outerShdw blurRad="28575" rotWithShape="0" algn="bl" dir="2460000" dist="19050">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1"/>
          <p:cNvSpPr/>
          <p:nvPr/>
        </p:nvSpPr>
        <p:spPr>
          <a:xfrm>
            <a:off x="5956775" y="3438113"/>
            <a:ext cx="690300" cy="221700"/>
          </a:xfrm>
          <a:prstGeom prst="roundRect">
            <a:avLst>
              <a:gd fmla="val 50000" name="adj"/>
            </a:avLst>
          </a:prstGeom>
          <a:solidFill>
            <a:srgbClr val="44474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Lato"/>
                <a:ea typeface="Lato"/>
                <a:cs typeface="Lato"/>
                <a:sym typeface="Lato"/>
              </a:rPr>
              <a:t>Italy</a:t>
            </a:r>
            <a:endParaRPr b="1" sz="1000">
              <a:solidFill>
                <a:schemeClr val="lt1"/>
              </a:solidFill>
              <a:latin typeface="Lato"/>
              <a:ea typeface="Lato"/>
              <a:cs typeface="Lato"/>
              <a:sym typeface="Lato"/>
            </a:endParaRPr>
          </a:p>
        </p:txBody>
      </p:sp>
      <p:graphicFrame>
        <p:nvGraphicFramePr>
          <p:cNvPr id="410" name="Google Shape;410;p21"/>
          <p:cNvGraphicFramePr/>
          <p:nvPr/>
        </p:nvGraphicFramePr>
        <p:xfrm>
          <a:off x="5999563" y="3659813"/>
          <a:ext cx="3000000" cy="3000000"/>
        </p:xfrm>
        <a:graphic>
          <a:graphicData uri="http://schemas.openxmlformats.org/drawingml/2006/table">
            <a:tbl>
              <a:tblPr>
                <a:noFill/>
                <a:tableStyleId>{C6C8E8D7-FA15-42E6-8923-59486454A51B}</a:tableStyleId>
              </a:tblPr>
              <a:tblGrid>
                <a:gridCol w="201275"/>
                <a:gridCol w="403600"/>
                <a:gridCol w="200000"/>
                <a:gridCol w="363725"/>
                <a:gridCol w="200000"/>
                <a:gridCol w="249825"/>
              </a:tblGrid>
              <a:tr h="558800">
                <a:tc>
                  <a:txBody>
                    <a:bodyPr/>
                    <a:lstStyle/>
                    <a:p>
                      <a:pPr indent="0" lvl="0" marL="0" rtl="0" algn="l">
                        <a:spcBef>
                          <a:spcPts val="0"/>
                        </a:spcBef>
                        <a:spcAft>
                          <a:spcPts val="0"/>
                        </a:spcAft>
                        <a:buNone/>
                      </a:pPr>
                      <a:r>
                        <a:rPr b="1" lang="en" sz="900">
                          <a:solidFill>
                            <a:schemeClr val="dk1"/>
                          </a:solidFill>
                          <a:latin typeface="Lato"/>
                          <a:ea typeface="Lato"/>
                          <a:cs typeface="Lato"/>
                          <a:sym typeface="Lato"/>
                        </a:rPr>
                        <a:t>1.</a:t>
                      </a:r>
                      <a:endParaRPr b="1" sz="900">
                        <a:solidFill>
                          <a:schemeClr val="dk1"/>
                        </a:solidFill>
                        <a:latin typeface="Lato"/>
                        <a:ea typeface="Lato"/>
                        <a:cs typeface="Lato"/>
                        <a:sym typeface="Lato"/>
                      </a:endParaRPr>
                    </a:p>
                    <a:p>
                      <a:pPr indent="0" lvl="0" marL="0" rtl="0" algn="l">
                        <a:spcBef>
                          <a:spcPts val="0"/>
                        </a:spcBef>
                        <a:spcAft>
                          <a:spcPts val="0"/>
                        </a:spcAft>
                        <a:buNone/>
                      </a:pPr>
                      <a:r>
                        <a:rPr b="1" lang="en" sz="900">
                          <a:solidFill>
                            <a:schemeClr val="dk1"/>
                          </a:solidFill>
                          <a:latin typeface="Lato"/>
                          <a:ea typeface="Lato"/>
                          <a:cs typeface="Lato"/>
                          <a:sym typeface="Lato"/>
                        </a:rPr>
                        <a:t>2.</a:t>
                      </a:r>
                      <a:endParaRPr b="1" sz="900">
                        <a:solidFill>
                          <a:schemeClr val="dk1"/>
                        </a:solidFill>
                        <a:latin typeface="Lato"/>
                        <a:ea typeface="Lato"/>
                        <a:cs typeface="Lato"/>
                        <a:sym typeface="Lato"/>
                      </a:endParaRPr>
                    </a:p>
                    <a:p>
                      <a:pPr indent="0" lvl="0" marL="0" rtl="0" algn="l">
                        <a:spcBef>
                          <a:spcPts val="0"/>
                        </a:spcBef>
                        <a:spcAft>
                          <a:spcPts val="0"/>
                        </a:spcAft>
                        <a:buNone/>
                      </a:pPr>
                      <a:r>
                        <a:rPr b="1" lang="en" sz="900">
                          <a:solidFill>
                            <a:schemeClr val="dk1"/>
                          </a:solidFill>
                          <a:latin typeface="Lato"/>
                          <a:ea typeface="Lato"/>
                          <a:cs typeface="Lato"/>
                          <a:sym typeface="Lato"/>
                        </a:rPr>
                        <a:t>3.</a:t>
                      </a:r>
                      <a:endParaRPr b="1" sz="900">
                        <a:solidFill>
                          <a:schemeClr val="dk1"/>
                        </a:solidFill>
                        <a:latin typeface="Lato"/>
                        <a:ea typeface="Lato"/>
                        <a:cs typeface="Lato"/>
                        <a:sym typeface="Lato"/>
                      </a:endParaRPr>
                    </a:p>
                  </a:txBody>
                  <a:tcPr marT="91425" marB="91425"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chemeClr val="dk1"/>
                          </a:solidFill>
                          <a:latin typeface="Lato"/>
                          <a:ea typeface="Lato"/>
                          <a:cs typeface="Lato"/>
                          <a:sym typeface="Lato"/>
                        </a:rPr>
                        <a:t>Thu</a:t>
                      </a:r>
                      <a:endParaRPr sz="900">
                        <a:solidFill>
                          <a:schemeClr val="dk1"/>
                        </a:solidFill>
                        <a:latin typeface="Lato"/>
                        <a:ea typeface="Lato"/>
                        <a:cs typeface="Lato"/>
                        <a:sym typeface="Lato"/>
                      </a:endParaRPr>
                    </a:p>
                    <a:p>
                      <a:pPr indent="0" lvl="0" marL="0" rtl="0" algn="l">
                        <a:spcBef>
                          <a:spcPts val="0"/>
                        </a:spcBef>
                        <a:spcAft>
                          <a:spcPts val="0"/>
                        </a:spcAft>
                        <a:buNone/>
                      </a:pPr>
                      <a:r>
                        <a:rPr lang="en" sz="900">
                          <a:solidFill>
                            <a:schemeClr val="dk1"/>
                          </a:solidFill>
                          <a:latin typeface="Lato"/>
                          <a:ea typeface="Lato"/>
                          <a:cs typeface="Lato"/>
                          <a:sym typeface="Lato"/>
                        </a:rPr>
                        <a:t>Mon</a:t>
                      </a:r>
                      <a:endParaRPr sz="900">
                        <a:solidFill>
                          <a:schemeClr val="dk1"/>
                        </a:solidFill>
                        <a:latin typeface="Lato"/>
                        <a:ea typeface="Lato"/>
                        <a:cs typeface="Lato"/>
                        <a:sym typeface="Lato"/>
                      </a:endParaRPr>
                    </a:p>
                    <a:p>
                      <a:pPr indent="0" lvl="0" marL="0" rtl="0" algn="l">
                        <a:spcBef>
                          <a:spcPts val="0"/>
                        </a:spcBef>
                        <a:spcAft>
                          <a:spcPts val="0"/>
                        </a:spcAft>
                        <a:buNone/>
                      </a:pPr>
                      <a:r>
                        <a:rPr lang="en" sz="900">
                          <a:solidFill>
                            <a:schemeClr val="dk1"/>
                          </a:solidFill>
                          <a:latin typeface="Lato"/>
                          <a:ea typeface="Lato"/>
                          <a:cs typeface="Lato"/>
                          <a:sym typeface="Lato"/>
                        </a:rPr>
                        <a:t>Sun</a:t>
                      </a:r>
                      <a:endParaRPr sz="900">
                        <a:solidFill>
                          <a:schemeClr val="dk1"/>
                        </a:solidFill>
                        <a:latin typeface="Lato"/>
                        <a:ea typeface="Lato"/>
                        <a:cs typeface="Lato"/>
                        <a:sym typeface="Lato"/>
                      </a:endParaRPr>
                    </a:p>
                  </a:txBody>
                  <a:tcPr marT="91425" marB="91425" marR="91425"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 sz="900">
                          <a:solidFill>
                            <a:schemeClr val="dk1"/>
                          </a:solidFill>
                          <a:latin typeface="Lato"/>
                          <a:ea typeface="Lato"/>
                          <a:cs typeface="Lato"/>
                          <a:sym typeface="Lato"/>
                        </a:rPr>
                        <a:t>4.</a:t>
                      </a:r>
                      <a:endParaRPr b="1" sz="900">
                        <a:solidFill>
                          <a:schemeClr val="dk1"/>
                        </a:solidFill>
                        <a:latin typeface="Lato"/>
                        <a:ea typeface="Lato"/>
                        <a:cs typeface="Lato"/>
                        <a:sym typeface="Lato"/>
                      </a:endParaRPr>
                    </a:p>
                    <a:p>
                      <a:pPr indent="0" lvl="0" marL="0" rtl="0" algn="l">
                        <a:spcBef>
                          <a:spcPts val="0"/>
                        </a:spcBef>
                        <a:spcAft>
                          <a:spcPts val="0"/>
                        </a:spcAft>
                        <a:buNone/>
                      </a:pPr>
                      <a:r>
                        <a:rPr b="1" lang="en" sz="900">
                          <a:solidFill>
                            <a:schemeClr val="dk1"/>
                          </a:solidFill>
                          <a:latin typeface="Lato"/>
                          <a:ea typeface="Lato"/>
                          <a:cs typeface="Lato"/>
                          <a:sym typeface="Lato"/>
                        </a:rPr>
                        <a:t>5.</a:t>
                      </a:r>
                      <a:endParaRPr b="1" sz="900">
                        <a:solidFill>
                          <a:schemeClr val="dk1"/>
                        </a:solidFill>
                        <a:latin typeface="Lato"/>
                        <a:ea typeface="Lato"/>
                        <a:cs typeface="Lato"/>
                        <a:sym typeface="Lato"/>
                      </a:endParaRPr>
                    </a:p>
                    <a:p>
                      <a:pPr indent="0" lvl="0" marL="0" rtl="0" algn="l">
                        <a:spcBef>
                          <a:spcPts val="0"/>
                        </a:spcBef>
                        <a:spcAft>
                          <a:spcPts val="0"/>
                        </a:spcAft>
                        <a:buNone/>
                      </a:pPr>
                      <a:r>
                        <a:rPr b="1" lang="en" sz="900">
                          <a:solidFill>
                            <a:schemeClr val="dk1"/>
                          </a:solidFill>
                          <a:latin typeface="Lato"/>
                          <a:ea typeface="Lato"/>
                          <a:cs typeface="Lato"/>
                          <a:sym typeface="Lato"/>
                        </a:rPr>
                        <a:t>6.</a:t>
                      </a:r>
                      <a:endParaRPr b="1" sz="900">
                        <a:solidFill>
                          <a:schemeClr val="dk1"/>
                        </a:solidFill>
                        <a:latin typeface="Lato"/>
                        <a:ea typeface="Lato"/>
                        <a:cs typeface="Lato"/>
                        <a:sym typeface="Lato"/>
                      </a:endParaRPr>
                    </a:p>
                  </a:txBody>
                  <a:tcPr marT="91425" marB="91425"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chemeClr val="dk1"/>
                          </a:solidFill>
                          <a:latin typeface="Lato"/>
                          <a:ea typeface="Lato"/>
                          <a:cs typeface="Lato"/>
                          <a:sym typeface="Lato"/>
                        </a:rPr>
                        <a:t>Fri</a:t>
                      </a:r>
                      <a:endParaRPr sz="900">
                        <a:solidFill>
                          <a:schemeClr val="dk1"/>
                        </a:solidFill>
                        <a:latin typeface="Lato"/>
                        <a:ea typeface="Lato"/>
                        <a:cs typeface="Lato"/>
                        <a:sym typeface="Lato"/>
                      </a:endParaRPr>
                    </a:p>
                    <a:p>
                      <a:pPr indent="0" lvl="0" marL="0" rtl="0" algn="l">
                        <a:spcBef>
                          <a:spcPts val="0"/>
                        </a:spcBef>
                        <a:spcAft>
                          <a:spcPts val="0"/>
                        </a:spcAft>
                        <a:buNone/>
                      </a:pPr>
                      <a:r>
                        <a:rPr lang="en" sz="900">
                          <a:solidFill>
                            <a:schemeClr val="dk1"/>
                          </a:solidFill>
                          <a:latin typeface="Lato"/>
                          <a:ea typeface="Lato"/>
                          <a:cs typeface="Lato"/>
                          <a:sym typeface="Lato"/>
                        </a:rPr>
                        <a:t>Sat</a:t>
                      </a:r>
                      <a:endParaRPr sz="900">
                        <a:solidFill>
                          <a:schemeClr val="dk1"/>
                        </a:solidFill>
                        <a:latin typeface="Lato"/>
                        <a:ea typeface="Lato"/>
                        <a:cs typeface="Lato"/>
                        <a:sym typeface="Lato"/>
                      </a:endParaRPr>
                    </a:p>
                    <a:p>
                      <a:pPr indent="0" lvl="0" marL="0" rtl="0" algn="l">
                        <a:spcBef>
                          <a:spcPts val="0"/>
                        </a:spcBef>
                        <a:spcAft>
                          <a:spcPts val="0"/>
                        </a:spcAft>
                        <a:buNone/>
                      </a:pPr>
                      <a:r>
                        <a:rPr lang="en" sz="900">
                          <a:solidFill>
                            <a:schemeClr val="dk1"/>
                          </a:solidFill>
                          <a:latin typeface="Lato"/>
                          <a:ea typeface="Lato"/>
                          <a:cs typeface="Lato"/>
                          <a:sym typeface="Lato"/>
                        </a:rPr>
                        <a:t>Tue</a:t>
                      </a:r>
                      <a:endParaRPr sz="900">
                        <a:solidFill>
                          <a:schemeClr val="dk1"/>
                        </a:solidFill>
                        <a:latin typeface="Lato"/>
                        <a:ea typeface="Lato"/>
                        <a:cs typeface="Lato"/>
                        <a:sym typeface="Lato"/>
                      </a:endParaRPr>
                    </a:p>
                  </a:txBody>
                  <a:tcPr marT="91425" marB="91425"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 sz="900">
                          <a:solidFill>
                            <a:schemeClr val="dk1"/>
                          </a:solidFill>
                          <a:latin typeface="Lato"/>
                          <a:ea typeface="Lato"/>
                          <a:cs typeface="Lato"/>
                          <a:sym typeface="Lato"/>
                        </a:rPr>
                        <a:t>7.</a:t>
                      </a:r>
                      <a:endParaRPr b="1" sz="900">
                        <a:solidFill>
                          <a:schemeClr val="dk1"/>
                        </a:solidFill>
                        <a:latin typeface="Lato"/>
                        <a:ea typeface="Lato"/>
                        <a:cs typeface="Lato"/>
                        <a:sym typeface="Lato"/>
                      </a:endParaRPr>
                    </a:p>
                  </a:txBody>
                  <a:tcPr marT="91425" marB="91425"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chemeClr val="dk1"/>
                          </a:solidFill>
                          <a:latin typeface="Lato"/>
                          <a:ea typeface="Lato"/>
                          <a:cs typeface="Lato"/>
                          <a:sym typeface="Lato"/>
                        </a:rPr>
                        <a:t>Wed</a:t>
                      </a:r>
                      <a:endParaRPr sz="900">
                        <a:solidFill>
                          <a:schemeClr val="dk1"/>
                        </a:solidFill>
                        <a:latin typeface="Lato"/>
                        <a:ea typeface="Lato"/>
                        <a:cs typeface="Lato"/>
                        <a:sym typeface="Lato"/>
                      </a:endParaRPr>
                    </a:p>
                  </a:txBody>
                  <a:tcPr marT="91425" marB="91425"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pic>
        <p:nvPicPr>
          <p:cNvPr id="411" name="Google Shape;411;p21">
            <a:hlinkClick r:id="rId3"/>
          </p:cNvPr>
          <p:cNvPicPr preferRelativeResize="0"/>
          <p:nvPr/>
        </p:nvPicPr>
        <p:blipFill rotWithShape="1">
          <a:blip r:embed="rId4">
            <a:alphaModFix/>
          </a:blip>
          <a:srcRect b="0" l="1095" r="1095" t="0"/>
          <a:stretch/>
        </p:blipFill>
        <p:spPr>
          <a:xfrm>
            <a:off x="374600" y="4604925"/>
            <a:ext cx="607352" cy="221775"/>
          </a:xfrm>
          <a:prstGeom prst="rect">
            <a:avLst/>
          </a:prstGeom>
          <a:noFill/>
          <a:ln>
            <a:noFill/>
          </a:ln>
        </p:spPr>
      </p:pic>
      <p:sp>
        <p:nvSpPr>
          <p:cNvPr id="412" name="Google Shape;412;p21"/>
          <p:cNvSpPr txBox="1"/>
          <p:nvPr/>
        </p:nvSpPr>
        <p:spPr>
          <a:xfrm>
            <a:off x="396000" y="228600"/>
            <a:ext cx="3359400" cy="3387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 sz="1000">
                <a:solidFill>
                  <a:schemeClr val="lt1"/>
                </a:solidFill>
                <a:latin typeface="Lato"/>
                <a:ea typeface="Lato"/>
                <a:cs typeface="Lato"/>
                <a:sym typeface="Lato"/>
              </a:rPr>
              <a:t>Beauty &amp; Personal Care Benchmarks and Insights: Europe</a:t>
            </a:r>
            <a:endParaRPr sz="1000">
              <a:solidFill>
                <a:schemeClr val="lt1"/>
              </a:solidFill>
              <a:latin typeface="Lato"/>
              <a:ea typeface="Lato"/>
              <a:cs typeface="Lato"/>
              <a:sym typeface="Lato"/>
            </a:endParaRPr>
          </a:p>
        </p:txBody>
      </p:sp>
      <p:cxnSp>
        <p:nvCxnSpPr>
          <p:cNvPr id="413" name="Google Shape;413;p21"/>
          <p:cNvCxnSpPr/>
          <p:nvPr/>
        </p:nvCxnSpPr>
        <p:spPr>
          <a:xfrm>
            <a:off x="396000" y="567300"/>
            <a:ext cx="690300" cy="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201559"/>
      </a:dk2>
      <a:lt2>
        <a:srgbClr val="3A26A3"/>
      </a:lt2>
      <a:accent1>
        <a:srgbClr val="BA3CAD"/>
      </a:accent1>
      <a:accent2>
        <a:srgbClr val="893085"/>
      </a:accent2>
      <a:accent3>
        <a:srgbClr val="66215F"/>
      </a:accent3>
      <a:accent4>
        <a:srgbClr val="2D1E80"/>
      </a:accent4>
      <a:accent5>
        <a:srgbClr val="EDF3F7"/>
      </a:accent5>
      <a:accent6>
        <a:srgbClr val="00A6A4"/>
      </a:accent6>
      <a:hlink>
        <a:srgbClr val="00A6A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