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Lst>
  <p:sldSz cy="5143500" cx="9144000"/>
  <p:notesSz cx="6858000" cy="9144000"/>
  <p:embeddedFontLst>
    <p:embeddedFont>
      <p:font typeface="Raleway"/>
      <p:regular r:id="rId14"/>
      <p:bold r:id="rId15"/>
      <p:italic r:id="rId16"/>
      <p:boldItalic r:id="rId17"/>
    </p:embeddedFont>
    <p:embeddedFont>
      <p:font typeface="Raleway ExtraBold"/>
      <p:bold r:id="rId18"/>
      <p:boldItalic r:id="rId19"/>
    </p:embeddedFont>
    <p:embeddedFont>
      <p:font typeface="Lato"/>
      <p:regular r:id="rId20"/>
      <p:bold r:id="rId21"/>
      <p:italic r:id="rId22"/>
      <p:boldItalic r:id="rId23"/>
    </p:embeddedFont>
    <p:embeddedFont>
      <p:font typeface="Lato Black"/>
      <p:bold r:id="rId24"/>
      <p:boldItalic r:id="rId25"/>
    </p:embeddedFont>
    <p:embeddedFont>
      <p:font typeface="Helvetica Neue"/>
      <p:regular r:id="rId26"/>
      <p:bold r:id="rId27"/>
      <p:italic r:id="rId28"/>
      <p:boldItalic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Lato-regular.fntdata"/><Relationship Id="rId22" Type="http://schemas.openxmlformats.org/officeDocument/2006/relationships/font" Target="fonts/Lato-italic.fntdata"/><Relationship Id="rId21" Type="http://schemas.openxmlformats.org/officeDocument/2006/relationships/font" Target="fonts/Lato-bold.fntdata"/><Relationship Id="rId24" Type="http://schemas.openxmlformats.org/officeDocument/2006/relationships/font" Target="fonts/LatoBlack-bold.fntdata"/><Relationship Id="rId23" Type="http://schemas.openxmlformats.org/officeDocument/2006/relationships/font" Target="fonts/Lato-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HelveticaNeue-regular.fntdata"/><Relationship Id="rId25" Type="http://schemas.openxmlformats.org/officeDocument/2006/relationships/font" Target="fonts/LatoBlack-boldItalic.fntdata"/><Relationship Id="rId28" Type="http://schemas.openxmlformats.org/officeDocument/2006/relationships/font" Target="fonts/HelveticaNeue-italic.fntdata"/><Relationship Id="rId27" Type="http://schemas.openxmlformats.org/officeDocument/2006/relationships/font" Target="fonts/HelveticaNeue-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HelveticaNeue-boldItalic.fntdata"/><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font" Target="fonts/Raleway-bold.fntdata"/><Relationship Id="rId14" Type="http://schemas.openxmlformats.org/officeDocument/2006/relationships/font" Target="fonts/Raleway-regular.fntdata"/><Relationship Id="rId17" Type="http://schemas.openxmlformats.org/officeDocument/2006/relationships/font" Target="fonts/Raleway-boldItalic.fntdata"/><Relationship Id="rId16" Type="http://schemas.openxmlformats.org/officeDocument/2006/relationships/font" Target="fonts/Raleway-italic.fntdata"/><Relationship Id="rId19" Type="http://schemas.openxmlformats.org/officeDocument/2006/relationships/font" Target="fonts/RalewayExtraBold-boldItalic.fntdata"/><Relationship Id="rId18" Type="http://schemas.openxmlformats.org/officeDocument/2006/relationships/font" Target="fonts/RalewayExtraBold-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1d3d1a15620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1d3d1a15620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1d3d1a15620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1d3d1a15620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1d3d1a15620_0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1d3d1a15620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1d3d1a15620_0_1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1d3d1a15620_0_1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1d3d1a15620_0_1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1d3d1a15620_0_1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1d3d1a15620_0_2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3" name="Google Shape;203;g1d3d1a15620_0_2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1d3d1a15620_0_2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2" name="Google Shape;212;g1d3d1a15620_0_2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0.png"/><Relationship Id="rId4" Type="http://schemas.openxmlformats.org/officeDocument/2006/relationships/image" Target="../media/image9.png"/><Relationship Id="rId5"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9.png"/><Relationship Id="rId4" Type="http://schemas.openxmlformats.org/officeDocument/2006/relationships/image" Target="../media/image16.png"/><Relationship Id="rId5" Type="http://schemas.openxmlformats.org/officeDocument/2006/relationships/image" Target="../media/image1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1.png"/><Relationship Id="rId4" Type="http://schemas.openxmlformats.org/officeDocument/2006/relationships/image" Target="../media/image4.png"/><Relationship Id="rId5" Type="http://schemas.openxmlformats.org/officeDocument/2006/relationships/image" Target="../media/image13.png"/><Relationship Id="rId6" Type="http://schemas.openxmlformats.org/officeDocument/2006/relationships/image" Target="../media/image14.png"/><Relationship Id="rId7" Type="http://schemas.openxmlformats.org/officeDocument/2006/relationships/image" Target="../media/image7.png"/><Relationship Id="rId8" Type="http://schemas.openxmlformats.org/officeDocument/2006/relationships/hyperlink" Target="https://www.mikmak.com/case-studies/clairol"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png"/><Relationship Id="rId4" Type="http://schemas.openxmlformats.org/officeDocument/2006/relationships/image" Target="../media/image8.png"/><Relationship Id="rId5" Type="http://schemas.openxmlformats.org/officeDocument/2006/relationships/image" Target="../media/image15.png"/><Relationship Id="rId6" Type="http://schemas.openxmlformats.org/officeDocument/2006/relationships/image" Target="../media/image12.png"/><Relationship Id="rId7"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hyperlink" Target="https://www.mikmak.com/schedule-a-demo" TargetMode="Externa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hyperlink" Target="mailto:marketing@mikmak.com"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3171C"/>
        </a:solidFill>
      </p:bgPr>
    </p:bg>
    <p:spTree>
      <p:nvGrpSpPr>
        <p:cNvPr id="53" name="Shape 53"/>
        <p:cNvGrpSpPr/>
        <p:nvPr/>
      </p:nvGrpSpPr>
      <p:grpSpPr>
        <a:xfrm>
          <a:off x="0" y="0"/>
          <a:ext cx="0" cy="0"/>
          <a:chOff x="0" y="0"/>
          <a:chExt cx="0" cy="0"/>
        </a:xfrm>
      </p:grpSpPr>
      <p:sp>
        <p:nvSpPr>
          <p:cNvPr id="54" name="Google Shape;54;p13"/>
          <p:cNvSpPr/>
          <p:nvPr/>
        </p:nvSpPr>
        <p:spPr>
          <a:xfrm>
            <a:off x="5180050" y="0"/>
            <a:ext cx="1578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13"/>
          <p:cNvSpPr txBox="1"/>
          <p:nvPr/>
        </p:nvSpPr>
        <p:spPr>
          <a:xfrm>
            <a:off x="506725" y="757025"/>
            <a:ext cx="4296600" cy="1754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3400">
                <a:solidFill>
                  <a:srgbClr val="FFFFFF"/>
                </a:solidFill>
                <a:latin typeface="Raleway"/>
                <a:ea typeface="Raleway"/>
                <a:cs typeface="Raleway"/>
                <a:sym typeface="Raleway"/>
              </a:rPr>
              <a:t>Target</a:t>
            </a:r>
            <a:r>
              <a:rPr b="1" lang="en" sz="3400">
                <a:solidFill>
                  <a:srgbClr val="FFFFFF"/>
                </a:solidFill>
                <a:latin typeface="Raleway"/>
                <a:ea typeface="Raleway"/>
                <a:cs typeface="Raleway"/>
                <a:sym typeface="Raleway"/>
              </a:rPr>
              <a:t> </a:t>
            </a:r>
            <a:br>
              <a:rPr b="1" lang="en" sz="3400">
                <a:solidFill>
                  <a:srgbClr val="FFFFFF"/>
                </a:solidFill>
                <a:latin typeface="Raleway"/>
                <a:ea typeface="Raleway"/>
                <a:cs typeface="Raleway"/>
                <a:sym typeface="Raleway"/>
              </a:rPr>
            </a:br>
            <a:r>
              <a:rPr b="1" lang="en" sz="3400">
                <a:solidFill>
                  <a:srgbClr val="FFFFFF"/>
                </a:solidFill>
                <a:latin typeface="Raleway"/>
                <a:ea typeface="Raleway"/>
                <a:cs typeface="Raleway"/>
                <a:sym typeface="Raleway"/>
              </a:rPr>
              <a:t>Benchmarks &amp; Insights Report</a:t>
            </a:r>
            <a:endParaRPr b="1" sz="3400">
              <a:solidFill>
                <a:srgbClr val="FFFFFF"/>
              </a:solidFill>
              <a:latin typeface="Raleway"/>
              <a:ea typeface="Raleway"/>
              <a:cs typeface="Raleway"/>
              <a:sym typeface="Raleway"/>
            </a:endParaRPr>
          </a:p>
        </p:txBody>
      </p:sp>
      <p:sp>
        <p:nvSpPr>
          <p:cNvPr id="56" name="Google Shape;56;p13"/>
          <p:cNvSpPr txBox="1"/>
          <p:nvPr/>
        </p:nvSpPr>
        <p:spPr>
          <a:xfrm>
            <a:off x="506725" y="2511725"/>
            <a:ext cx="41574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rgbClr val="FFFFFF"/>
                </a:solidFill>
                <a:latin typeface="Raleway"/>
                <a:ea typeface="Raleway"/>
                <a:cs typeface="Raleway"/>
                <a:sym typeface="Raleway"/>
              </a:rPr>
              <a:t>From the MikMak Shopping Index</a:t>
            </a:r>
            <a:endParaRPr sz="1800">
              <a:solidFill>
                <a:srgbClr val="FFFFFF"/>
              </a:solidFill>
              <a:latin typeface="Raleway"/>
              <a:ea typeface="Raleway"/>
              <a:cs typeface="Raleway"/>
              <a:sym typeface="Raleway"/>
            </a:endParaRPr>
          </a:p>
        </p:txBody>
      </p:sp>
      <p:pic>
        <p:nvPicPr>
          <p:cNvPr id="57" name="Google Shape;57;p13"/>
          <p:cNvPicPr preferRelativeResize="0"/>
          <p:nvPr/>
        </p:nvPicPr>
        <p:blipFill rotWithShape="1">
          <a:blip r:embed="rId3">
            <a:alphaModFix/>
          </a:blip>
          <a:srcRect b="0" l="5401" r="0" t="0"/>
          <a:stretch/>
        </p:blipFill>
        <p:spPr>
          <a:xfrm>
            <a:off x="610850" y="3723100"/>
            <a:ext cx="1757126" cy="663375"/>
          </a:xfrm>
          <a:prstGeom prst="rect">
            <a:avLst/>
          </a:prstGeom>
          <a:noFill/>
          <a:ln>
            <a:noFill/>
          </a:ln>
        </p:spPr>
      </p:pic>
      <p:cxnSp>
        <p:nvCxnSpPr>
          <p:cNvPr id="58" name="Google Shape;58;p13"/>
          <p:cNvCxnSpPr/>
          <p:nvPr/>
        </p:nvCxnSpPr>
        <p:spPr>
          <a:xfrm>
            <a:off x="617775" y="3320500"/>
            <a:ext cx="714900" cy="0"/>
          </a:xfrm>
          <a:prstGeom prst="straightConnector1">
            <a:avLst/>
          </a:prstGeom>
          <a:noFill/>
          <a:ln cap="flat" cmpd="sng" w="19050">
            <a:solidFill>
              <a:srgbClr val="FFFFFF"/>
            </a:solidFill>
            <a:prstDash val="solid"/>
            <a:round/>
            <a:headEnd len="med" w="med" type="none"/>
            <a:tailEnd len="med" w="med" type="none"/>
          </a:ln>
        </p:spPr>
      </p:cxnSp>
      <p:pic>
        <p:nvPicPr>
          <p:cNvPr id="59" name="Google Shape;59;p13"/>
          <p:cNvPicPr preferRelativeResize="0"/>
          <p:nvPr/>
        </p:nvPicPr>
        <p:blipFill rotWithShape="1">
          <a:blip r:embed="rId4">
            <a:alphaModFix/>
          </a:blip>
          <a:srcRect b="0" l="0" r="50186" t="0"/>
          <a:stretch/>
        </p:blipFill>
        <p:spPr>
          <a:xfrm>
            <a:off x="5302250" y="0"/>
            <a:ext cx="3841751" cy="5143499"/>
          </a:xfrm>
          <a:prstGeom prst="rect">
            <a:avLst/>
          </a:prstGeom>
          <a:noFill/>
          <a:ln>
            <a:noFill/>
          </a:ln>
        </p:spPr>
      </p:pic>
      <p:sp>
        <p:nvSpPr>
          <p:cNvPr id="60" name="Google Shape;60;p13"/>
          <p:cNvSpPr/>
          <p:nvPr/>
        </p:nvSpPr>
        <p:spPr>
          <a:xfrm>
            <a:off x="5302400" y="-14400"/>
            <a:ext cx="3841800" cy="5172300"/>
          </a:xfrm>
          <a:prstGeom prst="rect">
            <a:avLst/>
          </a:prstGeom>
          <a:solidFill>
            <a:srgbClr val="93171C">
              <a:alpha val="69050"/>
            </a:srgbClr>
          </a:solidFill>
          <a:ln>
            <a:noFill/>
          </a:ln>
        </p:spPr>
        <p:txBody>
          <a:bodyPr anchorCtr="0" anchor="ctr" bIns="28575" lIns="28575" spcFirstLastPara="1" rIns="28575" wrap="square" tIns="28575">
            <a:noAutofit/>
          </a:bodyPr>
          <a:lstStyle/>
          <a:p>
            <a:pPr indent="0" lvl="0" marL="0" marR="0" rtl="0" algn="ctr">
              <a:lnSpc>
                <a:spcPct val="100000"/>
              </a:lnSpc>
              <a:spcBef>
                <a:spcPts val="0"/>
              </a:spcBef>
              <a:spcAft>
                <a:spcPts val="0"/>
              </a:spcAft>
              <a:buClr>
                <a:srgbClr val="D03DA8"/>
              </a:buClr>
              <a:buSzPts val="900"/>
              <a:buFont typeface="Helvetica Neue"/>
              <a:buNone/>
            </a:pPr>
            <a:r>
              <a:t/>
            </a:r>
            <a:endParaRPr b="0" i="0" sz="900" u="none" cap="none" strike="noStrike">
              <a:solidFill>
                <a:srgbClr val="D03DA8"/>
              </a:solidFill>
              <a:latin typeface="Helvetica Neue"/>
              <a:ea typeface="Helvetica Neue"/>
              <a:cs typeface="Helvetica Neue"/>
              <a:sym typeface="Helvetica Neue"/>
            </a:endParaRPr>
          </a:p>
        </p:txBody>
      </p:sp>
      <p:grpSp>
        <p:nvGrpSpPr>
          <p:cNvPr id="61" name="Google Shape;61;p13"/>
          <p:cNvGrpSpPr/>
          <p:nvPr/>
        </p:nvGrpSpPr>
        <p:grpSpPr>
          <a:xfrm>
            <a:off x="6581727" y="1834250"/>
            <a:ext cx="1282800" cy="1282800"/>
            <a:chOff x="6695702" y="1834250"/>
            <a:chExt cx="1282800" cy="1282800"/>
          </a:xfrm>
        </p:grpSpPr>
        <p:sp>
          <p:nvSpPr>
            <p:cNvPr id="62" name="Google Shape;62;p13"/>
            <p:cNvSpPr/>
            <p:nvPr/>
          </p:nvSpPr>
          <p:spPr>
            <a:xfrm>
              <a:off x="6695702" y="1834250"/>
              <a:ext cx="1282800" cy="1282800"/>
            </a:xfrm>
            <a:prstGeom prst="ellipse">
              <a:avLst/>
            </a:prstGeom>
            <a:solidFill>
              <a:schemeClr val="lt1"/>
            </a:solidFill>
            <a:ln>
              <a:noFill/>
            </a:ln>
            <a:effectLst>
              <a:outerShdw blurRad="14288" rotWithShape="0" algn="bl" dir="3420000" dist="47625">
                <a:srgbClr val="000000">
                  <a:alpha val="23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63" name="Google Shape;63;p13"/>
            <p:cNvPicPr preferRelativeResize="0"/>
            <p:nvPr/>
          </p:nvPicPr>
          <p:blipFill>
            <a:blip r:embed="rId5">
              <a:alphaModFix/>
            </a:blip>
            <a:stretch>
              <a:fillRect/>
            </a:stretch>
          </p:blipFill>
          <p:spPr>
            <a:xfrm>
              <a:off x="6960065" y="2098600"/>
              <a:ext cx="754074" cy="754099"/>
            </a:xfrm>
            <a:prstGeom prst="rect">
              <a:avLst/>
            </a:prstGeom>
            <a:noFill/>
            <a:ln>
              <a:noFill/>
            </a:ln>
          </p:spPr>
        </p:pic>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14"/>
          <p:cNvSpPr txBox="1"/>
          <p:nvPr/>
        </p:nvSpPr>
        <p:spPr>
          <a:xfrm>
            <a:off x="457200" y="837113"/>
            <a:ext cx="5727600" cy="1282200"/>
          </a:xfrm>
          <a:prstGeom prst="rect">
            <a:avLst/>
          </a:prstGeom>
          <a:noFill/>
          <a:ln>
            <a:noFill/>
          </a:ln>
        </p:spPr>
        <p:txBody>
          <a:bodyPr anchorCtr="0" anchor="t" bIns="26775" lIns="26775" spcFirstLastPara="1" rIns="26775" wrap="square" tIns="26775">
            <a:noAutofit/>
          </a:bodyPr>
          <a:lstStyle/>
          <a:p>
            <a:pPr indent="0" lvl="0" marL="0" rtl="0" algn="l">
              <a:spcBef>
                <a:spcPts val="0"/>
              </a:spcBef>
              <a:spcAft>
                <a:spcPts val="0"/>
              </a:spcAft>
              <a:buClr>
                <a:srgbClr val="000000"/>
              </a:buClr>
              <a:buSzPts val="1100"/>
              <a:buFont typeface="Arial"/>
              <a:buNone/>
            </a:pPr>
            <a:r>
              <a:rPr b="1" lang="en" sz="3600">
                <a:latin typeface="Raleway"/>
                <a:ea typeface="Raleway"/>
                <a:cs typeface="Raleway"/>
                <a:sym typeface="Raleway"/>
              </a:rPr>
              <a:t>Consumer preference for Target eCommerce has shifted</a:t>
            </a:r>
            <a:endParaRPr b="1" sz="3600">
              <a:latin typeface="Raleway"/>
              <a:ea typeface="Raleway"/>
              <a:cs typeface="Raleway"/>
              <a:sym typeface="Raleway"/>
            </a:endParaRPr>
          </a:p>
        </p:txBody>
      </p:sp>
      <p:sp>
        <p:nvSpPr>
          <p:cNvPr id="69" name="Google Shape;69;p14"/>
          <p:cNvSpPr txBox="1"/>
          <p:nvPr/>
        </p:nvSpPr>
        <p:spPr>
          <a:xfrm>
            <a:off x="396000" y="2821888"/>
            <a:ext cx="1890000" cy="108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lang="en" sz="1200">
                <a:latin typeface="Lato"/>
                <a:ea typeface="Lato"/>
                <a:cs typeface="Lato"/>
                <a:sym typeface="Lato"/>
              </a:rPr>
              <a:t>TikTok has emerged as a top social commerce platform for Target shoppers in the last year</a:t>
            </a:r>
            <a:endParaRPr sz="1200">
              <a:latin typeface="Lato"/>
              <a:ea typeface="Lato"/>
              <a:cs typeface="Lato"/>
              <a:sym typeface="Lato"/>
            </a:endParaRPr>
          </a:p>
        </p:txBody>
      </p:sp>
      <p:sp>
        <p:nvSpPr>
          <p:cNvPr id="70" name="Google Shape;70;p14"/>
          <p:cNvSpPr txBox="1"/>
          <p:nvPr/>
        </p:nvSpPr>
        <p:spPr>
          <a:xfrm>
            <a:off x="2496700" y="2821888"/>
            <a:ext cx="18288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1000"/>
              </a:spcAft>
              <a:buNone/>
            </a:pPr>
            <a:r>
              <a:rPr lang="en" sz="1200">
                <a:latin typeface="Lato"/>
                <a:ea typeface="Lato"/>
                <a:cs typeface="Lato"/>
                <a:sym typeface="Lato"/>
              </a:rPr>
              <a:t>Grocery products drive the most online shoppers to Target</a:t>
            </a:r>
            <a:endParaRPr sz="1200">
              <a:solidFill>
                <a:srgbClr val="000000"/>
              </a:solidFill>
              <a:latin typeface="Lato"/>
              <a:ea typeface="Lato"/>
              <a:cs typeface="Lato"/>
              <a:sym typeface="Lato"/>
            </a:endParaRPr>
          </a:p>
        </p:txBody>
      </p:sp>
      <p:sp>
        <p:nvSpPr>
          <p:cNvPr id="71" name="Google Shape;71;p14"/>
          <p:cNvSpPr txBox="1"/>
          <p:nvPr/>
        </p:nvSpPr>
        <p:spPr>
          <a:xfrm>
            <a:off x="4536225" y="2821888"/>
            <a:ext cx="18288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latin typeface="Lato"/>
                <a:ea typeface="Lato"/>
                <a:cs typeface="Lato"/>
                <a:sym typeface="Lato"/>
              </a:rPr>
              <a:t>Sunday evening is the best time to reach Target shoppers</a:t>
            </a:r>
            <a:endParaRPr sz="1200">
              <a:solidFill>
                <a:srgbClr val="000000"/>
              </a:solidFill>
              <a:latin typeface="Lato"/>
              <a:ea typeface="Lato"/>
              <a:cs typeface="Lato"/>
              <a:sym typeface="Lato"/>
            </a:endParaRPr>
          </a:p>
        </p:txBody>
      </p:sp>
      <p:cxnSp>
        <p:nvCxnSpPr>
          <p:cNvPr id="72" name="Google Shape;72;p14"/>
          <p:cNvCxnSpPr/>
          <p:nvPr/>
        </p:nvCxnSpPr>
        <p:spPr>
          <a:xfrm>
            <a:off x="4430850" y="2925537"/>
            <a:ext cx="0" cy="738900"/>
          </a:xfrm>
          <a:prstGeom prst="straightConnector1">
            <a:avLst/>
          </a:prstGeom>
          <a:noFill/>
          <a:ln cap="flat" cmpd="sng" w="19050">
            <a:solidFill>
              <a:srgbClr val="000000"/>
            </a:solidFill>
            <a:prstDash val="solid"/>
            <a:round/>
            <a:headEnd len="med" w="med" type="none"/>
            <a:tailEnd len="med" w="med" type="none"/>
          </a:ln>
        </p:spPr>
      </p:cxnSp>
      <p:cxnSp>
        <p:nvCxnSpPr>
          <p:cNvPr id="73" name="Google Shape;73;p14"/>
          <p:cNvCxnSpPr/>
          <p:nvPr/>
        </p:nvCxnSpPr>
        <p:spPr>
          <a:xfrm>
            <a:off x="2391350" y="2925537"/>
            <a:ext cx="0" cy="738900"/>
          </a:xfrm>
          <a:prstGeom prst="straightConnector1">
            <a:avLst/>
          </a:prstGeom>
          <a:noFill/>
          <a:ln cap="flat" cmpd="sng" w="19050">
            <a:solidFill>
              <a:srgbClr val="000000"/>
            </a:solidFill>
            <a:prstDash val="solid"/>
            <a:round/>
            <a:headEnd len="med" w="med" type="none"/>
            <a:tailEnd len="med" w="med" type="none"/>
          </a:ln>
        </p:spPr>
      </p:cxnSp>
      <p:sp>
        <p:nvSpPr>
          <p:cNvPr id="74" name="Google Shape;74;p14"/>
          <p:cNvSpPr txBox="1"/>
          <p:nvPr/>
        </p:nvSpPr>
        <p:spPr>
          <a:xfrm>
            <a:off x="304800" y="228600"/>
            <a:ext cx="30000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latin typeface="Lato"/>
                <a:ea typeface="Lato"/>
                <a:cs typeface="Lato"/>
                <a:sym typeface="Lato"/>
              </a:rPr>
              <a:t>Target</a:t>
            </a:r>
            <a:r>
              <a:rPr lang="en" sz="1000">
                <a:latin typeface="Lato"/>
                <a:ea typeface="Lato"/>
                <a:cs typeface="Lato"/>
                <a:sym typeface="Lato"/>
              </a:rPr>
              <a:t> Benchmarks and Insights Report</a:t>
            </a:r>
            <a:endParaRPr sz="1000">
              <a:latin typeface="Lato"/>
              <a:ea typeface="Lato"/>
              <a:cs typeface="Lato"/>
              <a:sym typeface="Lato"/>
            </a:endParaRPr>
          </a:p>
        </p:txBody>
      </p:sp>
      <p:cxnSp>
        <p:nvCxnSpPr>
          <p:cNvPr id="75" name="Google Shape;75;p14"/>
          <p:cNvCxnSpPr/>
          <p:nvPr/>
        </p:nvCxnSpPr>
        <p:spPr>
          <a:xfrm>
            <a:off x="396000" y="567300"/>
            <a:ext cx="690300" cy="0"/>
          </a:xfrm>
          <a:prstGeom prst="straightConnector1">
            <a:avLst/>
          </a:prstGeom>
          <a:noFill/>
          <a:ln cap="flat" cmpd="sng" w="19050">
            <a:solidFill>
              <a:srgbClr val="93171C"/>
            </a:solidFill>
            <a:prstDash val="solid"/>
            <a:round/>
            <a:headEnd len="med" w="med" type="none"/>
            <a:tailEnd len="med" w="med" type="none"/>
          </a:ln>
        </p:spPr>
      </p:cxnSp>
      <p:sp>
        <p:nvSpPr>
          <p:cNvPr id="76" name="Google Shape;76;p14"/>
          <p:cNvSpPr txBox="1"/>
          <p:nvPr/>
        </p:nvSpPr>
        <p:spPr>
          <a:xfrm>
            <a:off x="396000" y="3937063"/>
            <a:ext cx="66495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latin typeface="Lato"/>
                <a:ea typeface="Lato"/>
                <a:cs typeface="Lato"/>
                <a:sym typeface="Lato"/>
              </a:rPr>
              <a:t>Here are the latest Target eCommerce findings for your 2023 marketing initiatives.</a:t>
            </a:r>
            <a:endParaRPr sz="1200">
              <a:solidFill>
                <a:srgbClr val="000000"/>
              </a:solidFill>
              <a:latin typeface="Lato"/>
              <a:ea typeface="Lato"/>
              <a:cs typeface="Lato"/>
              <a:sym typeface="Lato"/>
            </a:endParaRPr>
          </a:p>
        </p:txBody>
      </p:sp>
      <p:pic>
        <p:nvPicPr>
          <p:cNvPr id="77" name="Google Shape;77;p14"/>
          <p:cNvPicPr preferRelativeResize="0"/>
          <p:nvPr/>
        </p:nvPicPr>
        <p:blipFill rotWithShape="1">
          <a:blip r:embed="rId3">
            <a:alphaModFix/>
          </a:blip>
          <a:srcRect b="1569" l="0" r="0" t="1569"/>
          <a:stretch/>
        </p:blipFill>
        <p:spPr>
          <a:xfrm>
            <a:off x="219925" y="4734475"/>
            <a:ext cx="607350" cy="221775"/>
          </a:xfrm>
          <a:prstGeom prst="rect">
            <a:avLst/>
          </a:prstGeom>
          <a:noFill/>
          <a:ln>
            <a:noFill/>
          </a:ln>
        </p:spPr>
      </p:pic>
      <p:sp>
        <p:nvSpPr>
          <p:cNvPr id="78" name="Google Shape;78;p14"/>
          <p:cNvSpPr/>
          <p:nvPr/>
        </p:nvSpPr>
        <p:spPr>
          <a:xfrm>
            <a:off x="7599725" y="-14400"/>
            <a:ext cx="1587900" cy="5172300"/>
          </a:xfrm>
          <a:prstGeom prst="rect">
            <a:avLst/>
          </a:prstGeom>
          <a:solidFill>
            <a:srgbClr val="93171C"/>
          </a:solidFill>
          <a:ln>
            <a:noFill/>
          </a:ln>
        </p:spPr>
        <p:txBody>
          <a:bodyPr anchorCtr="0" anchor="ctr" bIns="28575" lIns="28575" spcFirstLastPara="1" rIns="28575" wrap="square" tIns="28575">
            <a:noAutofit/>
          </a:bodyPr>
          <a:lstStyle/>
          <a:p>
            <a:pPr indent="0" lvl="0" marL="0" marR="0" rtl="0" algn="ctr">
              <a:lnSpc>
                <a:spcPct val="100000"/>
              </a:lnSpc>
              <a:spcBef>
                <a:spcPts val="0"/>
              </a:spcBef>
              <a:spcAft>
                <a:spcPts val="0"/>
              </a:spcAft>
              <a:buClr>
                <a:srgbClr val="D03DA8"/>
              </a:buClr>
              <a:buSzPts val="900"/>
              <a:buFont typeface="Helvetica Neue"/>
              <a:buNone/>
            </a:pPr>
            <a:r>
              <a:t/>
            </a:r>
            <a:endParaRPr b="0" i="0" sz="900" u="none" cap="none" strike="noStrike">
              <a:solidFill>
                <a:srgbClr val="D03DA8"/>
              </a:solidFill>
              <a:latin typeface="Helvetica Neue"/>
              <a:ea typeface="Helvetica Neue"/>
              <a:cs typeface="Helvetica Neue"/>
              <a:sym typeface="Helvetica Neue"/>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2" name="Shape 82"/>
        <p:cNvGrpSpPr/>
        <p:nvPr/>
      </p:nvGrpSpPr>
      <p:grpSpPr>
        <a:xfrm>
          <a:off x="0" y="0"/>
          <a:ext cx="0" cy="0"/>
          <a:chOff x="0" y="0"/>
          <a:chExt cx="0" cy="0"/>
        </a:xfrm>
      </p:grpSpPr>
      <p:sp>
        <p:nvSpPr>
          <p:cNvPr id="83" name="Google Shape;83;p15"/>
          <p:cNvSpPr/>
          <p:nvPr/>
        </p:nvSpPr>
        <p:spPr>
          <a:xfrm>
            <a:off x="0" y="0"/>
            <a:ext cx="4572000" cy="5143500"/>
          </a:xfrm>
          <a:prstGeom prst="rect">
            <a:avLst/>
          </a:prstGeom>
          <a:solidFill>
            <a:srgbClr val="6A111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15"/>
          <p:cNvSpPr txBox="1"/>
          <p:nvPr/>
        </p:nvSpPr>
        <p:spPr>
          <a:xfrm>
            <a:off x="304879" y="851325"/>
            <a:ext cx="3720900" cy="554100"/>
          </a:xfrm>
          <a:prstGeom prst="rect">
            <a:avLst/>
          </a:prstGeom>
          <a:noFill/>
          <a:ln>
            <a:noFill/>
          </a:ln>
        </p:spPr>
        <p:txBody>
          <a:bodyPr anchorCtr="0" anchor="t" bIns="26775" lIns="91425" spcFirstLastPara="1" rIns="26775" wrap="square" tIns="26775">
            <a:noAutofit/>
          </a:bodyPr>
          <a:lstStyle/>
          <a:p>
            <a:pPr indent="0" lvl="0" marL="0" rtl="0" algn="l">
              <a:spcBef>
                <a:spcPts val="0"/>
              </a:spcBef>
              <a:spcAft>
                <a:spcPts val="1000"/>
              </a:spcAft>
              <a:buNone/>
            </a:pPr>
            <a:r>
              <a:rPr b="1" lang="en" sz="2000">
                <a:solidFill>
                  <a:schemeClr val="lt1"/>
                </a:solidFill>
                <a:latin typeface="Raleway"/>
                <a:ea typeface="Raleway"/>
                <a:cs typeface="Raleway"/>
                <a:sym typeface="Raleway"/>
              </a:rPr>
              <a:t>Use a strategic mix of social commerce ads.</a:t>
            </a:r>
            <a:endParaRPr b="1" sz="800">
              <a:solidFill>
                <a:schemeClr val="lt1"/>
              </a:solidFill>
              <a:latin typeface="Lato"/>
              <a:ea typeface="Lato"/>
              <a:cs typeface="Lato"/>
              <a:sym typeface="Lato"/>
            </a:endParaRPr>
          </a:p>
        </p:txBody>
      </p:sp>
      <p:sp>
        <p:nvSpPr>
          <p:cNvPr id="85" name="Google Shape;85;p15"/>
          <p:cNvSpPr txBox="1"/>
          <p:nvPr/>
        </p:nvSpPr>
        <p:spPr>
          <a:xfrm>
            <a:off x="304800" y="1545875"/>
            <a:ext cx="3955500" cy="954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1000"/>
              </a:spcAft>
              <a:buNone/>
            </a:pPr>
            <a:r>
              <a:rPr lang="en" sz="1000">
                <a:solidFill>
                  <a:schemeClr val="lt1"/>
                </a:solidFill>
                <a:latin typeface="Lato"/>
                <a:ea typeface="Lato"/>
                <a:cs typeface="Lato"/>
                <a:sym typeface="Lato"/>
              </a:rPr>
              <a:t>While Facebook (55%) and Instagram (32%) remain staple channels for driving brand media traffic (Purchase Intent Clicks*) to Target, YouTube and TikTok follow at 5 percent. Snap and Pinterest are also channels that some brands are using to drive traffic to Target driving 2 percent and 1 percent, respectively.</a:t>
            </a:r>
            <a:endParaRPr sz="1000">
              <a:solidFill>
                <a:schemeClr val="lt1"/>
              </a:solidFill>
              <a:latin typeface="Lato"/>
              <a:ea typeface="Lato"/>
              <a:cs typeface="Lato"/>
              <a:sym typeface="Lato"/>
            </a:endParaRPr>
          </a:p>
        </p:txBody>
      </p:sp>
      <p:sp>
        <p:nvSpPr>
          <p:cNvPr id="86" name="Google Shape;86;p15"/>
          <p:cNvSpPr txBox="1"/>
          <p:nvPr/>
        </p:nvSpPr>
        <p:spPr>
          <a:xfrm>
            <a:off x="304875" y="2578163"/>
            <a:ext cx="3955500" cy="1108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1000"/>
              </a:spcAft>
              <a:buNone/>
            </a:pPr>
            <a:r>
              <a:rPr lang="en" sz="1000">
                <a:solidFill>
                  <a:schemeClr val="lt1"/>
                </a:solidFill>
                <a:latin typeface="Lato"/>
                <a:ea typeface="Lato"/>
                <a:cs typeface="Lato"/>
                <a:sym typeface="Lato"/>
              </a:rPr>
              <a:t>This indicates a shift that occurred last year from the top social channels for Target in 2021, where TikTok drove 0 percent of in-market traffic. YouTube saw a dip in traffic in the past year, driving 9 percent of Target’s Purchase Intent Clicks in 2021. Meanwhile, YouTube and Pinterest both saw a slight dip after both driving 3 percent of traffic for Target in 2021.</a:t>
            </a:r>
            <a:endParaRPr sz="1000">
              <a:solidFill>
                <a:schemeClr val="lt1"/>
              </a:solidFill>
              <a:latin typeface="Lato"/>
              <a:ea typeface="Lato"/>
              <a:cs typeface="Lato"/>
              <a:sym typeface="Lato"/>
            </a:endParaRPr>
          </a:p>
        </p:txBody>
      </p:sp>
      <p:sp>
        <p:nvSpPr>
          <p:cNvPr id="87" name="Google Shape;87;p15"/>
          <p:cNvSpPr/>
          <p:nvPr/>
        </p:nvSpPr>
        <p:spPr>
          <a:xfrm>
            <a:off x="374475" y="4060650"/>
            <a:ext cx="3720900" cy="680100"/>
          </a:xfrm>
          <a:prstGeom prst="roundRect">
            <a:avLst>
              <a:gd fmla="val 12248" name="adj"/>
            </a:avLst>
          </a:prstGeom>
          <a:solidFill>
            <a:srgbClr val="EDF3F7"/>
          </a:solidFill>
          <a:ln>
            <a:noFill/>
          </a:ln>
          <a:effectLst>
            <a:outerShdw blurRad="14288" rotWithShape="0" algn="bl" dir="5400000" dist="19050">
              <a:srgbClr val="000000">
                <a:alpha val="9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15"/>
          <p:cNvSpPr txBox="1"/>
          <p:nvPr/>
        </p:nvSpPr>
        <p:spPr>
          <a:xfrm>
            <a:off x="499575" y="4219700"/>
            <a:ext cx="34779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1000"/>
              </a:spcAft>
              <a:buNone/>
            </a:pPr>
            <a:r>
              <a:rPr lang="en" sz="800">
                <a:solidFill>
                  <a:schemeClr val="dk1"/>
                </a:solidFill>
                <a:latin typeface="Lato"/>
                <a:ea typeface="Lato"/>
                <a:cs typeface="Lato"/>
                <a:sym typeface="Lato"/>
              </a:rPr>
              <a:t>The number of times a shopper has clicked through to at least one retailer during a single session.</a:t>
            </a:r>
            <a:endParaRPr>
              <a:solidFill>
                <a:schemeClr val="dk1"/>
              </a:solidFill>
            </a:endParaRPr>
          </a:p>
        </p:txBody>
      </p:sp>
      <p:sp>
        <p:nvSpPr>
          <p:cNvPr id="89" name="Google Shape;89;p15"/>
          <p:cNvSpPr txBox="1"/>
          <p:nvPr/>
        </p:nvSpPr>
        <p:spPr>
          <a:xfrm>
            <a:off x="304800" y="228600"/>
            <a:ext cx="30000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chemeClr val="lt1"/>
                </a:solidFill>
                <a:latin typeface="Lato"/>
                <a:ea typeface="Lato"/>
                <a:cs typeface="Lato"/>
                <a:sym typeface="Lato"/>
              </a:rPr>
              <a:t>Target Benchmarks and Insights Report</a:t>
            </a:r>
            <a:endParaRPr sz="1000">
              <a:solidFill>
                <a:schemeClr val="lt1"/>
              </a:solidFill>
              <a:latin typeface="Lato"/>
              <a:ea typeface="Lato"/>
              <a:cs typeface="Lato"/>
              <a:sym typeface="Lato"/>
            </a:endParaRPr>
          </a:p>
        </p:txBody>
      </p:sp>
      <p:cxnSp>
        <p:nvCxnSpPr>
          <p:cNvPr id="90" name="Google Shape;90;p15"/>
          <p:cNvCxnSpPr/>
          <p:nvPr/>
        </p:nvCxnSpPr>
        <p:spPr>
          <a:xfrm>
            <a:off x="396000" y="567300"/>
            <a:ext cx="690300" cy="0"/>
          </a:xfrm>
          <a:prstGeom prst="straightConnector1">
            <a:avLst/>
          </a:prstGeom>
          <a:noFill/>
          <a:ln cap="flat" cmpd="sng" w="19050">
            <a:solidFill>
              <a:schemeClr val="lt1"/>
            </a:solidFill>
            <a:prstDash val="solid"/>
            <a:round/>
            <a:headEnd len="med" w="med" type="none"/>
            <a:tailEnd len="med" w="med" type="none"/>
          </a:ln>
        </p:spPr>
      </p:cxnSp>
      <p:sp>
        <p:nvSpPr>
          <p:cNvPr id="91" name="Google Shape;91;p15"/>
          <p:cNvSpPr/>
          <p:nvPr/>
        </p:nvSpPr>
        <p:spPr>
          <a:xfrm>
            <a:off x="505550" y="3970400"/>
            <a:ext cx="1348800" cy="249300"/>
          </a:xfrm>
          <a:prstGeom prst="roundRect">
            <a:avLst>
              <a:gd fmla="val 50000" name="adj"/>
            </a:avLst>
          </a:prstGeom>
          <a:solidFill>
            <a:srgbClr val="CD202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15"/>
          <p:cNvSpPr txBox="1"/>
          <p:nvPr/>
        </p:nvSpPr>
        <p:spPr>
          <a:xfrm>
            <a:off x="533325" y="3941150"/>
            <a:ext cx="14280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1000"/>
              </a:spcAft>
              <a:buNone/>
            </a:pPr>
            <a:r>
              <a:rPr b="1" lang="en" sz="800">
                <a:solidFill>
                  <a:schemeClr val="lt1"/>
                </a:solidFill>
                <a:latin typeface="Lato"/>
                <a:ea typeface="Lato"/>
                <a:cs typeface="Lato"/>
                <a:sym typeface="Lato"/>
              </a:rPr>
              <a:t>*Purchase Intent Clicks: </a:t>
            </a:r>
            <a:endParaRPr b="1">
              <a:solidFill>
                <a:schemeClr val="lt1"/>
              </a:solidFill>
            </a:endParaRPr>
          </a:p>
        </p:txBody>
      </p:sp>
      <p:sp>
        <p:nvSpPr>
          <p:cNvPr id="93" name="Google Shape;93;p15"/>
          <p:cNvSpPr txBox="1"/>
          <p:nvPr/>
        </p:nvSpPr>
        <p:spPr>
          <a:xfrm>
            <a:off x="4877125" y="567300"/>
            <a:ext cx="38457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600">
                <a:latin typeface="Raleway"/>
                <a:ea typeface="Raleway"/>
                <a:cs typeface="Raleway"/>
                <a:sym typeface="Raleway"/>
              </a:rPr>
              <a:t>Social Platform Share of Purchase Intent Clicks to Target</a:t>
            </a:r>
            <a:endParaRPr b="1" sz="1600">
              <a:latin typeface="Raleway"/>
              <a:ea typeface="Raleway"/>
              <a:cs typeface="Raleway"/>
              <a:sym typeface="Raleway"/>
            </a:endParaRPr>
          </a:p>
        </p:txBody>
      </p:sp>
      <p:pic>
        <p:nvPicPr>
          <p:cNvPr id="94" name="Google Shape;94;p15"/>
          <p:cNvPicPr preferRelativeResize="0"/>
          <p:nvPr/>
        </p:nvPicPr>
        <p:blipFill>
          <a:blip r:embed="rId3">
            <a:alphaModFix/>
          </a:blip>
          <a:stretch>
            <a:fillRect/>
          </a:stretch>
        </p:blipFill>
        <p:spPr>
          <a:xfrm>
            <a:off x="4974150" y="1587559"/>
            <a:ext cx="3720901" cy="288209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16"/>
          <p:cNvSpPr txBox="1"/>
          <p:nvPr/>
        </p:nvSpPr>
        <p:spPr>
          <a:xfrm>
            <a:off x="304800" y="785375"/>
            <a:ext cx="38808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600">
                <a:latin typeface="Raleway"/>
                <a:ea typeface="Raleway"/>
                <a:cs typeface="Raleway"/>
                <a:sym typeface="Raleway"/>
              </a:rPr>
              <a:t>What brand categories matter most?</a:t>
            </a:r>
            <a:endParaRPr b="1" sz="1600">
              <a:latin typeface="Raleway"/>
              <a:ea typeface="Raleway"/>
              <a:cs typeface="Raleway"/>
              <a:sym typeface="Raleway"/>
            </a:endParaRPr>
          </a:p>
        </p:txBody>
      </p:sp>
      <p:sp>
        <p:nvSpPr>
          <p:cNvPr id="100" name="Google Shape;100;p16"/>
          <p:cNvSpPr txBox="1"/>
          <p:nvPr/>
        </p:nvSpPr>
        <p:spPr>
          <a:xfrm>
            <a:off x="304800" y="1216475"/>
            <a:ext cx="3675600" cy="1544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rgbClr val="1D2229"/>
                </a:solidFill>
                <a:latin typeface="Lato"/>
                <a:ea typeface="Lato"/>
                <a:cs typeface="Lato"/>
                <a:sym typeface="Lato"/>
              </a:rPr>
              <a:t>Target offers a wide array of product categories both in-store and online, but which ones are seeing the most purchase intent from eCommerce shoppers? </a:t>
            </a:r>
            <a:endParaRPr sz="1000">
              <a:solidFill>
                <a:srgbClr val="1D2229"/>
              </a:solidFill>
              <a:latin typeface="Lato"/>
              <a:ea typeface="Lato"/>
              <a:cs typeface="Lato"/>
              <a:sym typeface="Lato"/>
            </a:endParaRPr>
          </a:p>
          <a:p>
            <a:pPr indent="0" lvl="0" marL="0" rtl="0" algn="l">
              <a:spcBef>
                <a:spcPts val="1000"/>
              </a:spcBef>
              <a:spcAft>
                <a:spcPts val="1000"/>
              </a:spcAft>
              <a:buNone/>
            </a:pPr>
            <a:r>
              <a:rPr lang="en" sz="1000">
                <a:solidFill>
                  <a:srgbClr val="1D2229"/>
                </a:solidFill>
                <a:latin typeface="Lato"/>
                <a:ea typeface="Lato"/>
                <a:cs typeface="Lato"/>
                <a:sym typeface="Lato"/>
              </a:rPr>
              <a:t>Currently, grocery takes the lead as the top product category for Target shoppers on the MikMak Platform, with 29.4 percent of Grocery shoppers clicking through to the retailer from brands’ media. Personal Care and Toys come next, at 14.3 percent and 12.7 percent, respectively.</a:t>
            </a:r>
            <a:endParaRPr sz="1000">
              <a:solidFill>
                <a:srgbClr val="1D2229"/>
              </a:solidFill>
              <a:latin typeface="Lato"/>
              <a:ea typeface="Lato"/>
              <a:cs typeface="Lato"/>
              <a:sym typeface="Lato"/>
            </a:endParaRPr>
          </a:p>
        </p:txBody>
      </p:sp>
      <p:sp>
        <p:nvSpPr>
          <p:cNvPr id="101" name="Google Shape;101;p16"/>
          <p:cNvSpPr txBox="1"/>
          <p:nvPr/>
        </p:nvSpPr>
        <p:spPr>
          <a:xfrm>
            <a:off x="304800" y="228600"/>
            <a:ext cx="30000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latin typeface="Lato"/>
                <a:ea typeface="Lato"/>
                <a:cs typeface="Lato"/>
                <a:sym typeface="Lato"/>
              </a:rPr>
              <a:t>Target Benchmarks and Insights Report</a:t>
            </a:r>
            <a:endParaRPr sz="1000">
              <a:latin typeface="Lato"/>
              <a:ea typeface="Lato"/>
              <a:cs typeface="Lato"/>
              <a:sym typeface="Lato"/>
            </a:endParaRPr>
          </a:p>
        </p:txBody>
      </p:sp>
      <p:cxnSp>
        <p:nvCxnSpPr>
          <p:cNvPr id="102" name="Google Shape;102;p16"/>
          <p:cNvCxnSpPr/>
          <p:nvPr/>
        </p:nvCxnSpPr>
        <p:spPr>
          <a:xfrm>
            <a:off x="396000" y="567300"/>
            <a:ext cx="690300" cy="0"/>
          </a:xfrm>
          <a:prstGeom prst="straightConnector1">
            <a:avLst/>
          </a:prstGeom>
          <a:noFill/>
          <a:ln cap="flat" cmpd="sng" w="19050">
            <a:solidFill>
              <a:srgbClr val="93171C"/>
            </a:solidFill>
            <a:prstDash val="solid"/>
            <a:round/>
            <a:headEnd len="med" w="med" type="none"/>
            <a:tailEnd len="med" w="med" type="none"/>
          </a:ln>
        </p:spPr>
      </p:cxnSp>
      <p:sp>
        <p:nvSpPr>
          <p:cNvPr id="103" name="Google Shape;103;p16"/>
          <p:cNvSpPr/>
          <p:nvPr/>
        </p:nvSpPr>
        <p:spPr>
          <a:xfrm>
            <a:off x="4429125" y="0"/>
            <a:ext cx="4714800" cy="5143500"/>
          </a:xfrm>
          <a:prstGeom prst="rect">
            <a:avLst/>
          </a:prstGeom>
          <a:solidFill>
            <a:srgbClr val="6A111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16"/>
          <p:cNvSpPr txBox="1"/>
          <p:nvPr/>
        </p:nvSpPr>
        <p:spPr>
          <a:xfrm>
            <a:off x="4963025" y="826175"/>
            <a:ext cx="37131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1000"/>
              </a:spcAft>
              <a:buNone/>
            </a:pPr>
            <a:r>
              <a:rPr lang="en" sz="1000">
                <a:solidFill>
                  <a:srgbClr val="FFFFFF"/>
                </a:solidFill>
                <a:latin typeface="Lato"/>
                <a:ea typeface="Lato"/>
                <a:cs typeface="Lato"/>
                <a:sym typeface="Lato"/>
              </a:rPr>
              <a:t>In 2021, this category mix looked different. Personal Care took the top spot, followed by Grocery, Toys, Beauty, and Household Products.</a:t>
            </a:r>
            <a:endParaRPr sz="1000">
              <a:solidFill>
                <a:srgbClr val="FFFFFF"/>
              </a:solidFill>
              <a:latin typeface="Lato"/>
              <a:ea typeface="Lato"/>
              <a:cs typeface="Lato"/>
              <a:sym typeface="Lato"/>
            </a:endParaRPr>
          </a:p>
        </p:txBody>
      </p:sp>
      <p:grpSp>
        <p:nvGrpSpPr>
          <p:cNvPr id="105" name="Google Shape;105;p16"/>
          <p:cNvGrpSpPr/>
          <p:nvPr/>
        </p:nvGrpSpPr>
        <p:grpSpPr>
          <a:xfrm>
            <a:off x="5042629" y="2013123"/>
            <a:ext cx="3643239" cy="856216"/>
            <a:chOff x="357000" y="2808838"/>
            <a:chExt cx="3778902" cy="955065"/>
          </a:xfrm>
        </p:grpSpPr>
        <p:sp>
          <p:nvSpPr>
            <p:cNvPr id="106" name="Google Shape;106;p16"/>
            <p:cNvSpPr/>
            <p:nvPr/>
          </p:nvSpPr>
          <p:spPr>
            <a:xfrm>
              <a:off x="357000" y="2817995"/>
              <a:ext cx="728400" cy="945900"/>
            </a:xfrm>
            <a:prstGeom prst="roundRect">
              <a:avLst>
                <a:gd fmla="val 5557" name="adj"/>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16"/>
            <p:cNvSpPr/>
            <p:nvPr/>
          </p:nvSpPr>
          <p:spPr>
            <a:xfrm>
              <a:off x="1129587" y="2818002"/>
              <a:ext cx="719400" cy="945900"/>
            </a:xfrm>
            <a:prstGeom prst="roundRect">
              <a:avLst>
                <a:gd fmla="val 5557" name="adj"/>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16"/>
            <p:cNvSpPr/>
            <p:nvPr/>
          </p:nvSpPr>
          <p:spPr>
            <a:xfrm>
              <a:off x="1892995" y="2818002"/>
              <a:ext cx="719400" cy="945900"/>
            </a:xfrm>
            <a:prstGeom prst="roundRect">
              <a:avLst>
                <a:gd fmla="val 5557" name="adj"/>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16"/>
            <p:cNvSpPr/>
            <p:nvPr/>
          </p:nvSpPr>
          <p:spPr>
            <a:xfrm>
              <a:off x="2654749" y="2808838"/>
              <a:ext cx="719400" cy="945900"/>
            </a:xfrm>
            <a:prstGeom prst="roundRect">
              <a:avLst>
                <a:gd fmla="val 5557" name="adj"/>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16"/>
            <p:cNvSpPr/>
            <p:nvPr/>
          </p:nvSpPr>
          <p:spPr>
            <a:xfrm>
              <a:off x="3416502" y="2808838"/>
              <a:ext cx="719400" cy="945900"/>
            </a:xfrm>
            <a:prstGeom prst="roundRect">
              <a:avLst>
                <a:gd fmla="val 5557" name="adj"/>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16"/>
            <p:cNvSpPr txBox="1"/>
            <p:nvPr/>
          </p:nvSpPr>
          <p:spPr>
            <a:xfrm>
              <a:off x="395300" y="2913863"/>
              <a:ext cx="635700" cy="686700"/>
            </a:xfrm>
            <a:prstGeom prst="rect">
              <a:avLst/>
            </a:prstGeom>
            <a:noFill/>
            <a:ln>
              <a:noFill/>
            </a:ln>
          </p:spPr>
          <p:txBody>
            <a:bodyPr anchorCtr="0" anchor="t" bIns="91425" lIns="91425" spcFirstLastPara="1" rIns="91425" wrap="square" tIns="91425">
              <a:spAutoFit/>
            </a:bodyPr>
            <a:lstStyle/>
            <a:p>
              <a:pPr indent="0" lvl="0" marL="0" rtl="0" algn="ctr">
                <a:lnSpc>
                  <a:spcPct val="100000"/>
                </a:lnSpc>
                <a:spcBef>
                  <a:spcPts val="0"/>
                </a:spcBef>
                <a:spcAft>
                  <a:spcPts val="0"/>
                </a:spcAft>
                <a:buNone/>
              </a:pPr>
              <a:r>
                <a:rPr lang="en" sz="1900">
                  <a:solidFill>
                    <a:srgbClr val="6A1115"/>
                  </a:solidFill>
                  <a:latin typeface="Lato Black"/>
                  <a:ea typeface="Lato Black"/>
                  <a:cs typeface="Lato Black"/>
                  <a:sym typeface="Lato Black"/>
                </a:rPr>
                <a:t>1 </a:t>
              </a:r>
              <a:r>
                <a:rPr lang="en" sz="1900">
                  <a:solidFill>
                    <a:srgbClr val="6A1115"/>
                  </a:solidFill>
                  <a:latin typeface="Lato"/>
                  <a:ea typeface="Lato"/>
                  <a:cs typeface="Lato"/>
                  <a:sym typeface="Lato"/>
                </a:rPr>
                <a:t>  </a:t>
              </a:r>
              <a:r>
                <a:rPr lang="en" sz="1100">
                  <a:solidFill>
                    <a:srgbClr val="6A1115"/>
                  </a:solidFill>
                  <a:latin typeface="Lato"/>
                  <a:ea typeface="Lato"/>
                  <a:cs typeface="Lato"/>
                  <a:sym typeface="Lato"/>
                </a:rPr>
                <a:t>    </a:t>
              </a:r>
              <a:r>
                <a:rPr lang="en" sz="900">
                  <a:solidFill>
                    <a:srgbClr val="6A1115"/>
                  </a:solidFill>
                  <a:latin typeface="Lato"/>
                  <a:ea typeface="Lato"/>
                  <a:cs typeface="Lato"/>
                  <a:sym typeface="Lato"/>
                </a:rPr>
                <a:t>Grocery</a:t>
              </a:r>
              <a:endParaRPr sz="900">
                <a:solidFill>
                  <a:srgbClr val="6A1115"/>
                </a:solidFill>
                <a:latin typeface="Lato"/>
                <a:ea typeface="Lato"/>
                <a:cs typeface="Lato"/>
                <a:sym typeface="Lato"/>
              </a:endParaRPr>
            </a:p>
          </p:txBody>
        </p:sp>
        <p:sp>
          <p:nvSpPr>
            <p:cNvPr id="112" name="Google Shape;112;p16"/>
            <p:cNvSpPr txBox="1"/>
            <p:nvPr/>
          </p:nvSpPr>
          <p:spPr>
            <a:xfrm>
              <a:off x="1158326" y="2913863"/>
              <a:ext cx="690300" cy="841200"/>
            </a:xfrm>
            <a:prstGeom prst="rect">
              <a:avLst/>
            </a:prstGeom>
            <a:noFill/>
            <a:ln>
              <a:noFill/>
            </a:ln>
          </p:spPr>
          <p:txBody>
            <a:bodyPr anchorCtr="0" anchor="t" bIns="91425" lIns="91425" spcFirstLastPara="1" rIns="91425" wrap="square" tIns="91425">
              <a:spAutoFit/>
            </a:bodyPr>
            <a:lstStyle/>
            <a:p>
              <a:pPr indent="0" lvl="0" marL="0" rtl="0" algn="ctr">
                <a:lnSpc>
                  <a:spcPct val="100000"/>
                </a:lnSpc>
                <a:spcBef>
                  <a:spcPts val="0"/>
                </a:spcBef>
                <a:spcAft>
                  <a:spcPts val="0"/>
                </a:spcAft>
                <a:buNone/>
              </a:pPr>
              <a:r>
                <a:rPr lang="en" sz="1900">
                  <a:solidFill>
                    <a:srgbClr val="6A1115"/>
                  </a:solidFill>
                  <a:latin typeface="Lato Black"/>
                  <a:ea typeface="Lato Black"/>
                  <a:cs typeface="Lato Black"/>
                  <a:sym typeface="Lato Black"/>
                </a:rPr>
                <a:t>2 </a:t>
              </a:r>
              <a:r>
                <a:rPr lang="en" sz="1900">
                  <a:solidFill>
                    <a:srgbClr val="6A1115"/>
                  </a:solidFill>
                  <a:latin typeface="Lato"/>
                  <a:ea typeface="Lato"/>
                  <a:cs typeface="Lato"/>
                  <a:sym typeface="Lato"/>
                </a:rPr>
                <a:t>  </a:t>
              </a:r>
              <a:r>
                <a:rPr lang="en" sz="1100">
                  <a:solidFill>
                    <a:srgbClr val="6A1115"/>
                  </a:solidFill>
                  <a:latin typeface="Lato"/>
                  <a:ea typeface="Lato"/>
                  <a:cs typeface="Lato"/>
                  <a:sym typeface="Lato"/>
                </a:rPr>
                <a:t>    </a:t>
              </a:r>
              <a:r>
                <a:rPr lang="en" sz="900">
                  <a:solidFill>
                    <a:srgbClr val="6A1115"/>
                  </a:solidFill>
                  <a:latin typeface="Lato"/>
                  <a:ea typeface="Lato"/>
                  <a:cs typeface="Lato"/>
                  <a:sym typeface="Lato"/>
                </a:rPr>
                <a:t>Personal Care</a:t>
              </a:r>
              <a:endParaRPr sz="900">
                <a:solidFill>
                  <a:srgbClr val="6A1115"/>
                </a:solidFill>
                <a:latin typeface="Lato"/>
                <a:ea typeface="Lato"/>
                <a:cs typeface="Lato"/>
                <a:sym typeface="Lato"/>
              </a:endParaRPr>
            </a:p>
          </p:txBody>
        </p:sp>
        <p:sp>
          <p:nvSpPr>
            <p:cNvPr id="113" name="Google Shape;113;p16"/>
            <p:cNvSpPr txBox="1"/>
            <p:nvPr/>
          </p:nvSpPr>
          <p:spPr>
            <a:xfrm>
              <a:off x="1906539" y="2913863"/>
              <a:ext cx="690300" cy="686700"/>
            </a:xfrm>
            <a:prstGeom prst="rect">
              <a:avLst/>
            </a:prstGeom>
            <a:noFill/>
            <a:ln>
              <a:noFill/>
            </a:ln>
          </p:spPr>
          <p:txBody>
            <a:bodyPr anchorCtr="0" anchor="t" bIns="91425" lIns="91425" spcFirstLastPara="1" rIns="91425" wrap="square" tIns="91425">
              <a:spAutoFit/>
            </a:bodyPr>
            <a:lstStyle/>
            <a:p>
              <a:pPr indent="0" lvl="0" marL="0" rtl="0" algn="ctr">
                <a:lnSpc>
                  <a:spcPct val="100000"/>
                </a:lnSpc>
                <a:spcBef>
                  <a:spcPts val="0"/>
                </a:spcBef>
                <a:spcAft>
                  <a:spcPts val="0"/>
                </a:spcAft>
                <a:buNone/>
              </a:pPr>
              <a:r>
                <a:rPr lang="en" sz="1900">
                  <a:solidFill>
                    <a:srgbClr val="6A1115"/>
                  </a:solidFill>
                  <a:latin typeface="Lato Black"/>
                  <a:ea typeface="Lato Black"/>
                  <a:cs typeface="Lato Black"/>
                  <a:sym typeface="Lato Black"/>
                </a:rPr>
                <a:t>3 </a:t>
              </a:r>
              <a:r>
                <a:rPr lang="en" sz="1900">
                  <a:solidFill>
                    <a:srgbClr val="6A1115"/>
                  </a:solidFill>
                  <a:latin typeface="Lato"/>
                  <a:ea typeface="Lato"/>
                  <a:cs typeface="Lato"/>
                  <a:sym typeface="Lato"/>
                </a:rPr>
                <a:t>  </a:t>
              </a:r>
              <a:r>
                <a:rPr lang="en" sz="1100">
                  <a:solidFill>
                    <a:srgbClr val="6A1115"/>
                  </a:solidFill>
                  <a:latin typeface="Lato"/>
                  <a:ea typeface="Lato"/>
                  <a:cs typeface="Lato"/>
                  <a:sym typeface="Lato"/>
                </a:rPr>
                <a:t>    </a:t>
              </a:r>
              <a:r>
                <a:rPr lang="en" sz="900">
                  <a:solidFill>
                    <a:srgbClr val="6A1115"/>
                  </a:solidFill>
                  <a:latin typeface="Lato"/>
                  <a:ea typeface="Lato"/>
                  <a:cs typeface="Lato"/>
                  <a:sym typeface="Lato"/>
                </a:rPr>
                <a:t>Toys</a:t>
              </a:r>
              <a:endParaRPr sz="900">
                <a:solidFill>
                  <a:srgbClr val="6A1115"/>
                </a:solidFill>
                <a:latin typeface="Lato"/>
                <a:ea typeface="Lato"/>
                <a:cs typeface="Lato"/>
                <a:sym typeface="Lato"/>
              </a:endParaRPr>
            </a:p>
          </p:txBody>
        </p:sp>
        <p:sp>
          <p:nvSpPr>
            <p:cNvPr id="114" name="Google Shape;114;p16"/>
            <p:cNvSpPr txBox="1"/>
            <p:nvPr/>
          </p:nvSpPr>
          <p:spPr>
            <a:xfrm>
              <a:off x="2673539" y="2913863"/>
              <a:ext cx="690300" cy="841200"/>
            </a:xfrm>
            <a:prstGeom prst="rect">
              <a:avLst/>
            </a:prstGeom>
            <a:noFill/>
            <a:ln>
              <a:noFill/>
            </a:ln>
          </p:spPr>
          <p:txBody>
            <a:bodyPr anchorCtr="0" anchor="t" bIns="91425" lIns="91425" spcFirstLastPara="1" rIns="91425" wrap="square" tIns="91425">
              <a:spAutoFit/>
            </a:bodyPr>
            <a:lstStyle/>
            <a:p>
              <a:pPr indent="0" lvl="0" marL="0" rtl="0" algn="ctr">
                <a:lnSpc>
                  <a:spcPct val="100000"/>
                </a:lnSpc>
                <a:spcBef>
                  <a:spcPts val="0"/>
                </a:spcBef>
                <a:spcAft>
                  <a:spcPts val="0"/>
                </a:spcAft>
                <a:buNone/>
              </a:pPr>
              <a:r>
                <a:rPr lang="en" sz="1900">
                  <a:solidFill>
                    <a:srgbClr val="6A1115"/>
                  </a:solidFill>
                  <a:latin typeface="Lato Black"/>
                  <a:ea typeface="Lato Black"/>
                  <a:cs typeface="Lato Black"/>
                  <a:sym typeface="Lato Black"/>
                </a:rPr>
                <a:t>4 </a:t>
              </a:r>
              <a:r>
                <a:rPr lang="en" sz="1900">
                  <a:solidFill>
                    <a:srgbClr val="6A1115"/>
                  </a:solidFill>
                  <a:latin typeface="Lato"/>
                  <a:ea typeface="Lato"/>
                  <a:cs typeface="Lato"/>
                  <a:sym typeface="Lato"/>
                </a:rPr>
                <a:t>  </a:t>
              </a:r>
              <a:r>
                <a:rPr lang="en" sz="1100">
                  <a:solidFill>
                    <a:srgbClr val="6A1115"/>
                  </a:solidFill>
                  <a:latin typeface="Lato"/>
                  <a:ea typeface="Lato"/>
                  <a:cs typeface="Lato"/>
                  <a:sym typeface="Lato"/>
                </a:rPr>
                <a:t>    </a:t>
              </a:r>
              <a:r>
                <a:rPr lang="en" sz="900">
                  <a:solidFill>
                    <a:srgbClr val="6A1115"/>
                  </a:solidFill>
                  <a:latin typeface="Lato"/>
                  <a:ea typeface="Lato"/>
                  <a:cs typeface="Lato"/>
                  <a:sym typeface="Lato"/>
                </a:rPr>
                <a:t>Infant Care</a:t>
              </a:r>
              <a:endParaRPr sz="900">
                <a:solidFill>
                  <a:srgbClr val="6A1115"/>
                </a:solidFill>
                <a:latin typeface="Lato"/>
                <a:ea typeface="Lato"/>
                <a:cs typeface="Lato"/>
                <a:sym typeface="Lato"/>
              </a:endParaRPr>
            </a:p>
          </p:txBody>
        </p:sp>
        <p:sp>
          <p:nvSpPr>
            <p:cNvPr id="115" name="Google Shape;115;p16"/>
            <p:cNvSpPr txBox="1"/>
            <p:nvPr/>
          </p:nvSpPr>
          <p:spPr>
            <a:xfrm>
              <a:off x="3433014" y="2913863"/>
              <a:ext cx="690300" cy="686700"/>
            </a:xfrm>
            <a:prstGeom prst="rect">
              <a:avLst/>
            </a:prstGeom>
            <a:noFill/>
            <a:ln>
              <a:noFill/>
            </a:ln>
          </p:spPr>
          <p:txBody>
            <a:bodyPr anchorCtr="0" anchor="t" bIns="91425" lIns="91425" spcFirstLastPara="1" rIns="91425" wrap="square" tIns="91425">
              <a:spAutoFit/>
            </a:bodyPr>
            <a:lstStyle/>
            <a:p>
              <a:pPr indent="0" lvl="0" marL="0" rtl="0" algn="ctr">
                <a:lnSpc>
                  <a:spcPct val="100000"/>
                </a:lnSpc>
                <a:spcBef>
                  <a:spcPts val="0"/>
                </a:spcBef>
                <a:spcAft>
                  <a:spcPts val="0"/>
                </a:spcAft>
                <a:buNone/>
              </a:pPr>
              <a:r>
                <a:rPr lang="en" sz="1900">
                  <a:solidFill>
                    <a:srgbClr val="6A1115"/>
                  </a:solidFill>
                  <a:latin typeface="Lato Black"/>
                  <a:ea typeface="Lato Black"/>
                  <a:cs typeface="Lato Black"/>
                  <a:sym typeface="Lato Black"/>
                </a:rPr>
                <a:t>5 </a:t>
              </a:r>
              <a:r>
                <a:rPr lang="en" sz="1900">
                  <a:solidFill>
                    <a:srgbClr val="6A1115"/>
                  </a:solidFill>
                  <a:latin typeface="Lato"/>
                  <a:ea typeface="Lato"/>
                  <a:cs typeface="Lato"/>
                  <a:sym typeface="Lato"/>
                </a:rPr>
                <a:t>  </a:t>
              </a:r>
              <a:r>
                <a:rPr lang="en" sz="1100">
                  <a:solidFill>
                    <a:srgbClr val="6A1115"/>
                  </a:solidFill>
                  <a:latin typeface="Lato"/>
                  <a:ea typeface="Lato"/>
                  <a:cs typeface="Lato"/>
                  <a:sym typeface="Lato"/>
                </a:rPr>
                <a:t>    </a:t>
              </a:r>
              <a:r>
                <a:rPr lang="en" sz="900">
                  <a:solidFill>
                    <a:srgbClr val="6A1115"/>
                  </a:solidFill>
                  <a:latin typeface="Lato"/>
                  <a:ea typeface="Lato"/>
                  <a:cs typeface="Lato"/>
                  <a:sym typeface="Lato"/>
                </a:rPr>
                <a:t>Beauty</a:t>
              </a:r>
              <a:endParaRPr sz="900">
                <a:solidFill>
                  <a:srgbClr val="6A1115"/>
                </a:solidFill>
                <a:latin typeface="Lato"/>
                <a:ea typeface="Lato"/>
                <a:cs typeface="Lato"/>
                <a:sym typeface="Lato"/>
              </a:endParaRPr>
            </a:p>
          </p:txBody>
        </p:sp>
      </p:grpSp>
      <p:grpSp>
        <p:nvGrpSpPr>
          <p:cNvPr id="116" name="Google Shape;116;p16"/>
          <p:cNvGrpSpPr/>
          <p:nvPr/>
        </p:nvGrpSpPr>
        <p:grpSpPr>
          <a:xfrm>
            <a:off x="5042696" y="3419924"/>
            <a:ext cx="3643239" cy="846453"/>
            <a:chOff x="5097000" y="3229913"/>
            <a:chExt cx="3778902" cy="962425"/>
          </a:xfrm>
        </p:grpSpPr>
        <p:sp>
          <p:nvSpPr>
            <p:cNvPr id="117" name="Google Shape;117;p16"/>
            <p:cNvSpPr/>
            <p:nvPr/>
          </p:nvSpPr>
          <p:spPr>
            <a:xfrm>
              <a:off x="5097000" y="3239070"/>
              <a:ext cx="728400" cy="945900"/>
            </a:xfrm>
            <a:prstGeom prst="roundRect">
              <a:avLst>
                <a:gd fmla="val 5557" name="adj"/>
              </a:avLst>
            </a:prstGeom>
            <a:solidFill>
              <a:srgbClr val="EDA8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6"/>
            <p:cNvSpPr/>
            <p:nvPr/>
          </p:nvSpPr>
          <p:spPr>
            <a:xfrm>
              <a:off x="5869587" y="3239077"/>
              <a:ext cx="719400" cy="945900"/>
            </a:xfrm>
            <a:prstGeom prst="roundRect">
              <a:avLst>
                <a:gd fmla="val 5557" name="adj"/>
              </a:avLst>
            </a:prstGeom>
            <a:solidFill>
              <a:srgbClr val="EDA8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16"/>
            <p:cNvSpPr/>
            <p:nvPr/>
          </p:nvSpPr>
          <p:spPr>
            <a:xfrm>
              <a:off x="6632995" y="3239077"/>
              <a:ext cx="719400" cy="945900"/>
            </a:xfrm>
            <a:prstGeom prst="roundRect">
              <a:avLst>
                <a:gd fmla="val 5557" name="adj"/>
              </a:avLst>
            </a:prstGeom>
            <a:solidFill>
              <a:srgbClr val="EDA8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16"/>
            <p:cNvSpPr/>
            <p:nvPr/>
          </p:nvSpPr>
          <p:spPr>
            <a:xfrm>
              <a:off x="7394749" y="3229913"/>
              <a:ext cx="719400" cy="945900"/>
            </a:xfrm>
            <a:prstGeom prst="roundRect">
              <a:avLst>
                <a:gd fmla="val 5557" name="adj"/>
              </a:avLst>
            </a:prstGeom>
            <a:solidFill>
              <a:srgbClr val="EDA8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16"/>
            <p:cNvSpPr/>
            <p:nvPr/>
          </p:nvSpPr>
          <p:spPr>
            <a:xfrm>
              <a:off x="8156502" y="3229913"/>
              <a:ext cx="719400" cy="945900"/>
            </a:xfrm>
            <a:prstGeom prst="roundRect">
              <a:avLst>
                <a:gd fmla="val 5557" name="adj"/>
              </a:avLst>
            </a:prstGeom>
            <a:solidFill>
              <a:srgbClr val="EDA8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16"/>
            <p:cNvSpPr txBox="1"/>
            <p:nvPr/>
          </p:nvSpPr>
          <p:spPr>
            <a:xfrm>
              <a:off x="5120057" y="3331022"/>
              <a:ext cx="690300" cy="857400"/>
            </a:xfrm>
            <a:prstGeom prst="rect">
              <a:avLst/>
            </a:prstGeom>
            <a:noFill/>
            <a:ln>
              <a:noFill/>
            </a:ln>
          </p:spPr>
          <p:txBody>
            <a:bodyPr anchorCtr="0" anchor="t" bIns="91425" lIns="91425" spcFirstLastPara="1" rIns="91425" wrap="square" tIns="91425">
              <a:spAutoFit/>
            </a:bodyPr>
            <a:lstStyle/>
            <a:p>
              <a:pPr indent="0" lvl="0" marL="0" rtl="0" algn="ctr">
                <a:lnSpc>
                  <a:spcPct val="100000"/>
                </a:lnSpc>
                <a:spcBef>
                  <a:spcPts val="0"/>
                </a:spcBef>
                <a:spcAft>
                  <a:spcPts val="0"/>
                </a:spcAft>
                <a:buNone/>
              </a:pPr>
              <a:r>
                <a:rPr lang="en" sz="1900">
                  <a:solidFill>
                    <a:srgbClr val="6A1115"/>
                  </a:solidFill>
                  <a:latin typeface="Lato Black"/>
                  <a:ea typeface="Lato Black"/>
                  <a:cs typeface="Lato Black"/>
                  <a:sym typeface="Lato Black"/>
                </a:rPr>
                <a:t>1 </a:t>
              </a:r>
              <a:r>
                <a:rPr lang="en" sz="1900">
                  <a:solidFill>
                    <a:srgbClr val="6A1115"/>
                  </a:solidFill>
                  <a:latin typeface="Lato"/>
                  <a:ea typeface="Lato"/>
                  <a:cs typeface="Lato"/>
                  <a:sym typeface="Lato"/>
                </a:rPr>
                <a:t>  </a:t>
              </a:r>
              <a:r>
                <a:rPr lang="en" sz="1100">
                  <a:solidFill>
                    <a:srgbClr val="6A1115"/>
                  </a:solidFill>
                  <a:latin typeface="Lato"/>
                  <a:ea typeface="Lato"/>
                  <a:cs typeface="Lato"/>
                  <a:sym typeface="Lato"/>
                </a:rPr>
                <a:t>    </a:t>
              </a:r>
              <a:r>
                <a:rPr lang="en" sz="900">
                  <a:solidFill>
                    <a:srgbClr val="6A1115"/>
                  </a:solidFill>
                  <a:latin typeface="Lato"/>
                  <a:ea typeface="Lato"/>
                  <a:cs typeface="Lato"/>
                  <a:sym typeface="Lato"/>
                </a:rPr>
                <a:t>Personal Care</a:t>
              </a:r>
              <a:endParaRPr sz="900">
                <a:solidFill>
                  <a:srgbClr val="6A1115"/>
                </a:solidFill>
                <a:latin typeface="Lato"/>
                <a:ea typeface="Lato"/>
                <a:cs typeface="Lato"/>
                <a:sym typeface="Lato"/>
              </a:endParaRPr>
            </a:p>
          </p:txBody>
        </p:sp>
        <p:sp>
          <p:nvSpPr>
            <p:cNvPr id="123" name="Google Shape;123;p16"/>
            <p:cNvSpPr txBox="1"/>
            <p:nvPr/>
          </p:nvSpPr>
          <p:spPr>
            <a:xfrm>
              <a:off x="5898326" y="3334938"/>
              <a:ext cx="690300" cy="699900"/>
            </a:xfrm>
            <a:prstGeom prst="rect">
              <a:avLst/>
            </a:prstGeom>
            <a:noFill/>
            <a:ln>
              <a:noFill/>
            </a:ln>
          </p:spPr>
          <p:txBody>
            <a:bodyPr anchorCtr="0" anchor="t" bIns="91425" lIns="91425" spcFirstLastPara="1" rIns="91425" wrap="square" tIns="91425">
              <a:spAutoFit/>
            </a:bodyPr>
            <a:lstStyle/>
            <a:p>
              <a:pPr indent="0" lvl="0" marL="0" rtl="0" algn="ctr">
                <a:lnSpc>
                  <a:spcPct val="100000"/>
                </a:lnSpc>
                <a:spcBef>
                  <a:spcPts val="0"/>
                </a:spcBef>
                <a:spcAft>
                  <a:spcPts val="0"/>
                </a:spcAft>
                <a:buNone/>
              </a:pPr>
              <a:r>
                <a:rPr lang="en" sz="1900">
                  <a:solidFill>
                    <a:srgbClr val="6A1115"/>
                  </a:solidFill>
                  <a:latin typeface="Lato Black"/>
                  <a:ea typeface="Lato Black"/>
                  <a:cs typeface="Lato Black"/>
                  <a:sym typeface="Lato Black"/>
                </a:rPr>
                <a:t>2 </a:t>
              </a:r>
              <a:r>
                <a:rPr lang="en" sz="1900">
                  <a:solidFill>
                    <a:srgbClr val="6A1115"/>
                  </a:solidFill>
                  <a:latin typeface="Lato"/>
                  <a:ea typeface="Lato"/>
                  <a:cs typeface="Lato"/>
                  <a:sym typeface="Lato"/>
                </a:rPr>
                <a:t>  </a:t>
              </a:r>
              <a:r>
                <a:rPr lang="en" sz="1100">
                  <a:solidFill>
                    <a:srgbClr val="6A1115"/>
                  </a:solidFill>
                  <a:latin typeface="Lato"/>
                  <a:ea typeface="Lato"/>
                  <a:cs typeface="Lato"/>
                  <a:sym typeface="Lato"/>
                </a:rPr>
                <a:t>    </a:t>
              </a:r>
              <a:r>
                <a:rPr lang="en" sz="900">
                  <a:solidFill>
                    <a:srgbClr val="6A1115"/>
                  </a:solidFill>
                  <a:latin typeface="Lato"/>
                  <a:ea typeface="Lato"/>
                  <a:cs typeface="Lato"/>
                  <a:sym typeface="Lato"/>
                </a:rPr>
                <a:t>Grocery</a:t>
              </a:r>
              <a:endParaRPr sz="900">
                <a:solidFill>
                  <a:srgbClr val="6A1115"/>
                </a:solidFill>
                <a:latin typeface="Lato"/>
                <a:ea typeface="Lato"/>
                <a:cs typeface="Lato"/>
                <a:sym typeface="Lato"/>
              </a:endParaRPr>
            </a:p>
          </p:txBody>
        </p:sp>
        <p:sp>
          <p:nvSpPr>
            <p:cNvPr id="124" name="Google Shape;124;p16"/>
            <p:cNvSpPr txBox="1"/>
            <p:nvPr/>
          </p:nvSpPr>
          <p:spPr>
            <a:xfrm>
              <a:off x="6646539" y="3334938"/>
              <a:ext cx="690300" cy="699900"/>
            </a:xfrm>
            <a:prstGeom prst="rect">
              <a:avLst/>
            </a:prstGeom>
            <a:noFill/>
            <a:ln>
              <a:noFill/>
            </a:ln>
          </p:spPr>
          <p:txBody>
            <a:bodyPr anchorCtr="0" anchor="t" bIns="91425" lIns="91425" spcFirstLastPara="1" rIns="91425" wrap="square" tIns="91425">
              <a:spAutoFit/>
            </a:bodyPr>
            <a:lstStyle/>
            <a:p>
              <a:pPr indent="0" lvl="0" marL="0" rtl="0" algn="ctr">
                <a:lnSpc>
                  <a:spcPct val="100000"/>
                </a:lnSpc>
                <a:spcBef>
                  <a:spcPts val="0"/>
                </a:spcBef>
                <a:spcAft>
                  <a:spcPts val="0"/>
                </a:spcAft>
                <a:buNone/>
              </a:pPr>
              <a:r>
                <a:rPr lang="en" sz="1900">
                  <a:solidFill>
                    <a:srgbClr val="6A1115"/>
                  </a:solidFill>
                  <a:latin typeface="Lato Black"/>
                  <a:ea typeface="Lato Black"/>
                  <a:cs typeface="Lato Black"/>
                  <a:sym typeface="Lato Black"/>
                </a:rPr>
                <a:t>3 </a:t>
              </a:r>
              <a:r>
                <a:rPr lang="en" sz="1900">
                  <a:solidFill>
                    <a:srgbClr val="6A1115"/>
                  </a:solidFill>
                  <a:latin typeface="Lato"/>
                  <a:ea typeface="Lato"/>
                  <a:cs typeface="Lato"/>
                  <a:sym typeface="Lato"/>
                </a:rPr>
                <a:t>  </a:t>
              </a:r>
              <a:r>
                <a:rPr lang="en" sz="1100">
                  <a:solidFill>
                    <a:srgbClr val="6A1115"/>
                  </a:solidFill>
                  <a:latin typeface="Lato"/>
                  <a:ea typeface="Lato"/>
                  <a:cs typeface="Lato"/>
                  <a:sym typeface="Lato"/>
                </a:rPr>
                <a:t>    </a:t>
              </a:r>
              <a:r>
                <a:rPr lang="en" sz="900">
                  <a:solidFill>
                    <a:srgbClr val="6A1115"/>
                  </a:solidFill>
                  <a:latin typeface="Lato"/>
                  <a:ea typeface="Lato"/>
                  <a:cs typeface="Lato"/>
                  <a:sym typeface="Lato"/>
                </a:rPr>
                <a:t>Toys</a:t>
              </a:r>
              <a:endParaRPr sz="900">
                <a:solidFill>
                  <a:srgbClr val="6A1115"/>
                </a:solidFill>
                <a:latin typeface="Lato"/>
                <a:ea typeface="Lato"/>
                <a:cs typeface="Lato"/>
                <a:sym typeface="Lato"/>
              </a:endParaRPr>
            </a:p>
          </p:txBody>
        </p:sp>
        <p:sp>
          <p:nvSpPr>
            <p:cNvPr id="125" name="Google Shape;125;p16"/>
            <p:cNvSpPr txBox="1"/>
            <p:nvPr/>
          </p:nvSpPr>
          <p:spPr>
            <a:xfrm>
              <a:off x="7413539" y="3334938"/>
              <a:ext cx="690300" cy="699900"/>
            </a:xfrm>
            <a:prstGeom prst="rect">
              <a:avLst/>
            </a:prstGeom>
            <a:noFill/>
            <a:ln>
              <a:noFill/>
            </a:ln>
          </p:spPr>
          <p:txBody>
            <a:bodyPr anchorCtr="0" anchor="t" bIns="91425" lIns="91425" spcFirstLastPara="1" rIns="91425" wrap="square" tIns="91425">
              <a:spAutoFit/>
            </a:bodyPr>
            <a:lstStyle/>
            <a:p>
              <a:pPr indent="0" lvl="0" marL="0" rtl="0" algn="ctr">
                <a:lnSpc>
                  <a:spcPct val="100000"/>
                </a:lnSpc>
                <a:spcBef>
                  <a:spcPts val="0"/>
                </a:spcBef>
                <a:spcAft>
                  <a:spcPts val="0"/>
                </a:spcAft>
                <a:buNone/>
              </a:pPr>
              <a:r>
                <a:rPr lang="en" sz="1900">
                  <a:solidFill>
                    <a:srgbClr val="6A1115"/>
                  </a:solidFill>
                  <a:latin typeface="Lato Black"/>
                  <a:ea typeface="Lato Black"/>
                  <a:cs typeface="Lato Black"/>
                  <a:sym typeface="Lato Black"/>
                </a:rPr>
                <a:t>4 </a:t>
              </a:r>
              <a:r>
                <a:rPr lang="en" sz="1900">
                  <a:solidFill>
                    <a:srgbClr val="6A1115"/>
                  </a:solidFill>
                  <a:latin typeface="Lato"/>
                  <a:ea typeface="Lato"/>
                  <a:cs typeface="Lato"/>
                  <a:sym typeface="Lato"/>
                </a:rPr>
                <a:t>  </a:t>
              </a:r>
              <a:r>
                <a:rPr lang="en" sz="1100">
                  <a:solidFill>
                    <a:srgbClr val="6A1115"/>
                  </a:solidFill>
                  <a:latin typeface="Lato"/>
                  <a:ea typeface="Lato"/>
                  <a:cs typeface="Lato"/>
                  <a:sym typeface="Lato"/>
                </a:rPr>
                <a:t>    </a:t>
              </a:r>
              <a:r>
                <a:rPr lang="en" sz="900">
                  <a:solidFill>
                    <a:srgbClr val="6A1115"/>
                  </a:solidFill>
                  <a:latin typeface="Lato"/>
                  <a:ea typeface="Lato"/>
                  <a:cs typeface="Lato"/>
                  <a:sym typeface="Lato"/>
                </a:rPr>
                <a:t>Beauty</a:t>
              </a:r>
              <a:endParaRPr sz="900">
                <a:solidFill>
                  <a:srgbClr val="6A1115"/>
                </a:solidFill>
                <a:latin typeface="Lato"/>
                <a:ea typeface="Lato"/>
                <a:cs typeface="Lato"/>
                <a:sym typeface="Lato"/>
              </a:endParaRPr>
            </a:p>
          </p:txBody>
        </p:sp>
        <p:sp>
          <p:nvSpPr>
            <p:cNvPr id="126" name="Google Shape;126;p16"/>
            <p:cNvSpPr txBox="1"/>
            <p:nvPr/>
          </p:nvSpPr>
          <p:spPr>
            <a:xfrm>
              <a:off x="8173014" y="3334938"/>
              <a:ext cx="690300" cy="857400"/>
            </a:xfrm>
            <a:prstGeom prst="rect">
              <a:avLst/>
            </a:prstGeom>
            <a:noFill/>
            <a:ln>
              <a:noFill/>
            </a:ln>
          </p:spPr>
          <p:txBody>
            <a:bodyPr anchorCtr="0" anchor="t" bIns="91425" lIns="91425" spcFirstLastPara="1" rIns="91425" wrap="square" tIns="91425">
              <a:spAutoFit/>
            </a:bodyPr>
            <a:lstStyle/>
            <a:p>
              <a:pPr indent="0" lvl="0" marL="0" rtl="0" algn="ctr">
                <a:lnSpc>
                  <a:spcPct val="100000"/>
                </a:lnSpc>
                <a:spcBef>
                  <a:spcPts val="0"/>
                </a:spcBef>
                <a:spcAft>
                  <a:spcPts val="0"/>
                </a:spcAft>
                <a:buNone/>
              </a:pPr>
              <a:r>
                <a:rPr lang="en" sz="1900">
                  <a:solidFill>
                    <a:srgbClr val="6A1115"/>
                  </a:solidFill>
                  <a:latin typeface="Lato Black"/>
                  <a:ea typeface="Lato Black"/>
                  <a:cs typeface="Lato Black"/>
                  <a:sym typeface="Lato Black"/>
                </a:rPr>
                <a:t>5 </a:t>
              </a:r>
              <a:r>
                <a:rPr lang="en" sz="1900">
                  <a:solidFill>
                    <a:srgbClr val="6A1115"/>
                  </a:solidFill>
                  <a:latin typeface="Lato"/>
                  <a:ea typeface="Lato"/>
                  <a:cs typeface="Lato"/>
                  <a:sym typeface="Lato"/>
                </a:rPr>
                <a:t>  </a:t>
              </a:r>
              <a:r>
                <a:rPr lang="en" sz="1100">
                  <a:solidFill>
                    <a:srgbClr val="6A1115"/>
                  </a:solidFill>
                  <a:latin typeface="Lato"/>
                  <a:ea typeface="Lato"/>
                  <a:cs typeface="Lato"/>
                  <a:sym typeface="Lato"/>
                </a:rPr>
                <a:t>    </a:t>
              </a:r>
              <a:r>
                <a:rPr lang="en" sz="900">
                  <a:solidFill>
                    <a:srgbClr val="6A1115"/>
                  </a:solidFill>
                  <a:latin typeface="Lato"/>
                  <a:ea typeface="Lato"/>
                  <a:cs typeface="Lato"/>
                  <a:sym typeface="Lato"/>
                </a:rPr>
                <a:t>Home Care</a:t>
              </a:r>
              <a:endParaRPr sz="900">
                <a:solidFill>
                  <a:srgbClr val="6A1115"/>
                </a:solidFill>
                <a:latin typeface="Lato"/>
                <a:ea typeface="Lato"/>
                <a:cs typeface="Lato"/>
                <a:sym typeface="Lato"/>
              </a:endParaRPr>
            </a:p>
          </p:txBody>
        </p:sp>
      </p:grpSp>
      <p:sp>
        <p:nvSpPr>
          <p:cNvPr id="127" name="Google Shape;127;p16"/>
          <p:cNvSpPr txBox="1"/>
          <p:nvPr/>
        </p:nvSpPr>
        <p:spPr>
          <a:xfrm>
            <a:off x="5064606" y="1603775"/>
            <a:ext cx="36114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1000"/>
              </a:spcAft>
              <a:buNone/>
            </a:pPr>
            <a:r>
              <a:rPr b="1" lang="en" sz="1000">
                <a:solidFill>
                  <a:srgbClr val="FFFFFF"/>
                </a:solidFill>
                <a:latin typeface="Lato"/>
                <a:ea typeface="Lato"/>
                <a:cs typeface="Lato"/>
                <a:sym typeface="Lato"/>
              </a:rPr>
              <a:t>Top Categories for Target Shoppers, 2022</a:t>
            </a:r>
            <a:endParaRPr b="1" sz="1000">
              <a:solidFill>
                <a:srgbClr val="FFFFFF"/>
              </a:solidFill>
              <a:latin typeface="Lato"/>
              <a:ea typeface="Lato"/>
              <a:cs typeface="Lato"/>
              <a:sym typeface="Lato"/>
            </a:endParaRPr>
          </a:p>
        </p:txBody>
      </p:sp>
      <p:sp>
        <p:nvSpPr>
          <p:cNvPr id="128" name="Google Shape;128;p16"/>
          <p:cNvSpPr txBox="1"/>
          <p:nvPr/>
        </p:nvSpPr>
        <p:spPr>
          <a:xfrm>
            <a:off x="5052306" y="3019750"/>
            <a:ext cx="36114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1000"/>
              </a:spcAft>
              <a:buNone/>
            </a:pPr>
            <a:r>
              <a:rPr b="1" lang="en" sz="1000">
                <a:solidFill>
                  <a:srgbClr val="FFFFFF"/>
                </a:solidFill>
                <a:latin typeface="Lato"/>
                <a:ea typeface="Lato"/>
                <a:cs typeface="Lato"/>
                <a:sym typeface="Lato"/>
              </a:rPr>
              <a:t>Top Categories for Target Shoppers, 2021</a:t>
            </a:r>
            <a:endParaRPr b="1" sz="1000">
              <a:solidFill>
                <a:srgbClr val="FFFFFF"/>
              </a:solidFill>
              <a:latin typeface="Lato"/>
              <a:ea typeface="Lato"/>
              <a:cs typeface="Lato"/>
              <a:sym typeface="Lato"/>
            </a:endParaRPr>
          </a:p>
        </p:txBody>
      </p:sp>
      <p:pic>
        <p:nvPicPr>
          <p:cNvPr id="129" name="Google Shape;129;p16"/>
          <p:cNvPicPr preferRelativeResize="0"/>
          <p:nvPr/>
        </p:nvPicPr>
        <p:blipFill rotWithShape="1">
          <a:blip r:embed="rId3">
            <a:alphaModFix/>
          </a:blip>
          <a:srcRect b="0" l="0" r="0" t="28098"/>
          <a:stretch/>
        </p:blipFill>
        <p:spPr>
          <a:xfrm>
            <a:off x="0" y="3019750"/>
            <a:ext cx="4429123" cy="2123751"/>
          </a:xfrm>
          <a:prstGeom prst="rect">
            <a:avLst/>
          </a:prstGeom>
          <a:noFill/>
          <a:ln>
            <a:noFill/>
          </a:ln>
        </p:spPr>
      </p:pic>
      <p:sp>
        <p:nvSpPr>
          <p:cNvPr id="130" name="Google Shape;130;p16"/>
          <p:cNvSpPr/>
          <p:nvPr/>
        </p:nvSpPr>
        <p:spPr>
          <a:xfrm>
            <a:off x="0" y="3019750"/>
            <a:ext cx="4429200" cy="2123700"/>
          </a:xfrm>
          <a:prstGeom prst="rect">
            <a:avLst/>
          </a:prstGeom>
          <a:solidFill>
            <a:srgbClr val="93171C">
              <a:alpha val="69050"/>
            </a:srgbClr>
          </a:solidFill>
          <a:ln>
            <a:noFill/>
          </a:ln>
        </p:spPr>
        <p:txBody>
          <a:bodyPr anchorCtr="0" anchor="ctr" bIns="28575" lIns="28575" spcFirstLastPara="1" rIns="28575" wrap="square" tIns="28575">
            <a:noAutofit/>
          </a:bodyPr>
          <a:lstStyle/>
          <a:p>
            <a:pPr indent="0" lvl="0" marL="0" marR="0" rtl="0" algn="ctr">
              <a:lnSpc>
                <a:spcPct val="100000"/>
              </a:lnSpc>
              <a:spcBef>
                <a:spcPts val="0"/>
              </a:spcBef>
              <a:spcAft>
                <a:spcPts val="0"/>
              </a:spcAft>
              <a:buClr>
                <a:srgbClr val="D03DA8"/>
              </a:buClr>
              <a:buSzPts val="900"/>
              <a:buFont typeface="Helvetica Neue"/>
              <a:buNone/>
            </a:pPr>
            <a:r>
              <a:t/>
            </a:r>
            <a:endParaRPr b="0" i="0" sz="900" u="none" cap="none" strike="noStrike">
              <a:solidFill>
                <a:srgbClr val="D03DA8"/>
              </a:solidFill>
              <a:latin typeface="Helvetica Neue"/>
              <a:ea typeface="Helvetica Neue"/>
              <a:cs typeface="Helvetica Neue"/>
              <a:sym typeface="Helvetica Neue"/>
            </a:endParaRPr>
          </a:p>
        </p:txBody>
      </p:sp>
      <p:grpSp>
        <p:nvGrpSpPr>
          <p:cNvPr id="131" name="Google Shape;131;p16"/>
          <p:cNvGrpSpPr/>
          <p:nvPr/>
        </p:nvGrpSpPr>
        <p:grpSpPr>
          <a:xfrm>
            <a:off x="335000" y="3502450"/>
            <a:ext cx="3643200" cy="1158300"/>
            <a:chOff x="514750" y="3275575"/>
            <a:chExt cx="3643200" cy="1158300"/>
          </a:xfrm>
        </p:grpSpPr>
        <p:sp>
          <p:nvSpPr>
            <p:cNvPr id="132" name="Google Shape;132;p16"/>
            <p:cNvSpPr/>
            <p:nvPr/>
          </p:nvSpPr>
          <p:spPr>
            <a:xfrm>
              <a:off x="514750" y="3275575"/>
              <a:ext cx="3643200" cy="1158300"/>
            </a:xfrm>
            <a:prstGeom prst="roundRect">
              <a:avLst>
                <a:gd fmla="val 11452"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16"/>
            <p:cNvSpPr txBox="1"/>
            <p:nvPr/>
          </p:nvSpPr>
          <p:spPr>
            <a:xfrm>
              <a:off x="514750" y="3379875"/>
              <a:ext cx="3643200" cy="431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600">
                  <a:solidFill>
                    <a:schemeClr val="dk1"/>
                  </a:solidFill>
                  <a:latin typeface="Raleway"/>
                  <a:ea typeface="Raleway"/>
                  <a:cs typeface="Raleway"/>
                  <a:sym typeface="Raleway"/>
                </a:rPr>
                <a:t>Channel x Category Mix (Traffic)</a:t>
              </a:r>
              <a:endParaRPr b="1" sz="1600">
                <a:solidFill>
                  <a:schemeClr val="dk1"/>
                </a:solidFill>
                <a:latin typeface="Raleway"/>
                <a:ea typeface="Raleway"/>
                <a:cs typeface="Raleway"/>
                <a:sym typeface="Raleway"/>
              </a:endParaRPr>
            </a:p>
          </p:txBody>
        </p:sp>
        <p:grpSp>
          <p:nvGrpSpPr>
            <p:cNvPr id="134" name="Google Shape;134;p16"/>
            <p:cNvGrpSpPr/>
            <p:nvPr/>
          </p:nvGrpSpPr>
          <p:grpSpPr>
            <a:xfrm>
              <a:off x="1113529" y="3854155"/>
              <a:ext cx="814793" cy="369306"/>
              <a:chOff x="627207" y="2202320"/>
              <a:chExt cx="814874" cy="369306"/>
            </a:xfrm>
          </p:grpSpPr>
          <p:pic>
            <p:nvPicPr>
              <p:cNvPr id="135" name="Google Shape;135;p16"/>
              <p:cNvPicPr preferRelativeResize="0"/>
              <p:nvPr/>
            </p:nvPicPr>
            <p:blipFill rotWithShape="1">
              <a:blip r:embed="rId4">
                <a:alphaModFix/>
              </a:blip>
              <a:srcRect b="0" l="0" r="0" t="0"/>
              <a:stretch/>
            </p:blipFill>
            <p:spPr>
              <a:xfrm>
                <a:off x="1079022" y="2205440"/>
                <a:ext cx="363059" cy="363064"/>
              </a:xfrm>
              <a:prstGeom prst="rect">
                <a:avLst/>
              </a:prstGeom>
              <a:noFill/>
              <a:ln>
                <a:noFill/>
              </a:ln>
            </p:spPr>
          </p:pic>
          <p:pic>
            <p:nvPicPr>
              <p:cNvPr id="136" name="Google Shape;136;p16"/>
              <p:cNvPicPr preferRelativeResize="0"/>
              <p:nvPr/>
            </p:nvPicPr>
            <p:blipFill rotWithShape="1">
              <a:blip r:embed="rId5">
                <a:alphaModFix/>
              </a:blip>
              <a:srcRect b="0" l="0" r="0" t="0"/>
              <a:stretch/>
            </p:blipFill>
            <p:spPr>
              <a:xfrm>
                <a:off x="627207" y="2202320"/>
                <a:ext cx="369306" cy="369306"/>
              </a:xfrm>
              <a:prstGeom prst="rect">
                <a:avLst/>
              </a:prstGeom>
              <a:noFill/>
              <a:ln>
                <a:noFill/>
              </a:ln>
            </p:spPr>
          </p:pic>
        </p:grpSp>
        <p:sp>
          <p:nvSpPr>
            <p:cNvPr id="137" name="Google Shape;137;p16"/>
            <p:cNvSpPr txBox="1"/>
            <p:nvPr/>
          </p:nvSpPr>
          <p:spPr>
            <a:xfrm>
              <a:off x="2026033" y="3716200"/>
              <a:ext cx="1585800" cy="585000"/>
            </a:xfrm>
            <a:prstGeom prst="rect">
              <a:avLst/>
            </a:prstGeom>
            <a:noFill/>
            <a:ln>
              <a:noFill/>
            </a:ln>
          </p:spPr>
          <p:txBody>
            <a:bodyPr anchorCtr="0" anchor="ctr" bIns="91425" lIns="91425" spcFirstLastPara="1" rIns="91425" wrap="square" tIns="91425">
              <a:spAutoFit/>
            </a:bodyPr>
            <a:lstStyle/>
            <a:p>
              <a:pPr indent="0" lvl="0" marL="0" rtl="0" algn="ctr">
                <a:spcBef>
                  <a:spcPts val="0"/>
                </a:spcBef>
                <a:spcAft>
                  <a:spcPts val="0"/>
                </a:spcAft>
                <a:buNone/>
              </a:pPr>
              <a:r>
                <a:rPr b="1" lang="en" sz="2100">
                  <a:solidFill>
                    <a:schemeClr val="dk1"/>
                  </a:solidFill>
                  <a:latin typeface="Raleway"/>
                  <a:ea typeface="Raleway"/>
                  <a:cs typeface="Raleway"/>
                  <a:sym typeface="Raleway"/>
                </a:rPr>
                <a:t>X</a:t>
              </a:r>
              <a:r>
                <a:rPr b="1" lang="en" sz="2600">
                  <a:solidFill>
                    <a:schemeClr val="dk1"/>
                  </a:solidFill>
                  <a:latin typeface="Raleway"/>
                  <a:ea typeface="Raleway"/>
                  <a:cs typeface="Raleway"/>
                  <a:sym typeface="Raleway"/>
                </a:rPr>
                <a:t>  </a:t>
              </a:r>
              <a:r>
                <a:rPr b="1" lang="en" sz="2200">
                  <a:solidFill>
                    <a:schemeClr val="dk1"/>
                  </a:solidFill>
                  <a:latin typeface="Raleway"/>
                  <a:ea typeface="Raleway"/>
                  <a:cs typeface="Raleway"/>
                  <a:sym typeface="Raleway"/>
                </a:rPr>
                <a:t>Grocery</a:t>
              </a:r>
              <a:endParaRPr b="1" sz="2200">
                <a:solidFill>
                  <a:schemeClr val="dk1"/>
                </a:solidFill>
                <a:latin typeface="Raleway"/>
                <a:ea typeface="Raleway"/>
                <a:cs typeface="Raleway"/>
                <a:sym typeface="Raleway"/>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17"/>
          <p:cNvSpPr/>
          <p:nvPr/>
        </p:nvSpPr>
        <p:spPr>
          <a:xfrm>
            <a:off x="0" y="0"/>
            <a:ext cx="4572000" cy="5143500"/>
          </a:xfrm>
          <a:prstGeom prst="rect">
            <a:avLst/>
          </a:prstGeom>
          <a:solidFill>
            <a:srgbClr val="6A111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17"/>
          <p:cNvSpPr txBox="1"/>
          <p:nvPr/>
        </p:nvSpPr>
        <p:spPr>
          <a:xfrm>
            <a:off x="304879" y="806725"/>
            <a:ext cx="3720900" cy="554100"/>
          </a:xfrm>
          <a:prstGeom prst="rect">
            <a:avLst/>
          </a:prstGeom>
          <a:noFill/>
          <a:ln>
            <a:noFill/>
          </a:ln>
        </p:spPr>
        <p:txBody>
          <a:bodyPr anchorCtr="0" anchor="t" bIns="26775" lIns="91425" spcFirstLastPara="1" rIns="26775" wrap="square" tIns="26775">
            <a:noAutofit/>
          </a:bodyPr>
          <a:lstStyle/>
          <a:p>
            <a:pPr indent="0" lvl="0" marL="0" rtl="0" algn="l">
              <a:spcBef>
                <a:spcPts val="0"/>
              </a:spcBef>
              <a:spcAft>
                <a:spcPts val="1000"/>
              </a:spcAft>
              <a:buNone/>
            </a:pPr>
            <a:r>
              <a:rPr b="1" lang="en" sz="1600">
                <a:solidFill>
                  <a:schemeClr val="lt1"/>
                </a:solidFill>
                <a:latin typeface="Raleway"/>
                <a:ea typeface="Raleway"/>
                <a:cs typeface="Raleway"/>
                <a:sym typeface="Raleway"/>
              </a:rPr>
              <a:t>Target shoppers put between 4 and 5 items in their basket</a:t>
            </a:r>
            <a:endParaRPr b="1" sz="1600">
              <a:solidFill>
                <a:schemeClr val="lt1"/>
              </a:solidFill>
              <a:latin typeface="Lato"/>
              <a:ea typeface="Lato"/>
              <a:cs typeface="Lato"/>
              <a:sym typeface="Lato"/>
            </a:endParaRPr>
          </a:p>
        </p:txBody>
      </p:sp>
      <p:sp>
        <p:nvSpPr>
          <p:cNvPr id="144" name="Google Shape;144;p17"/>
          <p:cNvSpPr txBox="1"/>
          <p:nvPr/>
        </p:nvSpPr>
        <p:spPr>
          <a:xfrm>
            <a:off x="304800" y="228600"/>
            <a:ext cx="30000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chemeClr val="lt1"/>
                </a:solidFill>
                <a:latin typeface="Lato"/>
                <a:ea typeface="Lato"/>
                <a:cs typeface="Lato"/>
                <a:sym typeface="Lato"/>
              </a:rPr>
              <a:t>Target Benchmarks and Insights Report</a:t>
            </a:r>
            <a:endParaRPr sz="1000">
              <a:solidFill>
                <a:schemeClr val="lt1"/>
              </a:solidFill>
              <a:latin typeface="Lato"/>
              <a:ea typeface="Lato"/>
              <a:cs typeface="Lato"/>
              <a:sym typeface="Lato"/>
            </a:endParaRPr>
          </a:p>
        </p:txBody>
      </p:sp>
      <p:cxnSp>
        <p:nvCxnSpPr>
          <p:cNvPr id="145" name="Google Shape;145;p17"/>
          <p:cNvCxnSpPr/>
          <p:nvPr/>
        </p:nvCxnSpPr>
        <p:spPr>
          <a:xfrm>
            <a:off x="396000" y="567300"/>
            <a:ext cx="690300" cy="0"/>
          </a:xfrm>
          <a:prstGeom prst="straightConnector1">
            <a:avLst/>
          </a:prstGeom>
          <a:noFill/>
          <a:ln cap="flat" cmpd="sng" w="19050">
            <a:solidFill>
              <a:schemeClr val="lt1"/>
            </a:solidFill>
            <a:prstDash val="solid"/>
            <a:round/>
            <a:headEnd len="med" w="med" type="none"/>
            <a:tailEnd len="med" w="med" type="none"/>
          </a:ln>
        </p:spPr>
      </p:cxnSp>
      <p:sp>
        <p:nvSpPr>
          <p:cNvPr id="146" name="Google Shape;146;p17"/>
          <p:cNvSpPr txBox="1"/>
          <p:nvPr/>
        </p:nvSpPr>
        <p:spPr>
          <a:xfrm>
            <a:off x="304800" y="1360825"/>
            <a:ext cx="3790500" cy="954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1000"/>
              </a:spcAft>
              <a:buNone/>
            </a:pPr>
            <a:r>
              <a:rPr lang="en" sz="1000">
                <a:solidFill>
                  <a:srgbClr val="FFFFFF"/>
                </a:solidFill>
                <a:latin typeface="Lato"/>
                <a:ea typeface="Lato"/>
                <a:cs typeface="Lato"/>
                <a:sym typeface="Lato"/>
              </a:rPr>
              <a:t>On average, Target eCommerce shoppers have 4.62 items in their shopping carts, valued at an average of $55. Most of the most popular items they’ve put in their carts in the past year are in the Grocery category, with some Toys and Household Products. The most popular products are as follows:</a:t>
            </a:r>
            <a:endParaRPr sz="1000">
              <a:solidFill>
                <a:srgbClr val="FFFFFF"/>
              </a:solidFill>
              <a:latin typeface="Lato"/>
              <a:ea typeface="Lato"/>
              <a:cs typeface="Lato"/>
              <a:sym typeface="Lato"/>
            </a:endParaRPr>
          </a:p>
        </p:txBody>
      </p:sp>
      <p:sp>
        <p:nvSpPr>
          <p:cNvPr id="147" name="Google Shape;147;p17"/>
          <p:cNvSpPr txBox="1"/>
          <p:nvPr/>
        </p:nvSpPr>
        <p:spPr>
          <a:xfrm>
            <a:off x="344525" y="2315125"/>
            <a:ext cx="1737000" cy="1139100"/>
          </a:xfrm>
          <a:prstGeom prst="rect">
            <a:avLst/>
          </a:prstGeom>
          <a:noFill/>
          <a:ln>
            <a:noFill/>
          </a:ln>
        </p:spPr>
        <p:txBody>
          <a:bodyPr anchorCtr="0" anchor="t" bIns="91425" lIns="91425" spcFirstLastPara="1" rIns="91425" wrap="square" tIns="91425">
            <a:spAutoFit/>
          </a:bodyPr>
          <a:lstStyle/>
          <a:p>
            <a:pPr indent="0" lvl="0" marL="0" rtl="0" algn="l">
              <a:lnSpc>
                <a:spcPct val="130000"/>
              </a:lnSpc>
              <a:spcBef>
                <a:spcPts val="0"/>
              </a:spcBef>
              <a:spcAft>
                <a:spcPts val="0"/>
              </a:spcAft>
              <a:buNone/>
            </a:pPr>
            <a:r>
              <a:rPr lang="en" sz="1000">
                <a:solidFill>
                  <a:srgbClr val="FFFFFF"/>
                </a:solidFill>
                <a:latin typeface="Lato Black"/>
                <a:ea typeface="Lato Black"/>
                <a:cs typeface="Lato Black"/>
                <a:sym typeface="Lato Black"/>
              </a:rPr>
              <a:t>1. </a:t>
            </a:r>
            <a:r>
              <a:rPr lang="en" sz="1000">
                <a:solidFill>
                  <a:srgbClr val="FFFFFF"/>
                </a:solidFill>
                <a:latin typeface="Lato"/>
                <a:ea typeface="Lato"/>
                <a:cs typeface="Lato"/>
                <a:sym typeface="Lato"/>
              </a:rPr>
              <a:t>      </a:t>
            </a:r>
            <a:r>
              <a:rPr lang="en" sz="1000">
                <a:solidFill>
                  <a:srgbClr val="FFFFFF"/>
                </a:solidFill>
                <a:latin typeface="Lato"/>
                <a:ea typeface="Lato"/>
                <a:cs typeface="Lato"/>
                <a:sym typeface="Lato"/>
              </a:rPr>
              <a:t>Bananas</a:t>
            </a:r>
            <a:endParaRPr sz="1000">
              <a:solidFill>
                <a:srgbClr val="FFFFFF"/>
              </a:solidFill>
              <a:latin typeface="Lato"/>
              <a:ea typeface="Lato"/>
              <a:cs typeface="Lato"/>
              <a:sym typeface="Lato"/>
            </a:endParaRPr>
          </a:p>
          <a:p>
            <a:pPr indent="0" lvl="0" marL="0" rtl="0" algn="l">
              <a:lnSpc>
                <a:spcPct val="130000"/>
              </a:lnSpc>
              <a:spcBef>
                <a:spcPts val="0"/>
              </a:spcBef>
              <a:spcAft>
                <a:spcPts val="0"/>
              </a:spcAft>
              <a:buNone/>
            </a:pPr>
            <a:r>
              <a:rPr lang="en" sz="1000">
                <a:solidFill>
                  <a:srgbClr val="FFFFFF"/>
                </a:solidFill>
                <a:latin typeface="Lato Black"/>
                <a:ea typeface="Lato Black"/>
                <a:cs typeface="Lato Black"/>
                <a:sym typeface="Lato Black"/>
              </a:rPr>
              <a:t>2. </a:t>
            </a:r>
            <a:r>
              <a:rPr lang="en" sz="1000">
                <a:solidFill>
                  <a:srgbClr val="FFFFFF"/>
                </a:solidFill>
                <a:latin typeface="Lato"/>
                <a:ea typeface="Lato"/>
                <a:cs typeface="Lato"/>
                <a:sym typeface="Lato"/>
              </a:rPr>
              <a:t>      Distilled water</a:t>
            </a:r>
            <a:endParaRPr sz="1000">
              <a:solidFill>
                <a:srgbClr val="FFFFFF"/>
              </a:solidFill>
              <a:latin typeface="Lato"/>
              <a:ea typeface="Lato"/>
              <a:cs typeface="Lato"/>
              <a:sym typeface="Lato"/>
            </a:endParaRPr>
          </a:p>
          <a:p>
            <a:pPr indent="0" lvl="0" marL="0" rtl="0" algn="l">
              <a:lnSpc>
                <a:spcPct val="130000"/>
              </a:lnSpc>
              <a:spcBef>
                <a:spcPts val="0"/>
              </a:spcBef>
              <a:spcAft>
                <a:spcPts val="0"/>
              </a:spcAft>
              <a:buNone/>
            </a:pPr>
            <a:r>
              <a:rPr lang="en" sz="1000">
                <a:solidFill>
                  <a:srgbClr val="FFFFFF"/>
                </a:solidFill>
                <a:latin typeface="Lato Black"/>
                <a:ea typeface="Lato Black"/>
                <a:cs typeface="Lato Black"/>
                <a:sym typeface="Lato Black"/>
              </a:rPr>
              <a:t>3. </a:t>
            </a:r>
            <a:r>
              <a:rPr lang="en" sz="1000">
                <a:solidFill>
                  <a:srgbClr val="FFFFFF"/>
                </a:solidFill>
                <a:latin typeface="Lato"/>
                <a:ea typeface="Lato"/>
                <a:cs typeface="Lato"/>
                <a:sym typeface="Lato"/>
              </a:rPr>
              <a:t>      </a:t>
            </a:r>
            <a:r>
              <a:rPr lang="en" sz="1000">
                <a:solidFill>
                  <a:srgbClr val="FFFFFF"/>
                </a:solidFill>
                <a:latin typeface="Lato"/>
                <a:ea typeface="Lato"/>
                <a:cs typeface="Lato"/>
                <a:sym typeface="Lato"/>
              </a:rPr>
              <a:t>Strawberries</a:t>
            </a:r>
            <a:endParaRPr sz="1000">
              <a:solidFill>
                <a:srgbClr val="FFFFFF"/>
              </a:solidFill>
              <a:latin typeface="Lato"/>
              <a:ea typeface="Lato"/>
              <a:cs typeface="Lato"/>
              <a:sym typeface="Lato"/>
            </a:endParaRPr>
          </a:p>
          <a:p>
            <a:pPr indent="0" lvl="0" marL="0" rtl="0" algn="l">
              <a:lnSpc>
                <a:spcPct val="130000"/>
              </a:lnSpc>
              <a:spcBef>
                <a:spcPts val="0"/>
              </a:spcBef>
              <a:spcAft>
                <a:spcPts val="0"/>
              </a:spcAft>
              <a:buNone/>
            </a:pPr>
            <a:r>
              <a:rPr lang="en" sz="1000">
                <a:solidFill>
                  <a:srgbClr val="FFFFFF"/>
                </a:solidFill>
                <a:latin typeface="Lato Black"/>
                <a:ea typeface="Lato Black"/>
                <a:cs typeface="Lato Black"/>
                <a:sym typeface="Lato Black"/>
              </a:rPr>
              <a:t>4. </a:t>
            </a:r>
            <a:r>
              <a:rPr lang="en" sz="1000">
                <a:solidFill>
                  <a:srgbClr val="FFFFFF"/>
                </a:solidFill>
                <a:latin typeface="Lato"/>
                <a:ea typeface="Lato"/>
                <a:cs typeface="Lato"/>
                <a:sym typeface="Lato"/>
              </a:rPr>
              <a:t>      Milk</a:t>
            </a:r>
            <a:endParaRPr sz="1000">
              <a:solidFill>
                <a:srgbClr val="FFFFFF"/>
              </a:solidFill>
              <a:latin typeface="Lato"/>
              <a:ea typeface="Lato"/>
              <a:cs typeface="Lato"/>
              <a:sym typeface="Lato"/>
            </a:endParaRPr>
          </a:p>
          <a:p>
            <a:pPr indent="0" lvl="0" marL="0" rtl="0" algn="l">
              <a:lnSpc>
                <a:spcPct val="130000"/>
              </a:lnSpc>
              <a:spcBef>
                <a:spcPts val="0"/>
              </a:spcBef>
              <a:spcAft>
                <a:spcPts val="0"/>
              </a:spcAft>
              <a:buNone/>
            </a:pPr>
            <a:r>
              <a:rPr lang="en" sz="1000">
                <a:solidFill>
                  <a:srgbClr val="FFFFFF"/>
                </a:solidFill>
                <a:latin typeface="Lato Black"/>
                <a:ea typeface="Lato Black"/>
                <a:cs typeface="Lato Black"/>
                <a:sym typeface="Lato Black"/>
              </a:rPr>
              <a:t>5.</a:t>
            </a:r>
            <a:r>
              <a:rPr lang="en" sz="1000">
                <a:solidFill>
                  <a:srgbClr val="FFFFFF"/>
                </a:solidFill>
                <a:latin typeface="Lato"/>
                <a:ea typeface="Lato"/>
                <a:cs typeface="Lato"/>
                <a:sym typeface="Lato"/>
              </a:rPr>
              <a:t>       Eggs</a:t>
            </a:r>
            <a:endParaRPr sz="1000">
              <a:solidFill>
                <a:srgbClr val="FFFFFF"/>
              </a:solidFill>
              <a:latin typeface="Lato"/>
              <a:ea typeface="Lato"/>
              <a:cs typeface="Lato"/>
              <a:sym typeface="Lato"/>
            </a:endParaRPr>
          </a:p>
        </p:txBody>
      </p:sp>
      <p:sp>
        <p:nvSpPr>
          <p:cNvPr id="148" name="Google Shape;148;p17"/>
          <p:cNvSpPr txBox="1"/>
          <p:nvPr/>
        </p:nvSpPr>
        <p:spPr>
          <a:xfrm>
            <a:off x="2171775" y="2315125"/>
            <a:ext cx="1677000" cy="1139100"/>
          </a:xfrm>
          <a:prstGeom prst="rect">
            <a:avLst/>
          </a:prstGeom>
          <a:noFill/>
          <a:ln>
            <a:noFill/>
          </a:ln>
        </p:spPr>
        <p:txBody>
          <a:bodyPr anchorCtr="0" anchor="t" bIns="91425" lIns="91425" spcFirstLastPara="1" rIns="91425" wrap="square" tIns="91425">
            <a:spAutoFit/>
          </a:bodyPr>
          <a:lstStyle/>
          <a:p>
            <a:pPr indent="0" lvl="0" marL="0" rtl="0" algn="l">
              <a:lnSpc>
                <a:spcPct val="130000"/>
              </a:lnSpc>
              <a:spcBef>
                <a:spcPts val="0"/>
              </a:spcBef>
              <a:spcAft>
                <a:spcPts val="0"/>
              </a:spcAft>
              <a:buNone/>
            </a:pPr>
            <a:r>
              <a:rPr lang="en" sz="1000">
                <a:solidFill>
                  <a:srgbClr val="FFFFFF"/>
                </a:solidFill>
                <a:latin typeface="Lato Black"/>
                <a:ea typeface="Lato Black"/>
                <a:cs typeface="Lato Black"/>
                <a:sym typeface="Lato Black"/>
              </a:rPr>
              <a:t>6.</a:t>
            </a:r>
            <a:r>
              <a:rPr lang="en" sz="1000">
                <a:solidFill>
                  <a:srgbClr val="FFFFFF"/>
                </a:solidFill>
                <a:latin typeface="Lato"/>
                <a:ea typeface="Lato"/>
                <a:cs typeface="Lato"/>
                <a:sym typeface="Lato"/>
              </a:rPr>
              <a:t>       </a:t>
            </a:r>
            <a:r>
              <a:rPr lang="en" sz="1000">
                <a:solidFill>
                  <a:srgbClr val="FFFFFF"/>
                </a:solidFill>
                <a:latin typeface="Lato"/>
                <a:ea typeface="Lato"/>
                <a:cs typeface="Lato"/>
                <a:sym typeface="Lato"/>
              </a:rPr>
              <a:t>Avocado</a:t>
            </a:r>
            <a:endParaRPr sz="1000">
              <a:solidFill>
                <a:srgbClr val="FFFFFF"/>
              </a:solidFill>
              <a:latin typeface="Lato"/>
              <a:ea typeface="Lato"/>
              <a:cs typeface="Lato"/>
              <a:sym typeface="Lato"/>
            </a:endParaRPr>
          </a:p>
          <a:p>
            <a:pPr indent="0" lvl="0" marL="0" rtl="0" algn="l">
              <a:lnSpc>
                <a:spcPct val="130000"/>
              </a:lnSpc>
              <a:spcBef>
                <a:spcPts val="0"/>
              </a:spcBef>
              <a:spcAft>
                <a:spcPts val="0"/>
              </a:spcAft>
              <a:buNone/>
            </a:pPr>
            <a:r>
              <a:rPr lang="en" sz="1000">
                <a:solidFill>
                  <a:srgbClr val="FFFFFF"/>
                </a:solidFill>
                <a:latin typeface="Lato Black"/>
                <a:ea typeface="Lato Black"/>
                <a:cs typeface="Lato Black"/>
                <a:sym typeface="Lato Black"/>
              </a:rPr>
              <a:t>7.</a:t>
            </a:r>
            <a:r>
              <a:rPr b="1" lang="en" sz="1000">
                <a:solidFill>
                  <a:srgbClr val="FFFFFF"/>
                </a:solidFill>
                <a:latin typeface="Lato"/>
                <a:ea typeface="Lato"/>
                <a:cs typeface="Lato"/>
                <a:sym typeface="Lato"/>
              </a:rPr>
              <a:t> </a:t>
            </a:r>
            <a:r>
              <a:rPr lang="en" sz="1000">
                <a:solidFill>
                  <a:srgbClr val="FFFFFF"/>
                </a:solidFill>
                <a:latin typeface="Lato"/>
                <a:ea typeface="Lato"/>
                <a:cs typeface="Lato"/>
                <a:sym typeface="Lato"/>
              </a:rPr>
              <a:t>      </a:t>
            </a:r>
            <a:r>
              <a:rPr lang="en" sz="1000">
                <a:solidFill>
                  <a:srgbClr val="FFFFFF"/>
                </a:solidFill>
                <a:latin typeface="Lato"/>
                <a:ea typeface="Lato"/>
                <a:cs typeface="Lato"/>
                <a:sym typeface="Lato"/>
              </a:rPr>
              <a:t>Blueberries</a:t>
            </a:r>
            <a:endParaRPr sz="1000">
              <a:solidFill>
                <a:srgbClr val="FFFFFF"/>
              </a:solidFill>
              <a:latin typeface="Lato"/>
              <a:ea typeface="Lato"/>
              <a:cs typeface="Lato"/>
              <a:sym typeface="Lato"/>
            </a:endParaRPr>
          </a:p>
          <a:p>
            <a:pPr indent="0" lvl="0" marL="0" rtl="0" algn="l">
              <a:lnSpc>
                <a:spcPct val="130000"/>
              </a:lnSpc>
              <a:spcBef>
                <a:spcPts val="0"/>
              </a:spcBef>
              <a:spcAft>
                <a:spcPts val="0"/>
              </a:spcAft>
              <a:buNone/>
            </a:pPr>
            <a:r>
              <a:rPr lang="en" sz="1000">
                <a:solidFill>
                  <a:srgbClr val="FFFFFF"/>
                </a:solidFill>
                <a:latin typeface="Lato Black"/>
                <a:ea typeface="Lato Black"/>
                <a:cs typeface="Lato Black"/>
                <a:sym typeface="Lato Black"/>
              </a:rPr>
              <a:t>8. </a:t>
            </a:r>
            <a:r>
              <a:rPr lang="en" sz="1000">
                <a:solidFill>
                  <a:srgbClr val="FFFFFF"/>
                </a:solidFill>
                <a:latin typeface="Lato"/>
                <a:ea typeface="Lato"/>
                <a:cs typeface="Lato"/>
                <a:sym typeface="Lato"/>
              </a:rPr>
              <a:t>      </a:t>
            </a:r>
            <a:r>
              <a:rPr lang="en" sz="1000">
                <a:solidFill>
                  <a:srgbClr val="FFFFFF"/>
                </a:solidFill>
                <a:latin typeface="Lato"/>
                <a:ea typeface="Lato"/>
                <a:cs typeface="Lato"/>
                <a:sym typeface="Lato"/>
              </a:rPr>
              <a:t>Toy Truck</a:t>
            </a:r>
            <a:endParaRPr sz="1000">
              <a:solidFill>
                <a:srgbClr val="FFFFFF"/>
              </a:solidFill>
              <a:latin typeface="Lato"/>
              <a:ea typeface="Lato"/>
              <a:cs typeface="Lato"/>
              <a:sym typeface="Lato"/>
            </a:endParaRPr>
          </a:p>
          <a:p>
            <a:pPr indent="0" lvl="0" marL="0" rtl="0" algn="l">
              <a:lnSpc>
                <a:spcPct val="130000"/>
              </a:lnSpc>
              <a:spcBef>
                <a:spcPts val="0"/>
              </a:spcBef>
              <a:spcAft>
                <a:spcPts val="0"/>
              </a:spcAft>
              <a:buNone/>
            </a:pPr>
            <a:r>
              <a:rPr lang="en" sz="1000">
                <a:solidFill>
                  <a:srgbClr val="FFFFFF"/>
                </a:solidFill>
                <a:latin typeface="Lato Black"/>
                <a:ea typeface="Lato Black"/>
                <a:cs typeface="Lato Black"/>
                <a:sym typeface="Lato Black"/>
              </a:rPr>
              <a:t>9.</a:t>
            </a:r>
            <a:r>
              <a:rPr lang="en" sz="1000">
                <a:solidFill>
                  <a:srgbClr val="FFFFFF"/>
                </a:solidFill>
                <a:latin typeface="Lato"/>
                <a:ea typeface="Lato"/>
                <a:cs typeface="Lato"/>
                <a:sym typeface="Lato"/>
              </a:rPr>
              <a:t>       </a:t>
            </a:r>
            <a:r>
              <a:rPr lang="en" sz="1000">
                <a:solidFill>
                  <a:srgbClr val="FFFFFF"/>
                </a:solidFill>
                <a:latin typeface="Lato"/>
                <a:ea typeface="Lato"/>
                <a:cs typeface="Lato"/>
                <a:sym typeface="Lato"/>
              </a:rPr>
              <a:t>Soda Pop</a:t>
            </a:r>
            <a:endParaRPr sz="1000">
              <a:solidFill>
                <a:srgbClr val="FFFFFF"/>
              </a:solidFill>
              <a:latin typeface="Lato"/>
              <a:ea typeface="Lato"/>
              <a:cs typeface="Lato"/>
              <a:sym typeface="Lato"/>
            </a:endParaRPr>
          </a:p>
          <a:p>
            <a:pPr indent="0" lvl="0" marL="0" rtl="0" algn="l">
              <a:lnSpc>
                <a:spcPct val="130000"/>
              </a:lnSpc>
              <a:spcBef>
                <a:spcPts val="0"/>
              </a:spcBef>
              <a:spcAft>
                <a:spcPts val="0"/>
              </a:spcAft>
              <a:buNone/>
            </a:pPr>
            <a:r>
              <a:rPr lang="en" sz="1000">
                <a:solidFill>
                  <a:srgbClr val="FFFFFF"/>
                </a:solidFill>
                <a:latin typeface="Lato Black"/>
                <a:ea typeface="Lato Black"/>
                <a:cs typeface="Lato Black"/>
                <a:sym typeface="Lato Black"/>
              </a:rPr>
              <a:t>10.</a:t>
            </a:r>
            <a:r>
              <a:rPr lang="en" sz="1000">
                <a:solidFill>
                  <a:srgbClr val="FFFFFF"/>
                </a:solidFill>
                <a:latin typeface="Lato"/>
                <a:ea typeface="Lato"/>
                <a:cs typeface="Lato"/>
                <a:sym typeface="Lato"/>
              </a:rPr>
              <a:t>    </a:t>
            </a:r>
            <a:r>
              <a:rPr lang="en" sz="1000">
                <a:solidFill>
                  <a:srgbClr val="FFFFFF"/>
                </a:solidFill>
                <a:latin typeface="Lato"/>
                <a:ea typeface="Lato"/>
                <a:cs typeface="Lato"/>
                <a:sym typeface="Lato"/>
              </a:rPr>
              <a:t>Paper Towels</a:t>
            </a:r>
            <a:endParaRPr sz="1000">
              <a:solidFill>
                <a:srgbClr val="FFFFFF"/>
              </a:solidFill>
              <a:latin typeface="Lato"/>
              <a:ea typeface="Lato"/>
              <a:cs typeface="Lato"/>
              <a:sym typeface="Lato"/>
            </a:endParaRPr>
          </a:p>
        </p:txBody>
      </p:sp>
      <p:sp>
        <p:nvSpPr>
          <p:cNvPr id="149" name="Google Shape;149;p17"/>
          <p:cNvSpPr txBox="1"/>
          <p:nvPr/>
        </p:nvSpPr>
        <p:spPr>
          <a:xfrm>
            <a:off x="4842625" y="386850"/>
            <a:ext cx="37788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600">
                <a:latin typeface="Raleway"/>
                <a:ea typeface="Raleway"/>
                <a:cs typeface="Raleway"/>
                <a:sym typeface="Raleway"/>
              </a:rPr>
              <a:t>Grocery spotlight</a:t>
            </a:r>
            <a:endParaRPr b="1" sz="1600">
              <a:solidFill>
                <a:srgbClr val="000000"/>
              </a:solidFill>
              <a:latin typeface="Raleway"/>
              <a:ea typeface="Raleway"/>
              <a:cs typeface="Raleway"/>
              <a:sym typeface="Raleway"/>
            </a:endParaRPr>
          </a:p>
        </p:txBody>
      </p:sp>
      <p:sp>
        <p:nvSpPr>
          <p:cNvPr id="150" name="Google Shape;150;p17"/>
          <p:cNvSpPr txBox="1"/>
          <p:nvPr/>
        </p:nvSpPr>
        <p:spPr>
          <a:xfrm>
            <a:off x="4842625" y="744075"/>
            <a:ext cx="41118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1000"/>
              </a:spcAft>
              <a:buNone/>
            </a:pPr>
            <a:r>
              <a:rPr lang="en" sz="1000">
                <a:latin typeface="Lato"/>
                <a:ea typeface="Lato"/>
                <a:cs typeface="Lato"/>
                <a:sym typeface="Lato"/>
              </a:rPr>
              <a:t>Given that Grocery is the top product category Target shoppers are active in, here are a few tips and data points for brands in the category.</a:t>
            </a:r>
            <a:endParaRPr sz="1000">
              <a:solidFill>
                <a:srgbClr val="000000"/>
              </a:solidFill>
              <a:latin typeface="Lato"/>
              <a:ea typeface="Lato"/>
              <a:cs typeface="Lato"/>
              <a:sym typeface="Lato"/>
            </a:endParaRPr>
          </a:p>
        </p:txBody>
      </p:sp>
      <p:sp>
        <p:nvSpPr>
          <p:cNvPr id="151" name="Google Shape;151;p17"/>
          <p:cNvSpPr txBox="1"/>
          <p:nvPr/>
        </p:nvSpPr>
        <p:spPr>
          <a:xfrm>
            <a:off x="4866325" y="1236675"/>
            <a:ext cx="40644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000">
                <a:solidFill>
                  <a:srgbClr val="000000"/>
                </a:solidFill>
                <a:latin typeface="Raleway"/>
                <a:ea typeface="Raleway"/>
                <a:cs typeface="Raleway"/>
                <a:sym typeface="Raleway"/>
              </a:rPr>
              <a:t>What makes effective eCommerce ads?</a:t>
            </a:r>
            <a:endParaRPr b="1" sz="1000">
              <a:solidFill>
                <a:srgbClr val="000000"/>
              </a:solidFill>
              <a:latin typeface="Raleway"/>
              <a:ea typeface="Raleway"/>
              <a:cs typeface="Raleway"/>
              <a:sym typeface="Raleway"/>
            </a:endParaRPr>
          </a:p>
        </p:txBody>
      </p:sp>
      <p:sp>
        <p:nvSpPr>
          <p:cNvPr id="152" name="Google Shape;152;p17"/>
          <p:cNvSpPr txBox="1"/>
          <p:nvPr/>
        </p:nvSpPr>
        <p:spPr>
          <a:xfrm>
            <a:off x="6118107" y="1663425"/>
            <a:ext cx="2388600" cy="461700"/>
          </a:xfrm>
          <a:prstGeom prst="rect">
            <a:avLst/>
          </a:prstGeom>
          <a:noFill/>
          <a:ln>
            <a:noFill/>
          </a:ln>
        </p:spPr>
        <p:txBody>
          <a:bodyPr anchorCtr="0" anchor="t" bIns="91425" lIns="91425" spcFirstLastPara="1" rIns="91425" wrap="square" tIns="91425">
            <a:spAutoFit/>
          </a:bodyPr>
          <a:lstStyle/>
          <a:p>
            <a:pPr indent="-194309" lvl="0" marL="365760" rtl="0" algn="l">
              <a:spcBef>
                <a:spcPts val="0"/>
              </a:spcBef>
              <a:spcAft>
                <a:spcPts val="0"/>
              </a:spcAft>
              <a:buClr>
                <a:srgbClr val="000000"/>
              </a:buClr>
              <a:buSzPts val="900"/>
              <a:buFont typeface="Lato"/>
              <a:buAutoNum type="arabicPeriod"/>
            </a:pPr>
            <a:r>
              <a:rPr b="1" lang="en" sz="900">
                <a:solidFill>
                  <a:srgbClr val="000000"/>
                </a:solidFill>
                <a:latin typeface="Lato"/>
                <a:ea typeface="Lato"/>
                <a:cs typeface="Lato"/>
                <a:sym typeface="Lato"/>
              </a:rPr>
              <a:t>Bold, eye-catching creative</a:t>
            </a:r>
            <a:r>
              <a:rPr lang="en" sz="900">
                <a:solidFill>
                  <a:srgbClr val="000000"/>
                </a:solidFill>
                <a:latin typeface="Lato"/>
                <a:ea typeface="Lato"/>
                <a:cs typeface="Lato"/>
                <a:sym typeface="Lato"/>
              </a:rPr>
              <a:t> that visually stands out</a:t>
            </a:r>
            <a:endParaRPr sz="900">
              <a:solidFill>
                <a:srgbClr val="000000"/>
              </a:solidFill>
              <a:latin typeface="Lato"/>
              <a:ea typeface="Lato"/>
              <a:cs typeface="Lato"/>
              <a:sym typeface="Lato"/>
            </a:endParaRPr>
          </a:p>
        </p:txBody>
      </p:sp>
      <p:pic>
        <p:nvPicPr>
          <p:cNvPr id="153" name="Google Shape;153;p17"/>
          <p:cNvPicPr preferRelativeResize="0"/>
          <p:nvPr/>
        </p:nvPicPr>
        <p:blipFill rotWithShape="1">
          <a:blip r:embed="rId3">
            <a:alphaModFix/>
          </a:blip>
          <a:srcRect b="19447" l="6146" r="3722" t="31318"/>
          <a:stretch/>
        </p:blipFill>
        <p:spPr>
          <a:xfrm>
            <a:off x="7541425" y="3320225"/>
            <a:ext cx="1255774" cy="1319325"/>
          </a:xfrm>
          <a:prstGeom prst="rect">
            <a:avLst/>
          </a:prstGeom>
          <a:noFill/>
          <a:ln>
            <a:noFill/>
          </a:ln>
          <a:effectLst>
            <a:outerShdw blurRad="57150" rotWithShape="0" algn="bl" dir="5400000" dist="19050">
              <a:srgbClr val="000000">
                <a:alpha val="50000"/>
              </a:srgbClr>
            </a:outerShdw>
          </a:effectLst>
        </p:spPr>
      </p:pic>
      <p:sp>
        <p:nvSpPr>
          <p:cNvPr id="154" name="Google Shape;154;p17"/>
          <p:cNvSpPr txBox="1"/>
          <p:nvPr/>
        </p:nvSpPr>
        <p:spPr>
          <a:xfrm>
            <a:off x="6112900" y="2448100"/>
            <a:ext cx="2675100" cy="600300"/>
          </a:xfrm>
          <a:prstGeom prst="rect">
            <a:avLst/>
          </a:prstGeom>
          <a:noFill/>
          <a:ln>
            <a:noFill/>
          </a:ln>
        </p:spPr>
        <p:txBody>
          <a:bodyPr anchorCtr="0" anchor="t" bIns="91425" lIns="91425" spcFirstLastPara="1" rIns="91425" wrap="square" tIns="91425">
            <a:spAutoFit/>
          </a:bodyPr>
          <a:lstStyle/>
          <a:p>
            <a:pPr indent="-194309" lvl="0" marL="365760" rtl="0" algn="l">
              <a:spcBef>
                <a:spcPts val="0"/>
              </a:spcBef>
              <a:spcAft>
                <a:spcPts val="0"/>
              </a:spcAft>
              <a:buClr>
                <a:srgbClr val="000000"/>
              </a:buClr>
              <a:buSzPts val="900"/>
              <a:buFont typeface="Lato"/>
              <a:buAutoNum type="arabicPeriod" startAt="3"/>
            </a:pPr>
            <a:r>
              <a:rPr b="1" lang="en" sz="900">
                <a:latin typeface="Lato"/>
                <a:ea typeface="Lato"/>
                <a:cs typeface="Lato"/>
                <a:sym typeface="Lato"/>
              </a:rPr>
              <a:t>Have a clear call to action. </a:t>
            </a:r>
            <a:r>
              <a:rPr lang="en" sz="900">
                <a:latin typeface="Lato"/>
                <a:ea typeface="Lato"/>
                <a:cs typeface="Lato"/>
                <a:sym typeface="Lato"/>
              </a:rPr>
              <a:t>Include bold links with simple text such as “Buy Now” or “Check Out”.</a:t>
            </a:r>
            <a:endParaRPr/>
          </a:p>
        </p:txBody>
      </p:sp>
      <p:sp>
        <p:nvSpPr>
          <p:cNvPr id="155" name="Google Shape;155;p17"/>
          <p:cNvSpPr txBox="1"/>
          <p:nvPr/>
        </p:nvSpPr>
        <p:spPr>
          <a:xfrm>
            <a:off x="6118107" y="2047600"/>
            <a:ext cx="2604900" cy="461700"/>
          </a:xfrm>
          <a:prstGeom prst="rect">
            <a:avLst/>
          </a:prstGeom>
          <a:noFill/>
          <a:ln>
            <a:noFill/>
          </a:ln>
        </p:spPr>
        <p:txBody>
          <a:bodyPr anchorCtr="0" anchor="t" bIns="91425" lIns="91425" spcFirstLastPara="1" rIns="91425" wrap="square" tIns="91425">
            <a:spAutoFit/>
          </a:bodyPr>
          <a:lstStyle/>
          <a:p>
            <a:pPr indent="-194309" lvl="0" marL="365760" rtl="0" algn="l">
              <a:spcBef>
                <a:spcPts val="0"/>
              </a:spcBef>
              <a:spcAft>
                <a:spcPts val="0"/>
              </a:spcAft>
              <a:buClr>
                <a:srgbClr val="000000"/>
              </a:buClr>
              <a:buSzPts val="900"/>
              <a:buFont typeface="Lato"/>
              <a:buAutoNum type="arabicPeriod" startAt="2"/>
            </a:pPr>
            <a:r>
              <a:rPr b="1" lang="en" sz="900">
                <a:solidFill>
                  <a:srgbClr val="000000"/>
                </a:solidFill>
                <a:latin typeface="Lato"/>
                <a:ea typeface="Lato"/>
                <a:cs typeface="Lato"/>
                <a:sym typeface="Lato"/>
              </a:rPr>
              <a:t>Product first,</a:t>
            </a:r>
            <a:r>
              <a:rPr lang="en" sz="900">
                <a:solidFill>
                  <a:srgbClr val="000000"/>
                </a:solidFill>
                <a:latin typeface="Lato"/>
                <a:ea typeface="Lato"/>
                <a:cs typeface="Lato"/>
                <a:sym typeface="Lato"/>
              </a:rPr>
              <a:t> showcasing both the product and its value right away</a:t>
            </a:r>
            <a:endParaRPr/>
          </a:p>
        </p:txBody>
      </p:sp>
      <p:sp>
        <p:nvSpPr>
          <p:cNvPr id="156" name="Google Shape;156;p17"/>
          <p:cNvSpPr txBox="1"/>
          <p:nvPr/>
        </p:nvSpPr>
        <p:spPr>
          <a:xfrm>
            <a:off x="4828500" y="3271875"/>
            <a:ext cx="2604900" cy="1015800"/>
          </a:xfrm>
          <a:prstGeom prst="rect">
            <a:avLst/>
          </a:prstGeom>
          <a:noFill/>
          <a:ln>
            <a:noFill/>
          </a:ln>
        </p:spPr>
        <p:txBody>
          <a:bodyPr anchorCtr="0" anchor="t" bIns="91425" lIns="91425" spcFirstLastPara="1" rIns="91425" wrap="square" tIns="91425">
            <a:spAutoFit/>
          </a:bodyPr>
          <a:lstStyle/>
          <a:p>
            <a:pPr indent="-194309" lvl="0" marL="365760" rtl="0" algn="l">
              <a:spcBef>
                <a:spcPts val="0"/>
              </a:spcBef>
              <a:spcAft>
                <a:spcPts val="0"/>
              </a:spcAft>
              <a:buClr>
                <a:srgbClr val="000000"/>
              </a:buClr>
              <a:buSzPts val="900"/>
              <a:buFont typeface="Lato"/>
              <a:buAutoNum type="arabicPeriod" startAt="4"/>
            </a:pPr>
            <a:r>
              <a:rPr b="1" lang="en" sz="900">
                <a:latin typeface="Lato"/>
                <a:ea typeface="Lato"/>
                <a:cs typeface="Lato"/>
                <a:sym typeface="Lato"/>
              </a:rPr>
              <a:t>Flexible checkout </a:t>
            </a:r>
            <a:r>
              <a:rPr lang="en" sz="900">
                <a:latin typeface="Lato"/>
                <a:ea typeface="Lato"/>
                <a:cs typeface="Lato"/>
                <a:sym typeface="Lato"/>
              </a:rPr>
              <a:t>that allows shoppers to switch between in stores and online, different geolocations, fulfillment options, and checkout options on your brand website to provide various commerce options to reach consumers.</a:t>
            </a:r>
            <a:endParaRPr>
              <a:latin typeface="Lato"/>
              <a:ea typeface="Lato"/>
              <a:cs typeface="Lato"/>
              <a:sym typeface="Lato"/>
            </a:endParaRPr>
          </a:p>
        </p:txBody>
      </p:sp>
      <p:sp>
        <p:nvSpPr>
          <p:cNvPr id="157" name="Google Shape;157;p17"/>
          <p:cNvSpPr txBox="1"/>
          <p:nvPr/>
        </p:nvSpPr>
        <p:spPr>
          <a:xfrm>
            <a:off x="4866331" y="4268212"/>
            <a:ext cx="2675100" cy="600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900">
                <a:solidFill>
                  <a:srgbClr val="000000"/>
                </a:solidFill>
                <a:latin typeface="Lato"/>
                <a:ea typeface="Lato"/>
                <a:cs typeface="Lato"/>
                <a:sym typeface="Lato"/>
              </a:rPr>
              <a:t>Hot tip: </a:t>
            </a:r>
            <a:r>
              <a:rPr lang="en" sz="900">
                <a:solidFill>
                  <a:srgbClr val="000000"/>
                </a:solidFill>
                <a:latin typeface="Lato"/>
                <a:ea typeface="Lato"/>
                <a:cs typeface="Lato"/>
                <a:sym typeface="Lato"/>
              </a:rPr>
              <a:t>Be quick and nimble with your creative. The world needs to be able to </a:t>
            </a:r>
            <a:r>
              <a:rPr lang="en" sz="900" u="sng">
                <a:solidFill>
                  <a:srgbClr val="000000"/>
                </a:solidFill>
                <a:latin typeface="Lato"/>
                <a:ea typeface="Lato"/>
                <a:cs typeface="Lato"/>
                <a:sym typeface="Lato"/>
              </a:rPr>
              <a:t>experience</a:t>
            </a:r>
            <a:r>
              <a:rPr lang="en" sz="900">
                <a:solidFill>
                  <a:srgbClr val="000000"/>
                </a:solidFill>
                <a:latin typeface="Lato"/>
                <a:ea typeface="Lato"/>
                <a:cs typeface="Lato"/>
                <a:sym typeface="Lato"/>
              </a:rPr>
              <a:t> your brand and </a:t>
            </a:r>
            <a:r>
              <a:rPr lang="en" sz="900" u="sng">
                <a:solidFill>
                  <a:srgbClr val="000000"/>
                </a:solidFill>
                <a:latin typeface="Lato"/>
                <a:ea typeface="Lato"/>
                <a:cs typeface="Lato"/>
                <a:sym typeface="Lato"/>
              </a:rPr>
              <a:t>buy</a:t>
            </a:r>
            <a:r>
              <a:rPr lang="en" sz="900">
                <a:solidFill>
                  <a:srgbClr val="000000"/>
                </a:solidFill>
                <a:latin typeface="Lato"/>
                <a:ea typeface="Lato"/>
                <a:cs typeface="Lato"/>
                <a:sym typeface="Lato"/>
              </a:rPr>
              <a:t> it. </a:t>
            </a:r>
            <a:endParaRPr sz="900">
              <a:solidFill>
                <a:srgbClr val="000000"/>
              </a:solidFill>
              <a:latin typeface="Lato"/>
              <a:ea typeface="Lato"/>
              <a:cs typeface="Lato"/>
              <a:sym typeface="Lato"/>
            </a:endParaRPr>
          </a:p>
        </p:txBody>
      </p:sp>
      <p:grpSp>
        <p:nvGrpSpPr>
          <p:cNvPr id="158" name="Google Shape;158;p17"/>
          <p:cNvGrpSpPr/>
          <p:nvPr/>
        </p:nvGrpSpPr>
        <p:grpSpPr>
          <a:xfrm>
            <a:off x="4976575" y="1663425"/>
            <a:ext cx="1067324" cy="1520399"/>
            <a:chOff x="5072750" y="2273975"/>
            <a:chExt cx="1067324" cy="1520399"/>
          </a:xfrm>
        </p:grpSpPr>
        <p:pic>
          <p:nvPicPr>
            <p:cNvPr id="159" name="Google Shape;159;p17"/>
            <p:cNvPicPr preferRelativeResize="0"/>
            <p:nvPr/>
          </p:nvPicPr>
          <p:blipFill rotWithShape="1">
            <a:blip r:embed="rId4">
              <a:alphaModFix/>
            </a:blip>
            <a:srcRect b="28078" l="0" r="0" t="0"/>
            <a:stretch/>
          </p:blipFill>
          <p:spPr>
            <a:xfrm>
              <a:off x="5215925" y="2273975"/>
              <a:ext cx="924149" cy="1520399"/>
            </a:xfrm>
            <a:prstGeom prst="rect">
              <a:avLst/>
            </a:prstGeom>
            <a:noFill/>
            <a:ln>
              <a:noFill/>
            </a:ln>
            <a:effectLst>
              <a:outerShdw blurRad="57150" rotWithShape="0" algn="bl" dir="5400000" dist="19050">
                <a:srgbClr val="000000">
                  <a:alpha val="50000"/>
                </a:srgbClr>
              </a:outerShdw>
            </a:effectLst>
          </p:spPr>
        </p:pic>
        <p:grpSp>
          <p:nvGrpSpPr>
            <p:cNvPr id="160" name="Google Shape;160;p17"/>
            <p:cNvGrpSpPr/>
            <p:nvPr/>
          </p:nvGrpSpPr>
          <p:grpSpPr>
            <a:xfrm>
              <a:off x="5072750" y="2330000"/>
              <a:ext cx="1014450" cy="1464369"/>
              <a:chOff x="5072750" y="2330000"/>
              <a:chExt cx="1014450" cy="1464369"/>
            </a:xfrm>
          </p:grpSpPr>
          <p:sp>
            <p:nvSpPr>
              <p:cNvPr id="161" name="Google Shape;161;p17"/>
              <p:cNvSpPr/>
              <p:nvPr/>
            </p:nvSpPr>
            <p:spPr>
              <a:xfrm>
                <a:off x="5268800" y="2330000"/>
                <a:ext cx="818400" cy="1369200"/>
              </a:xfrm>
              <a:prstGeom prst="roundRect">
                <a:avLst>
                  <a:gd fmla="val 16667" name="adj"/>
                </a:avLst>
              </a:prstGeom>
              <a:solidFill>
                <a:srgbClr val="000000"/>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62" name="Google Shape;162;p17"/>
              <p:cNvPicPr preferRelativeResize="0"/>
              <p:nvPr/>
            </p:nvPicPr>
            <p:blipFill rotWithShape="1">
              <a:blip r:embed="rId5">
                <a:alphaModFix/>
              </a:blip>
              <a:srcRect b="11016" l="0" r="0" t="0"/>
              <a:stretch/>
            </p:blipFill>
            <p:spPr>
              <a:xfrm>
                <a:off x="5266850" y="2475043"/>
                <a:ext cx="818400" cy="1319326"/>
              </a:xfrm>
              <a:prstGeom prst="rect">
                <a:avLst/>
              </a:prstGeom>
              <a:noFill/>
              <a:ln>
                <a:noFill/>
              </a:ln>
              <a:effectLst>
                <a:outerShdw blurRad="57150" rotWithShape="0" algn="bl" dir="5400000" dist="19050">
                  <a:srgbClr val="000000">
                    <a:alpha val="50000"/>
                  </a:srgbClr>
                </a:outerShdw>
              </a:effectLst>
            </p:spPr>
          </p:pic>
          <p:pic>
            <p:nvPicPr>
              <p:cNvPr id="163" name="Google Shape;163;p17"/>
              <p:cNvPicPr preferRelativeResize="0"/>
              <p:nvPr/>
            </p:nvPicPr>
            <p:blipFill rotWithShape="1">
              <a:blip r:embed="rId6">
                <a:alphaModFix/>
              </a:blip>
              <a:srcRect b="2543" l="3486" r="5958" t="0"/>
              <a:stretch/>
            </p:blipFill>
            <p:spPr>
              <a:xfrm>
                <a:off x="5072750" y="2555826"/>
                <a:ext cx="607500" cy="956700"/>
              </a:xfrm>
              <a:prstGeom prst="roundRect">
                <a:avLst>
                  <a:gd fmla="val 17115" name="adj"/>
                </a:avLst>
              </a:prstGeom>
              <a:noFill/>
              <a:ln>
                <a:noFill/>
              </a:ln>
              <a:effectLst>
                <a:outerShdw blurRad="57150" rotWithShape="0" algn="bl" dir="5400000" dist="19050">
                  <a:srgbClr val="000000">
                    <a:alpha val="50000"/>
                  </a:srgbClr>
                </a:outerShdw>
              </a:effectLst>
            </p:spPr>
          </p:pic>
        </p:grpSp>
      </p:grpSp>
      <p:sp>
        <p:nvSpPr>
          <p:cNvPr id="164" name="Google Shape;164;p17"/>
          <p:cNvSpPr/>
          <p:nvPr/>
        </p:nvSpPr>
        <p:spPr>
          <a:xfrm>
            <a:off x="374475" y="3684675"/>
            <a:ext cx="3720900" cy="1170600"/>
          </a:xfrm>
          <a:prstGeom prst="roundRect">
            <a:avLst>
              <a:gd fmla="val 12248" name="adj"/>
            </a:avLst>
          </a:prstGeom>
          <a:solidFill>
            <a:srgbClr val="EDF3F7"/>
          </a:solidFill>
          <a:ln>
            <a:noFill/>
          </a:ln>
          <a:effectLst>
            <a:outerShdw blurRad="14288" rotWithShape="0" algn="bl" dir="5400000" dist="19050">
              <a:srgbClr val="000000">
                <a:alpha val="9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17"/>
          <p:cNvSpPr txBox="1"/>
          <p:nvPr/>
        </p:nvSpPr>
        <p:spPr>
          <a:xfrm>
            <a:off x="466225" y="3905438"/>
            <a:ext cx="25416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1000"/>
              </a:spcAft>
              <a:buNone/>
            </a:pPr>
            <a:r>
              <a:rPr lang="en" sz="800">
                <a:solidFill>
                  <a:schemeClr val="dk1"/>
                </a:solidFill>
                <a:latin typeface="Lato"/>
                <a:ea typeface="Lato"/>
                <a:cs typeface="Lato"/>
                <a:sym typeface="Lato"/>
              </a:rPr>
              <a:t>Clairol drove a major lift in sales at Target by leveraging MikMak Sales Insights to inform creative, messaging, and landing page optimizations</a:t>
            </a:r>
            <a:endParaRPr>
              <a:solidFill>
                <a:schemeClr val="dk1"/>
              </a:solidFill>
            </a:endParaRPr>
          </a:p>
        </p:txBody>
      </p:sp>
      <p:grpSp>
        <p:nvGrpSpPr>
          <p:cNvPr id="166" name="Google Shape;166;p17"/>
          <p:cNvGrpSpPr/>
          <p:nvPr/>
        </p:nvGrpSpPr>
        <p:grpSpPr>
          <a:xfrm>
            <a:off x="505550" y="3586000"/>
            <a:ext cx="1104900" cy="307800"/>
            <a:chOff x="505550" y="3941150"/>
            <a:chExt cx="1104900" cy="307800"/>
          </a:xfrm>
        </p:grpSpPr>
        <p:sp>
          <p:nvSpPr>
            <p:cNvPr id="167" name="Google Shape;167;p17"/>
            <p:cNvSpPr/>
            <p:nvPr/>
          </p:nvSpPr>
          <p:spPr>
            <a:xfrm>
              <a:off x="505550" y="3970400"/>
              <a:ext cx="1104900" cy="249300"/>
            </a:xfrm>
            <a:prstGeom prst="roundRect">
              <a:avLst>
                <a:gd fmla="val 50000" name="adj"/>
              </a:avLst>
            </a:prstGeom>
            <a:solidFill>
              <a:srgbClr val="CD202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17"/>
            <p:cNvSpPr txBox="1"/>
            <p:nvPr/>
          </p:nvSpPr>
          <p:spPr>
            <a:xfrm>
              <a:off x="533325" y="3941150"/>
              <a:ext cx="10674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1000"/>
                </a:spcAft>
                <a:buNone/>
              </a:pPr>
              <a:r>
                <a:rPr b="1" lang="en" sz="800">
                  <a:solidFill>
                    <a:schemeClr val="lt1"/>
                  </a:solidFill>
                  <a:latin typeface="Lato"/>
                  <a:ea typeface="Lato"/>
                  <a:cs typeface="Lato"/>
                  <a:sym typeface="Lato"/>
                </a:rPr>
                <a:t>Clairol Case Study</a:t>
              </a:r>
              <a:endParaRPr b="1">
                <a:solidFill>
                  <a:schemeClr val="lt1"/>
                </a:solidFill>
              </a:endParaRPr>
            </a:p>
          </p:txBody>
        </p:sp>
      </p:grpSp>
      <p:pic>
        <p:nvPicPr>
          <p:cNvPr id="169" name="Google Shape;169;p17"/>
          <p:cNvPicPr preferRelativeResize="0"/>
          <p:nvPr/>
        </p:nvPicPr>
        <p:blipFill>
          <a:blip r:embed="rId7">
            <a:alphaModFix/>
          </a:blip>
          <a:stretch>
            <a:fillRect/>
          </a:stretch>
        </p:blipFill>
        <p:spPr>
          <a:xfrm>
            <a:off x="3091075" y="3803350"/>
            <a:ext cx="757699" cy="1065151"/>
          </a:xfrm>
          <a:prstGeom prst="rect">
            <a:avLst/>
          </a:prstGeom>
          <a:noFill/>
          <a:ln>
            <a:noFill/>
          </a:ln>
        </p:spPr>
      </p:pic>
      <p:grpSp>
        <p:nvGrpSpPr>
          <p:cNvPr id="170" name="Google Shape;170;p17"/>
          <p:cNvGrpSpPr/>
          <p:nvPr/>
        </p:nvGrpSpPr>
        <p:grpSpPr>
          <a:xfrm>
            <a:off x="505575" y="4471175"/>
            <a:ext cx="1013400" cy="307800"/>
            <a:chOff x="505575" y="4471175"/>
            <a:chExt cx="1013400" cy="307800"/>
          </a:xfrm>
        </p:grpSpPr>
        <p:sp>
          <p:nvSpPr>
            <p:cNvPr id="171" name="Google Shape;171;p17"/>
            <p:cNvSpPr/>
            <p:nvPr/>
          </p:nvSpPr>
          <p:spPr>
            <a:xfrm>
              <a:off x="505575" y="4500425"/>
              <a:ext cx="885600" cy="249300"/>
            </a:xfrm>
            <a:prstGeom prst="roundRect">
              <a:avLst>
                <a:gd fmla="val 50000" name="adj"/>
              </a:avLst>
            </a:prstGeom>
            <a:solidFill>
              <a:srgbClr val="9317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17"/>
            <p:cNvSpPr txBox="1"/>
            <p:nvPr/>
          </p:nvSpPr>
          <p:spPr>
            <a:xfrm>
              <a:off x="573075" y="4471175"/>
              <a:ext cx="9459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1000"/>
                </a:spcAft>
                <a:buNone/>
              </a:pPr>
              <a:r>
                <a:rPr b="1" lang="en" sz="800" u="sng">
                  <a:solidFill>
                    <a:schemeClr val="lt1"/>
                  </a:solidFill>
                  <a:latin typeface="Lato"/>
                  <a:ea typeface="Lato"/>
                  <a:cs typeface="Lato"/>
                  <a:sym typeface="Lato"/>
                  <a:hlinkClick r:id="rId8">
                    <a:extLst>
                      <a:ext uri="{A12FA001-AC4F-418D-AE19-62706E023703}">
                        <ahyp:hlinkClr val="tx"/>
                      </a:ext>
                    </a:extLst>
                  </a:hlinkClick>
                </a:rPr>
                <a:t>READ NOW</a:t>
              </a:r>
              <a:endParaRPr b="1">
                <a:solidFill>
                  <a:schemeClr val="lt1"/>
                </a:solidFill>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18"/>
          <p:cNvSpPr txBox="1"/>
          <p:nvPr/>
        </p:nvSpPr>
        <p:spPr>
          <a:xfrm>
            <a:off x="304800" y="672788"/>
            <a:ext cx="37788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600">
                <a:latin typeface="Raleway"/>
                <a:ea typeface="Raleway"/>
                <a:cs typeface="Raleway"/>
                <a:sym typeface="Raleway"/>
              </a:rPr>
              <a:t>Where are Target shoppers, and when are they shopping?</a:t>
            </a:r>
            <a:endParaRPr b="1" sz="1600">
              <a:latin typeface="Raleway"/>
              <a:ea typeface="Raleway"/>
              <a:cs typeface="Raleway"/>
              <a:sym typeface="Raleway"/>
            </a:endParaRPr>
          </a:p>
        </p:txBody>
      </p:sp>
      <p:sp>
        <p:nvSpPr>
          <p:cNvPr id="178" name="Google Shape;178;p18"/>
          <p:cNvSpPr txBox="1"/>
          <p:nvPr/>
        </p:nvSpPr>
        <p:spPr>
          <a:xfrm>
            <a:off x="304800" y="1290150"/>
            <a:ext cx="4033500" cy="954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1000"/>
              </a:spcAft>
              <a:buNone/>
            </a:pPr>
            <a:r>
              <a:rPr lang="en" sz="1000">
                <a:solidFill>
                  <a:srgbClr val="1D2229"/>
                </a:solidFill>
                <a:latin typeface="Lato"/>
                <a:ea typeface="Lato"/>
                <a:cs typeface="Lato"/>
                <a:sym typeface="Lato"/>
              </a:rPr>
              <a:t>The majority of shoppers on the MikMak Platform who select Target as their retailer of choice reside in New York City, driving 10 percent of traffic. Next up are Los Angeles (6%), Chicago (5%), and Phoenix (4%). However, when looking at the data by state, California takes the lead, followed by New York, Texas, and Florida.</a:t>
            </a:r>
            <a:endParaRPr sz="1000">
              <a:solidFill>
                <a:srgbClr val="1D2229"/>
              </a:solidFill>
              <a:latin typeface="Lato"/>
              <a:ea typeface="Lato"/>
              <a:cs typeface="Lato"/>
              <a:sym typeface="Lato"/>
            </a:endParaRPr>
          </a:p>
        </p:txBody>
      </p:sp>
      <p:pic>
        <p:nvPicPr>
          <p:cNvPr id="179" name="Google Shape;179;p18"/>
          <p:cNvPicPr preferRelativeResize="0"/>
          <p:nvPr/>
        </p:nvPicPr>
        <p:blipFill rotWithShape="1">
          <a:blip r:embed="rId3">
            <a:alphaModFix/>
          </a:blip>
          <a:srcRect b="1569" l="0" r="0" t="1569"/>
          <a:stretch/>
        </p:blipFill>
        <p:spPr>
          <a:xfrm>
            <a:off x="219925" y="4734475"/>
            <a:ext cx="607350" cy="221775"/>
          </a:xfrm>
          <a:prstGeom prst="rect">
            <a:avLst/>
          </a:prstGeom>
          <a:noFill/>
          <a:ln>
            <a:noFill/>
          </a:ln>
        </p:spPr>
      </p:pic>
      <p:sp>
        <p:nvSpPr>
          <p:cNvPr id="180" name="Google Shape;180;p18"/>
          <p:cNvSpPr/>
          <p:nvPr/>
        </p:nvSpPr>
        <p:spPr>
          <a:xfrm>
            <a:off x="4716650" y="1436275"/>
            <a:ext cx="4427400" cy="3707400"/>
          </a:xfrm>
          <a:prstGeom prst="rect">
            <a:avLst/>
          </a:prstGeom>
          <a:solidFill>
            <a:srgbClr val="6A111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18"/>
          <p:cNvSpPr txBox="1"/>
          <p:nvPr/>
        </p:nvSpPr>
        <p:spPr>
          <a:xfrm>
            <a:off x="5149400" y="1688400"/>
            <a:ext cx="3517800" cy="800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1000"/>
              </a:spcAft>
              <a:buNone/>
            </a:pPr>
            <a:r>
              <a:rPr lang="en" sz="1000">
                <a:solidFill>
                  <a:schemeClr val="lt1"/>
                </a:solidFill>
                <a:latin typeface="Lato"/>
                <a:ea typeface="Lato"/>
                <a:cs typeface="Lato"/>
                <a:sym typeface="Lato"/>
              </a:rPr>
              <a:t>When do they shop the most? According to the MikMak Shopping Index, Saturday and Sunday see the most shopping activity from Target shoppers. In general, evening hours seem to be best.</a:t>
            </a:r>
            <a:endParaRPr sz="1000">
              <a:solidFill>
                <a:schemeClr val="lt1"/>
              </a:solidFill>
              <a:latin typeface="Lato"/>
              <a:ea typeface="Lato"/>
              <a:cs typeface="Lato"/>
              <a:sym typeface="Lato"/>
            </a:endParaRPr>
          </a:p>
        </p:txBody>
      </p:sp>
      <p:sp>
        <p:nvSpPr>
          <p:cNvPr id="182" name="Google Shape;182;p18"/>
          <p:cNvSpPr txBox="1"/>
          <p:nvPr/>
        </p:nvSpPr>
        <p:spPr>
          <a:xfrm>
            <a:off x="5151700" y="2488800"/>
            <a:ext cx="35613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1000"/>
              </a:spcAft>
              <a:buNone/>
            </a:pPr>
            <a:r>
              <a:rPr b="1" lang="en" sz="1000">
                <a:solidFill>
                  <a:schemeClr val="lt1"/>
                </a:solidFill>
                <a:latin typeface="Lato"/>
                <a:ea typeface="Lato"/>
                <a:cs typeface="Lato"/>
                <a:sym typeface="Lato"/>
              </a:rPr>
              <a:t>Most Popular Shopping Days of Week: Target, 202</a:t>
            </a:r>
            <a:r>
              <a:rPr b="1" lang="en" sz="1000">
                <a:solidFill>
                  <a:schemeClr val="lt1"/>
                </a:solidFill>
                <a:latin typeface="Lato"/>
                <a:ea typeface="Lato"/>
                <a:cs typeface="Lato"/>
                <a:sym typeface="Lato"/>
              </a:rPr>
              <a:t>2</a:t>
            </a:r>
            <a:endParaRPr b="1" sz="1000">
              <a:solidFill>
                <a:schemeClr val="lt1"/>
              </a:solidFill>
              <a:latin typeface="Lato"/>
              <a:ea typeface="Lato"/>
              <a:cs typeface="Lato"/>
              <a:sym typeface="Lato"/>
            </a:endParaRPr>
          </a:p>
        </p:txBody>
      </p:sp>
      <p:sp>
        <p:nvSpPr>
          <p:cNvPr id="183" name="Google Shape;183;p18"/>
          <p:cNvSpPr txBox="1"/>
          <p:nvPr/>
        </p:nvSpPr>
        <p:spPr>
          <a:xfrm>
            <a:off x="5151700" y="3241050"/>
            <a:ext cx="35613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1000"/>
              </a:spcAft>
              <a:buNone/>
            </a:pPr>
            <a:r>
              <a:rPr b="1" lang="en" sz="1000">
                <a:solidFill>
                  <a:schemeClr val="lt1"/>
                </a:solidFill>
                <a:latin typeface="Lato"/>
                <a:ea typeface="Lato"/>
                <a:cs typeface="Lato"/>
                <a:sym typeface="Lato"/>
              </a:rPr>
              <a:t>Most Popular Shopping Time of Day: 2022 </a:t>
            </a:r>
            <a:br>
              <a:rPr b="1" lang="en" sz="1000">
                <a:solidFill>
                  <a:schemeClr val="lt1"/>
                </a:solidFill>
                <a:latin typeface="Lato"/>
                <a:ea typeface="Lato"/>
                <a:cs typeface="Lato"/>
                <a:sym typeface="Lato"/>
              </a:rPr>
            </a:br>
            <a:r>
              <a:rPr b="1" lang="en" sz="1000">
                <a:solidFill>
                  <a:schemeClr val="lt1"/>
                </a:solidFill>
                <a:latin typeface="Lato"/>
                <a:ea typeface="Lato"/>
                <a:cs typeface="Lato"/>
                <a:sym typeface="Lato"/>
              </a:rPr>
              <a:t>(In the shoppers’ local time zones)</a:t>
            </a:r>
            <a:endParaRPr b="1" sz="1000">
              <a:solidFill>
                <a:schemeClr val="lt1"/>
              </a:solidFill>
              <a:latin typeface="Lato"/>
              <a:ea typeface="Lato"/>
              <a:cs typeface="Lato"/>
              <a:sym typeface="Lato"/>
            </a:endParaRPr>
          </a:p>
        </p:txBody>
      </p:sp>
      <p:grpSp>
        <p:nvGrpSpPr>
          <p:cNvPr id="184" name="Google Shape;184;p18"/>
          <p:cNvGrpSpPr/>
          <p:nvPr/>
        </p:nvGrpSpPr>
        <p:grpSpPr>
          <a:xfrm>
            <a:off x="5241050" y="3797325"/>
            <a:ext cx="3426300" cy="874500"/>
            <a:chOff x="5263950" y="3556675"/>
            <a:chExt cx="3426300" cy="874500"/>
          </a:xfrm>
        </p:grpSpPr>
        <p:sp>
          <p:nvSpPr>
            <p:cNvPr id="185" name="Google Shape;185;p18"/>
            <p:cNvSpPr/>
            <p:nvPr/>
          </p:nvSpPr>
          <p:spPr>
            <a:xfrm>
              <a:off x="5263950" y="3556675"/>
              <a:ext cx="3426300" cy="874500"/>
            </a:xfrm>
            <a:prstGeom prst="roundRect">
              <a:avLst>
                <a:gd fmla="val 5557" name="adj"/>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18"/>
            <p:cNvSpPr txBox="1"/>
            <p:nvPr/>
          </p:nvSpPr>
          <p:spPr>
            <a:xfrm>
              <a:off x="6354475" y="3605050"/>
              <a:ext cx="1224900" cy="794100"/>
            </a:xfrm>
            <a:prstGeom prst="rect">
              <a:avLst/>
            </a:prstGeom>
            <a:noFill/>
            <a:ln>
              <a:noFill/>
            </a:ln>
          </p:spPr>
          <p:txBody>
            <a:bodyPr anchorCtr="0" anchor="t" bIns="91425" lIns="91425" spcFirstLastPara="1" rIns="91425" wrap="square" tIns="91425">
              <a:spAutoFit/>
            </a:bodyPr>
            <a:lstStyle/>
            <a:p>
              <a:pPr indent="-298450" lvl="0" marL="457200" rtl="0" algn="l">
                <a:lnSpc>
                  <a:spcPct val="130000"/>
                </a:lnSpc>
                <a:spcBef>
                  <a:spcPts val="0"/>
                </a:spcBef>
                <a:spcAft>
                  <a:spcPts val="0"/>
                </a:spcAft>
                <a:buClr>
                  <a:srgbClr val="93171C"/>
                </a:buClr>
                <a:buSzPts val="1100"/>
                <a:buFont typeface="Lato Black"/>
                <a:buAutoNum type="arabicPeriod"/>
              </a:pPr>
              <a:r>
                <a:rPr lang="en" sz="1100">
                  <a:solidFill>
                    <a:srgbClr val="93171C"/>
                  </a:solidFill>
                  <a:latin typeface="Lato Black"/>
                  <a:ea typeface="Lato Black"/>
                  <a:cs typeface="Lato Black"/>
                  <a:sym typeface="Lato Black"/>
                </a:rPr>
                <a:t>9pm</a:t>
              </a:r>
              <a:endParaRPr sz="1100">
                <a:solidFill>
                  <a:srgbClr val="93171C"/>
                </a:solidFill>
                <a:latin typeface="Lato Black"/>
                <a:ea typeface="Lato Black"/>
                <a:cs typeface="Lato Black"/>
                <a:sym typeface="Lato Black"/>
              </a:endParaRPr>
            </a:p>
            <a:p>
              <a:pPr indent="-298450" lvl="0" marL="457200" rtl="0" algn="l">
                <a:lnSpc>
                  <a:spcPct val="130000"/>
                </a:lnSpc>
                <a:spcBef>
                  <a:spcPts val="0"/>
                </a:spcBef>
                <a:spcAft>
                  <a:spcPts val="0"/>
                </a:spcAft>
                <a:buClr>
                  <a:srgbClr val="93171C"/>
                </a:buClr>
                <a:buSzPts val="1100"/>
                <a:buFont typeface="Lato Black"/>
                <a:buAutoNum type="arabicPeriod"/>
              </a:pPr>
              <a:r>
                <a:rPr lang="en" sz="1100">
                  <a:solidFill>
                    <a:srgbClr val="93171C"/>
                  </a:solidFill>
                  <a:latin typeface="Lato Black"/>
                  <a:ea typeface="Lato Black"/>
                  <a:cs typeface="Lato Black"/>
                  <a:sym typeface="Lato Black"/>
                </a:rPr>
                <a:t>10pm</a:t>
              </a:r>
              <a:endParaRPr sz="1100">
                <a:solidFill>
                  <a:srgbClr val="93171C"/>
                </a:solidFill>
                <a:latin typeface="Lato Black"/>
                <a:ea typeface="Lato Black"/>
                <a:cs typeface="Lato Black"/>
                <a:sym typeface="Lato Black"/>
              </a:endParaRPr>
            </a:p>
            <a:p>
              <a:pPr indent="-298450" lvl="0" marL="457200" rtl="0" algn="l">
                <a:lnSpc>
                  <a:spcPct val="130000"/>
                </a:lnSpc>
                <a:spcBef>
                  <a:spcPts val="0"/>
                </a:spcBef>
                <a:spcAft>
                  <a:spcPts val="0"/>
                </a:spcAft>
                <a:buClr>
                  <a:srgbClr val="93171C"/>
                </a:buClr>
                <a:buSzPts val="1100"/>
                <a:buFont typeface="Lato Black"/>
                <a:buAutoNum type="arabicPeriod"/>
              </a:pPr>
              <a:r>
                <a:rPr lang="en" sz="1100">
                  <a:solidFill>
                    <a:srgbClr val="93171C"/>
                  </a:solidFill>
                  <a:latin typeface="Lato Black"/>
                  <a:ea typeface="Lato Black"/>
                  <a:cs typeface="Lato Black"/>
                  <a:sym typeface="Lato Black"/>
                </a:rPr>
                <a:t>8pm</a:t>
              </a:r>
              <a:endParaRPr sz="1100">
                <a:solidFill>
                  <a:srgbClr val="93171C"/>
                </a:solidFill>
                <a:latin typeface="Lato Black"/>
                <a:ea typeface="Lato Black"/>
                <a:cs typeface="Lato Black"/>
                <a:sym typeface="Lato Black"/>
              </a:endParaRPr>
            </a:p>
          </p:txBody>
        </p:sp>
        <p:sp>
          <p:nvSpPr>
            <p:cNvPr id="187" name="Google Shape;187;p18"/>
            <p:cNvSpPr txBox="1"/>
            <p:nvPr/>
          </p:nvSpPr>
          <p:spPr>
            <a:xfrm>
              <a:off x="7402300" y="3605050"/>
              <a:ext cx="954600" cy="794100"/>
            </a:xfrm>
            <a:prstGeom prst="rect">
              <a:avLst/>
            </a:prstGeom>
            <a:noFill/>
            <a:ln>
              <a:noFill/>
            </a:ln>
          </p:spPr>
          <p:txBody>
            <a:bodyPr anchorCtr="0" anchor="t" bIns="91425" lIns="91425" spcFirstLastPara="1" rIns="91425" wrap="square" tIns="91425">
              <a:spAutoFit/>
            </a:bodyPr>
            <a:lstStyle/>
            <a:p>
              <a:pPr indent="0" lvl="0" marL="0" rtl="0" algn="l">
                <a:lnSpc>
                  <a:spcPct val="130000"/>
                </a:lnSpc>
                <a:spcBef>
                  <a:spcPts val="0"/>
                </a:spcBef>
                <a:spcAft>
                  <a:spcPts val="0"/>
                </a:spcAft>
                <a:buNone/>
              </a:pPr>
              <a:r>
                <a:rPr lang="en" sz="1100">
                  <a:solidFill>
                    <a:srgbClr val="93171C"/>
                  </a:solidFill>
                  <a:latin typeface="Lato Black"/>
                  <a:ea typeface="Lato Black"/>
                  <a:cs typeface="Lato Black"/>
                  <a:sym typeface="Lato Black"/>
                </a:rPr>
                <a:t>4.  7pm</a:t>
              </a:r>
              <a:endParaRPr sz="1100">
                <a:solidFill>
                  <a:srgbClr val="93171C"/>
                </a:solidFill>
                <a:latin typeface="Lato Black"/>
                <a:ea typeface="Lato Black"/>
                <a:cs typeface="Lato Black"/>
                <a:sym typeface="Lato Black"/>
              </a:endParaRPr>
            </a:p>
            <a:p>
              <a:pPr indent="0" lvl="0" marL="0" rtl="0" algn="l">
                <a:lnSpc>
                  <a:spcPct val="130000"/>
                </a:lnSpc>
                <a:spcBef>
                  <a:spcPts val="0"/>
                </a:spcBef>
                <a:spcAft>
                  <a:spcPts val="0"/>
                </a:spcAft>
                <a:buNone/>
              </a:pPr>
              <a:r>
                <a:rPr lang="en" sz="1100">
                  <a:solidFill>
                    <a:srgbClr val="93171C"/>
                  </a:solidFill>
                  <a:latin typeface="Lato Black"/>
                  <a:ea typeface="Lato Black"/>
                  <a:cs typeface="Lato Black"/>
                  <a:sym typeface="Lato Black"/>
                </a:rPr>
                <a:t>5. 6pm</a:t>
              </a:r>
              <a:endParaRPr sz="1100">
                <a:solidFill>
                  <a:srgbClr val="93171C"/>
                </a:solidFill>
                <a:latin typeface="Lato Black"/>
                <a:ea typeface="Lato Black"/>
                <a:cs typeface="Lato Black"/>
                <a:sym typeface="Lato Black"/>
              </a:endParaRPr>
            </a:p>
            <a:p>
              <a:pPr indent="0" lvl="0" marL="0" rtl="0" algn="l">
                <a:lnSpc>
                  <a:spcPct val="130000"/>
                </a:lnSpc>
                <a:spcBef>
                  <a:spcPts val="0"/>
                </a:spcBef>
                <a:spcAft>
                  <a:spcPts val="0"/>
                </a:spcAft>
                <a:buNone/>
              </a:pPr>
              <a:r>
                <a:rPr lang="en" sz="1100">
                  <a:solidFill>
                    <a:srgbClr val="93171C"/>
                  </a:solidFill>
                  <a:latin typeface="Lato Black"/>
                  <a:ea typeface="Lato Black"/>
                  <a:cs typeface="Lato Black"/>
                  <a:sym typeface="Lato Black"/>
                </a:rPr>
                <a:t>6. 5pm</a:t>
              </a:r>
              <a:endParaRPr sz="1100">
                <a:solidFill>
                  <a:srgbClr val="93171C"/>
                </a:solidFill>
                <a:latin typeface="Lato Black"/>
                <a:ea typeface="Lato Black"/>
                <a:cs typeface="Lato Black"/>
                <a:sym typeface="Lato Black"/>
              </a:endParaRPr>
            </a:p>
          </p:txBody>
        </p:sp>
        <p:sp>
          <p:nvSpPr>
            <p:cNvPr id="188" name="Google Shape;188;p18"/>
            <p:cNvSpPr/>
            <p:nvPr/>
          </p:nvSpPr>
          <p:spPr>
            <a:xfrm>
              <a:off x="5315675" y="3605050"/>
              <a:ext cx="781500" cy="775500"/>
            </a:xfrm>
            <a:prstGeom prst="roundRect">
              <a:avLst>
                <a:gd fmla="val 5557" name="adj"/>
              </a:avLst>
            </a:prstGeom>
            <a:solidFill>
              <a:srgbClr val="CD2027"/>
            </a:solidFill>
            <a:ln cap="flat" cmpd="sng" w="9525">
              <a:solidFill>
                <a:srgbClr val="CD202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89" name="Google Shape;189;p18"/>
            <p:cNvPicPr preferRelativeResize="0"/>
            <p:nvPr/>
          </p:nvPicPr>
          <p:blipFill>
            <a:blip r:embed="rId4">
              <a:alphaModFix/>
            </a:blip>
            <a:stretch>
              <a:fillRect/>
            </a:stretch>
          </p:blipFill>
          <p:spPr>
            <a:xfrm>
              <a:off x="5402738" y="3698425"/>
              <a:ext cx="607350" cy="607350"/>
            </a:xfrm>
            <a:prstGeom prst="rect">
              <a:avLst/>
            </a:prstGeom>
            <a:noFill/>
            <a:ln>
              <a:noFill/>
            </a:ln>
          </p:spPr>
        </p:pic>
      </p:grpSp>
      <p:grpSp>
        <p:nvGrpSpPr>
          <p:cNvPr id="190" name="Google Shape;190;p18"/>
          <p:cNvGrpSpPr/>
          <p:nvPr/>
        </p:nvGrpSpPr>
        <p:grpSpPr>
          <a:xfrm>
            <a:off x="4716650" y="0"/>
            <a:ext cx="4429400" cy="1436400"/>
            <a:chOff x="4716650" y="0"/>
            <a:chExt cx="4429400" cy="1436400"/>
          </a:xfrm>
        </p:grpSpPr>
        <p:pic>
          <p:nvPicPr>
            <p:cNvPr id="191" name="Google Shape;191;p18"/>
            <p:cNvPicPr preferRelativeResize="0"/>
            <p:nvPr/>
          </p:nvPicPr>
          <p:blipFill rotWithShape="1">
            <a:blip r:embed="rId5">
              <a:alphaModFix/>
            </a:blip>
            <a:srcRect b="51328" l="0" r="0" t="0"/>
            <a:stretch/>
          </p:blipFill>
          <p:spPr>
            <a:xfrm>
              <a:off x="4716650" y="0"/>
              <a:ext cx="4427402" cy="1436273"/>
            </a:xfrm>
            <a:prstGeom prst="rect">
              <a:avLst/>
            </a:prstGeom>
            <a:noFill/>
            <a:ln>
              <a:noFill/>
            </a:ln>
          </p:spPr>
        </p:pic>
        <p:sp>
          <p:nvSpPr>
            <p:cNvPr id="192" name="Google Shape;192;p18"/>
            <p:cNvSpPr/>
            <p:nvPr/>
          </p:nvSpPr>
          <p:spPr>
            <a:xfrm>
              <a:off x="4718650" y="0"/>
              <a:ext cx="4427400" cy="1436400"/>
            </a:xfrm>
            <a:prstGeom prst="rect">
              <a:avLst/>
            </a:prstGeom>
            <a:solidFill>
              <a:srgbClr val="93171C">
                <a:alpha val="535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3" name="Google Shape;193;p18"/>
          <p:cNvGrpSpPr/>
          <p:nvPr/>
        </p:nvGrpSpPr>
        <p:grpSpPr>
          <a:xfrm>
            <a:off x="5597400" y="285750"/>
            <a:ext cx="2713593" cy="917400"/>
            <a:chOff x="5430350" y="285750"/>
            <a:chExt cx="2713593" cy="917400"/>
          </a:xfrm>
        </p:grpSpPr>
        <p:sp>
          <p:nvSpPr>
            <p:cNvPr id="194" name="Google Shape;194;p18"/>
            <p:cNvSpPr/>
            <p:nvPr/>
          </p:nvSpPr>
          <p:spPr>
            <a:xfrm>
              <a:off x="5430350" y="285750"/>
              <a:ext cx="2713500" cy="917400"/>
            </a:xfrm>
            <a:prstGeom prst="roundRect">
              <a:avLst>
                <a:gd fmla="val 11452" name="adj"/>
              </a:avLst>
            </a:prstGeom>
            <a:solidFill>
              <a:srgbClr val="9317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18"/>
            <p:cNvSpPr txBox="1"/>
            <p:nvPr/>
          </p:nvSpPr>
          <p:spPr>
            <a:xfrm>
              <a:off x="5430375" y="351750"/>
              <a:ext cx="2713500" cy="431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600">
                  <a:solidFill>
                    <a:schemeClr val="lt1"/>
                  </a:solidFill>
                  <a:latin typeface="Raleway"/>
                  <a:ea typeface="Raleway"/>
                  <a:cs typeface="Raleway"/>
                  <a:sym typeface="Raleway"/>
                </a:rPr>
                <a:t>Date x Time Mix</a:t>
              </a:r>
              <a:endParaRPr b="1" sz="1600">
                <a:solidFill>
                  <a:schemeClr val="lt1"/>
                </a:solidFill>
                <a:latin typeface="Raleway"/>
                <a:ea typeface="Raleway"/>
                <a:cs typeface="Raleway"/>
                <a:sym typeface="Raleway"/>
              </a:endParaRPr>
            </a:p>
          </p:txBody>
        </p:sp>
        <p:sp>
          <p:nvSpPr>
            <p:cNvPr id="196" name="Google Shape;196;p18"/>
            <p:cNvSpPr txBox="1"/>
            <p:nvPr/>
          </p:nvSpPr>
          <p:spPr>
            <a:xfrm>
              <a:off x="5430443" y="567300"/>
              <a:ext cx="2713500" cy="538800"/>
            </a:xfrm>
            <a:prstGeom prst="rect">
              <a:avLst/>
            </a:prstGeom>
            <a:noFill/>
            <a:ln>
              <a:noFill/>
            </a:ln>
          </p:spPr>
          <p:txBody>
            <a:bodyPr anchorCtr="0" anchor="ctr" bIns="91425" lIns="91425" spcFirstLastPara="1" rIns="91425" wrap="square" tIns="91425">
              <a:spAutoFit/>
            </a:bodyPr>
            <a:lstStyle/>
            <a:p>
              <a:pPr indent="0" lvl="0" marL="0" rtl="0" algn="ctr">
                <a:spcBef>
                  <a:spcPts val="0"/>
                </a:spcBef>
                <a:spcAft>
                  <a:spcPts val="0"/>
                </a:spcAft>
                <a:buNone/>
              </a:pPr>
              <a:r>
                <a:rPr b="1" lang="en" sz="1800">
                  <a:solidFill>
                    <a:schemeClr val="lt1"/>
                  </a:solidFill>
                  <a:latin typeface="Raleway"/>
                  <a:ea typeface="Raleway"/>
                  <a:cs typeface="Raleway"/>
                  <a:sym typeface="Raleway"/>
                </a:rPr>
                <a:t>SUNDAY</a:t>
              </a:r>
              <a:r>
                <a:rPr b="1" lang="en" sz="1800">
                  <a:solidFill>
                    <a:schemeClr val="lt1"/>
                  </a:solidFill>
                  <a:latin typeface="Raleway"/>
                  <a:ea typeface="Raleway"/>
                  <a:cs typeface="Raleway"/>
                  <a:sym typeface="Raleway"/>
                </a:rPr>
                <a:t>  @</a:t>
              </a:r>
              <a:r>
                <a:rPr b="1" lang="en" sz="2300">
                  <a:solidFill>
                    <a:schemeClr val="lt1"/>
                  </a:solidFill>
                  <a:latin typeface="Raleway"/>
                  <a:ea typeface="Raleway"/>
                  <a:cs typeface="Raleway"/>
                  <a:sym typeface="Raleway"/>
                </a:rPr>
                <a:t>  </a:t>
              </a:r>
              <a:r>
                <a:rPr b="1" lang="en" sz="1900">
                  <a:solidFill>
                    <a:schemeClr val="lt1"/>
                  </a:solidFill>
                  <a:latin typeface="Raleway"/>
                  <a:ea typeface="Raleway"/>
                  <a:cs typeface="Raleway"/>
                  <a:sym typeface="Raleway"/>
                </a:rPr>
                <a:t>9PM</a:t>
              </a:r>
              <a:endParaRPr b="1" sz="1900">
                <a:solidFill>
                  <a:schemeClr val="lt1"/>
                </a:solidFill>
                <a:latin typeface="Raleway"/>
                <a:ea typeface="Raleway"/>
                <a:cs typeface="Raleway"/>
                <a:sym typeface="Raleway"/>
              </a:endParaRPr>
            </a:p>
          </p:txBody>
        </p:sp>
      </p:grpSp>
      <p:sp>
        <p:nvSpPr>
          <p:cNvPr id="197" name="Google Shape;197;p18"/>
          <p:cNvSpPr txBox="1"/>
          <p:nvPr/>
        </p:nvSpPr>
        <p:spPr>
          <a:xfrm>
            <a:off x="304800" y="228600"/>
            <a:ext cx="30000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latin typeface="Lato"/>
                <a:ea typeface="Lato"/>
                <a:cs typeface="Lato"/>
                <a:sym typeface="Lato"/>
              </a:rPr>
              <a:t>Target Benchmarks and Insights Report</a:t>
            </a:r>
            <a:endParaRPr sz="1000">
              <a:latin typeface="Lato"/>
              <a:ea typeface="Lato"/>
              <a:cs typeface="Lato"/>
              <a:sym typeface="Lato"/>
            </a:endParaRPr>
          </a:p>
        </p:txBody>
      </p:sp>
      <p:cxnSp>
        <p:nvCxnSpPr>
          <p:cNvPr id="198" name="Google Shape;198;p18"/>
          <p:cNvCxnSpPr/>
          <p:nvPr/>
        </p:nvCxnSpPr>
        <p:spPr>
          <a:xfrm>
            <a:off x="396000" y="567300"/>
            <a:ext cx="690300" cy="0"/>
          </a:xfrm>
          <a:prstGeom prst="straightConnector1">
            <a:avLst/>
          </a:prstGeom>
          <a:noFill/>
          <a:ln cap="flat" cmpd="sng" w="19050">
            <a:solidFill>
              <a:srgbClr val="93171C"/>
            </a:solidFill>
            <a:prstDash val="solid"/>
            <a:round/>
            <a:headEnd len="med" w="med" type="none"/>
            <a:tailEnd len="med" w="med" type="none"/>
          </a:ln>
        </p:spPr>
      </p:cxnSp>
      <p:pic>
        <p:nvPicPr>
          <p:cNvPr id="199" name="Google Shape;199;p18"/>
          <p:cNvPicPr preferRelativeResize="0"/>
          <p:nvPr/>
        </p:nvPicPr>
        <p:blipFill>
          <a:blip r:embed="rId6">
            <a:alphaModFix/>
          </a:blip>
          <a:stretch>
            <a:fillRect/>
          </a:stretch>
        </p:blipFill>
        <p:spPr>
          <a:xfrm>
            <a:off x="482938" y="2349949"/>
            <a:ext cx="3677224" cy="2274815"/>
          </a:xfrm>
          <a:prstGeom prst="rect">
            <a:avLst/>
          </a:prstGeom>
          <a:noFill/>
          <a:ln>
            <a:noFill/>
          </a:ln>
        </p:spPr>
      </p:pic>
      <p:pic>
        <p:nvPicPr>
          <p:cNvPr id="200" name="Google Shape;200;p18"/>
          <p:cNvPicPr preferRelativeResize="0"/>
          <p:nvPr/>
        </p:nvPicPr>
        <p:blipFill>
          <a:blip r:embed="rId7">
            <a:alphaModFix/>
          </a:blip>
          <a:stretch>
            <a:fillRect/>
          </a:stretch>
        </p:blipFill>
        <p:spPr>
          <a:xfrm>
            <a:off x="5241050" y="2851131"/>
            <a:ext cx="3471950" cy="30451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A1115"/>
        </a:solidFill>
      </p:bgPr>
    </p:bg>
    <p:spTree>
      <p:nvGrpSpPr>
        <p:cNvPr id="204" name="Shape 204"/>
        <p:cNvGrpSpPr/>
        <p:nvPr/>
      </p:nvGrpSpPr>
      <p:grpSpPr>
        <a:xfrm>
          <a:off x="0" y="0"/>
          <a:ext cx="0" cy="0"/>
          <a:chOff x="0" y="0"/>
          <a:chExt cx="0" cy="0"/>
        </a:xfrm>
      </p:grpSpPr>
      <p:sp>
        <p:nvSpPr>
          <p:cNvPr id="205" name="Google Shape;205;p19"/>
          <p:cNvSpPr txBox="1"/>
          <p:nvPr/>
        </p:nvSpPr>
        <p:spPr>
          <a:xfrm>
            <a:off x="459775" y="1430813"/>
            <a:ext cx="7557300" cy="2914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lt1"/>
                </a:solidFill>
                <a:latin typeface="Lato"/>
                <a:ea typeface="Lato"/>
                <a:cs typeface="Lato"/>
                <a:sym typeface="Lato"/>
              </a:rPr>
              <a:t>So you’ve got the insights, now what? Here’s a list to help optimize your Target marketing initiatives for 2023.</a:t>
            </a:r>
            <a:endParaRPr sz="1200">
              <a:solidFill>
                <a:schemeClr val="lt1"/>
              </a:solidFill>
              <a:latin typeface="Lato"/>
              <a:ea typeface="Lato"/>
              <a:cs typeface="Lato"/>
              <a:sym typeface="Lato"/>
            </a:endParaRPr>
          </a:p>
          <a:p>
            <a:pPr indent="-304800" lvl="0" marL="457200" rtl="0" algn="l">
              <a:spcBef>
                <a:spcPts val="1000"/>
              </a:spcBef>
              <a:spcAft>
                <a:spcPts val="0"/>
              </a:spcAft>
              <a:buClr>
                <a:schemeClr val="lt1"/>
              </a:buClr>
              <a:buSzPts val="1200"/>
              <a:buFont typeface="Lato"/>
              <a:buAutoNum type="arabicPeriod"/>
            </a:pPr>
            <a:r>
              <a:rPr b="1" lang="en" sz="1200">
                <a:solidFill>
                  <a:schemeClr val="lt1"/>
                </a:solidFill>
                <a:latin typeface="Lato"/>
                <a:ea typeface="Lato"/>
                <a:cs typeface="Lato"/>
                <a:sym typeface="Lato"/>
              </a:rPr>
              <a:t>Get the basics down. </a:t>
            </a:r>
            <a:r>
              <a:rPr lang="en" sz="1200">
                <a:solidFill>
                  <a:schemeClr val="lt1"/>
                </a:solidFill>
                <a:latin typeface="Lato"/>
                <a:ea typeface="Lato"/>
                <a:cs typeface="Lato"/>
                <a:sym typeface="Lato"/>
              </a:rPr>
              <a:t>Are Facebook, Instagram, YouTube, and TikTok part of your marketing mix? Are you marketing to Target shoppers in the right regions, at the right time, and day of the week? Does your brand utilize its brand website effectively, by offering multi retailer checkout?</a:t>
            </a:r>
            <a:r>
              <a:rPr lang="en" sz="1200">
                <a:solidFill>
                  <a:schemeClr val="lt1"/>
                </a:solidFill>
                <a:latin typeface="Lato"/>
                <a:ea typeface="Lato"/>
                <a:cs typeface="Lato"/>
                <a:sym typeface="Lato"/>
              </a:rPr>
              <a:t> </a:t>
            </a:r>
            <a:endParaRPr sz="1200">
              <a:solidFill>
                <a:schemeClr val="lt1"/>
              </a:solidFill>
              <a:latin typeface="Lato"/>
              <a:ea typeface="Lato"/>
              <a:cs typeface="Lato"/>
              <a:sym typeface="Lato"/>
            </a:endParaRPr>
          </a:p>
          <a:p>
            <a:pPr indent="-304800" lvl="0" marL="457200" rtl="0" algn="l">
              <a:spcBef>
                <a:spcPts val="1000"/>
              </a:spcBef>
              <a:spcAft>
                <a:spcPts val="0"/>
              </a:spcAft>
              <a:buClr>
                <a:schemeClr val="lt1"/>
              </a:buClr>
              <a:buSzPts val="1200"/>
              <a:buFont typeface="Lato"/>
              <a:buAutoNum type="arabicPeriod"/>
            </a:pPr>
            <a:r>
              <a:rPr b="1" lang="en" sz="1200">
                <a:solidFill>
                  <a:schemeClr val="lt1"/>
                </a:solidFill>
                <a:latin typeface="Lato"/>
                <a:ea typeface="Lato"/>
                <a:cs typeface="Lato"/>
                <a:sym typeface="Lato"/>
              </a:rPr>
              <a:t>Explore joint growth opportunities. </a:t>
            </a:r>
            <a:r>
              <a:rPr lang="en" sz="1200">
                <a:solidFill>
                  <a:schemeClr val="lt1"/>
                </a:solidFill>
                <a:latin typeface="Lato"/>
                <a:ea typeface="Lato"/>
                <a:cs typeface="Lato"/>
                <a:sym typeface="Lato"/>
              </a:rPr>
              <a:t>Retailers and brands have shared goals: selling more products and earning more revenue. To achieve these goals, it helps to be on the same page and look at the same data. Sharing data leads to more complete insights and more productive relationships.</a:t>
            </a:r>
            <a:endParaRPr sz="1200">
              <a:solidFill>
                <a:schemeClr val="lt1"/>
              </a:solidFill>
              <a:latin typeface="Lato"/>
              <a:ea typeface="Lato"/>
              <a:cs typeface="Lato"/>
              <a:sym typeface="Lato"/>
            </a:endParaRPr>
          </a:p>
          <a:p>
            <a:pPr indent="-304800" lvl="0" marL="457200" rtl="0" algn="l">
              <a:spcBef>
                <a:spcPts val="1000"/>
              </a:spcBef>
              <a:spcAft>
                <a:spcPts val="0"/>
              </a:spcAft>
              <a:buClr>
                <a:schemeClr val="lt1"/>
              </a:buClr>
              <a:buSzPts val="1200"/>
              <a:buFont typeface="Lato"/>
              <a:buAutoNum type="arabicPeriod"/>
            </a:pPr>
            <a:r>
              <a:rPr b="1" lang="en" sz="1200">
                <a:solidFill>
                  <a:schemeClr val="lt1"/>
                </a:solidFill>
                <a:latin typeface="Lato"/>
                <a:ea typeface="Lato"/>
                <a:cs typeface="Lato"/>
                <a:sym typeface="Lato"/>
              </a:rPr>
              <a:t>Stay close to the data, daily. </a:t>
            </a:r>
            <a:r>
              <a:rPr lang="en" sz="1200">
                <a:solidFill>
                  <a:schemeClr val="lt1"/>
                </a:solidFill>
                <a:latin typeface="Lato"/>
                <a:ea typeface="Lato"/>
                <a:cs typeface="Lato"/>
                <a:sym typeface="Lato"/>
              </a:rPr>
              <a:t>What matters most to your consumers? How does this vary by geography, platform, demographics, and more? Finding out the answers to these questions is the first step in improving your consumer insights and position with retailers, and results in stronger relationships and sales. This can all be done in real time within the MikMak Platform.</a:t>
            </a:r>
            <a:endParaRPr sz="1200">
              <a:solidFill>
                <a:schemeClr val="lt1"/>
              </a:solidFill>
              <a:latin typeface="Lato"/>
              <a:ea typeface="Lato"/>
              <a:cs typeface="Lato"/>
              <a:sym typeface="Lato"/>
            </a:endParaRPr>
          </a:p>
          <a:p>
            <a:pPr indent="0" lvl="0" marL="0" rtl="0" algn="l">
              <a:spcBef>
                <a:spcPts val="1000"/>
              </a:spcBef>
              <a:spcAft>
                <a:spcPts val="1000"/>
              </a:spcAft>
              <a:buNone/>
            </a:pPr>
            <a:r>
              <a:rPr lang="en" sz="1200">
                <a:solidFill>
                  <a:schemeClr val="lt1"/>
                </a:solidFill>
                <a:latin typeface="Lato"/>
                <a:ea typeface="Lato"/>
                <a:cs typeface="Lato"/>
                <a:sym typeface="Lato"/>
              </a:rPr>
              <a:t>Want to learn more? </a:t>
            </a:r>
            <a:r>
              <a:rPr b="1" lang="en" sz="1200" u="sng">
                <a:solidFill>
                  <a:schemeClr val="lt1"/>
                </a:solidFill>
                <a:latin typeface="Lato"/>
                <a:ea typeface="Lato"/>
                <a:cs typeface="Lato"/>
                <a:sym typeface="Lato"/>
                <a:hlinkClick r:id="rId3">
                  <a:extLst>
                    <a:ext uri="{A12FA001-AC4F-418D-AE19-62706E023703}">
                      <ahyp:hlinkClr val="tx"/>
                    </a:ext>
                  </a:extLst>
                </a:hlinkClick>
              </a:rPr>
              <a:t>Schedule a demo here.</a:t>
            </a:r>
            <a:endParaRPr b="1" sz="1200">
              <a:solidFill>
                <a:schemeClr val="lt1"/>
              </a:solidFill>
              <a:latin typeface="Lato"/>
              <a:ea typeface="Lato"/>
              <a:cs typeface="Lato"/>
              <a:sym typeface="Lato"/>
            </a:endParaRPr>
          </a:p>
        </p:txBody>
      </p:sp>
      <p:sp>
        <p:nvSpPr>
          <p:cNvPr id="206" name="Google Shape;206;p19"/>
          <p:cNvSpPr txBox="1"/>
          <p:nvPr/>
        </p:nvSpPr>
        <p:spPr>
          <a:xfrm>
            <a:off x="441525" y="982988"/>
            <a:ext cx="59484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600">
                <a:solidFill>
                  <a:schemeClr val="lt1"/>
                </a:solidFill>
                <a:latin typeface="Raleway"/>
                <a:ea typeface="Raleway"/>
                <a:cs typeface="Raleway"/>
                <a:sym typeface="Raleway"/>
              </a:rPr>
              <a:t>Your eCommerce Marketing Checklist</a:t>
            </a:r>
            <a:endParaRPr b="1" sz="1600">
              <a:solidFill>
                <a:schemeClr val="lt1"/>
              </a:solidFill>
              <a:latin typeface="Raleway"/>
              <a:ea typeface="Raleway"/>
              <a:cs typeface="Raleway"/>
              <a:sym typeface="Raleway"/>
            </a:endParaRPr>
          </a:p>
        </p:txBody>
      </p:sp>
      <p:pic>
        <p:nvPicPr>
          <p:cNvPr id="207" name="Google Shape;207;p19"/>
          <p:cNvPicPr preferRelativeResize="0"/>
          <p:nvPr/>
        </p:nvPicPr>
        <p:blipFill rotWithShape="1">
          <a:blip r:embed="rId4">
            <a:alphaModFix/>
          </a:blip>
          <a:srcRect b="1569" l="0" r="0" t="1569"/>
          <a:stretch/>
        </p:blipFill>
        <p:spPr>
          <a:xfrm>
            <a:off x="219925" y="4734475"/>
            <a:ext cx="607350" cy="221775"/>
          </a:xfrm>
          <a:prstGeom prst="rect">
            <a:avLst/>
          </a:prstGeom>
          <a:noFill/>
          <a:ln>
            <a:noFill/>
          </a:ln>
        </p:spPr>
      </p:pic>
      <p:sp>
        <p:nvSpPr>
          <p:cNvPr id="208" name="Google Shape;208;p19"/>
          <p:cNvSpPr txBox="1"/>
          <p:nvPr/>
        </p:nvSpPr>
        <p:spPr>
          <a:xfrm>
            <a:off x="304800" y="228600"/>
            <a:ext cx="30000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chemeClr val="lt1"/>
                </a:solidFill>
                <a:latin typeface="Lato"/>
                <a:ea typeface="Lato"/>
                <a:cs typeface="Lato"/>
                <a:sym typeface="Lato"/>
              </a:rPr>
              <a:t>Target Benchmarks and Insights Report</a:t>
            </a:r>
            <a:endParaRPr sz="1000">
              <a:solidFill>
                <a:schemeClr val="lt1"/>
              </a:solidFill>
              <a:latin typeface="Lato"/>
              <a:ea typeface="Lato"/>
              <a:cs typeface="Lato"/>
              <a:sym typeface="Lato"/>
            </a:endParaRPr>
          </a:p>
        </p:txBody>
      </p:sp>
      <p:cxnSp>
        <p:nvCxnSpPr>
          <p:cNvPr id="209" name="Google Shape;209;p19"/>
          <p:cNvCxnSpPr/>
          <p:nvPr/>
        </p:nvCxnSpPr>
        <p:spPr>
          <a:xfrm>
            <a:off x="396000" y="567300"/>
            <a:ext cx="690300" cy="0"/>
          </a:xfrm>
          <a:prstGeom prst="straightConnector1">
            <a:avLst/>
          </a:prstGeom>
          <a:noFill/>
          <a:ln cap="flat" cmpd="sng" w="19050">
            <a:solidFill>
              <a:schemeClr val="lt1"/>
            </a:solidFill>
            <a:prstDash val="solid"/>
            <a:round/>
            <a:headEnd len="med" w="med" type="none"/>
            <a:tailEnd len="med" w="med" type="none"/>
          </a:ln>
        </p:spPr>
      </p:cxn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3171C"/>
        </a:solidFill>
      </p:bgPr>
    </p:bg>
    <p:spTree>
      <p:nvGrpSpPr>
        <p:cNvPr id="213" name="Shape 213"/>
        <p:cNvGrpSpPr/>
        <p:nvPr/>
      </p:nvGrpSpPr>
      <p:grpSpPr>
        <a:xfrm>
          <a:off x="0" y="0"/>
          <a:ext cx="0" cy="0"/>
          <a:chOff x="0" y="0"/>
          <a:chExt cx="0" cy="0"/>
        </a:xfrm>
      </p:grpSpPr>
      <p:sp>
        <p:nvSpPr>
          <p:cNvPr id="214" name="Google Shape;214;p20"/>
          <p:cNvSpPr/>
          <p:nvPr/>
        </p:nvSpPr>
        <p:spPr>
          <a:xfrm>
            <a:off x="5142300" y="1447825"/>
            <a:ext cx="4001700" cy="1931700"/>
          </a:xfrm>
          <a:prstGeom prst="rect">
            <a:avLst/>
          </a:prstGeom>
          <a:solidFill>
            <a:srgbClr val="FFFFFF"/>
          </a:solidFill>
          <a:ln cap="flat" cmpd="sng" w="9525">
            <a:solidFill>
              <a:srgbClr val="FFFFFF"/>
            </a:solidFill>
            <a:prstDash val="solid"/>
            <a:round/>
            <a:headEnd len="sm" w="sm" type="none"/>
            <a:tailEnd len="sm" w="sm" type="none"/>
          </a:ln>
          <a:effectLst>
            <a:outerShdw blurRad="57150" rotWithShape="0" algn="bl" dir="5400000" dist="19050">
              <a:srgbClr val="000000">
                <a:alpha val="42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20"/>
          <p:cNvSpPr txBox="1"/>
          <p:nvPr/>
        </p:nvSpPr>
        <p:spPr>
          <a:xfrm>
            <a:off x="846475" y="882800"/>
            <a:ext cx="3645000" cy="695700"/>
          </a:xfrm>
          <a:prstGeom prst="rect">
            <a:avLst/>
          </a:prstGeom>
          <a:noFill/>
          <a:ln>
            <a:noFill/>
          </a:ln>
        </p:spPr>
        <p:txBody>
          <a:bodyPr anchorCtr="0" anchor="ctr" bIns="28575" lIns="28575" spcFirstLastPara="1" rIns="28575" wrap="square" tIns="28575">
            <a:noAutofit/>
          </a:bodyPr>
          <a:lstStyle/>
          <a:p>
            <a:pPr indent="0" lvl="0" marL="0" marR="0" rtl="0" algn="l">
              <a:lnSpc>
                <a:spcPct val="115000"/>
              </a:lnSpc>
              <a:spcBef>
                <a:spcPts val="0"/>
              </a:spcBef>
              <a:spcAft>
                <a:spcPts val="0"/>
              </a:spcAft>
              <a:buClr>
                <a:srgbClr val="D03DA8"/>
              </a:buClr>
              <a:buSzPts val="1500"/>
              <a:buFont typeface="Helvetica Neue"/>
              <a:buNone/>
            </a:pPr>
            <a:r>
              <a:rPr lang="en" sz="1600">
                <a:solidFill>
                  <a:srgbClr val="FFFFFF"/>
                </a:solidFill>
                <a:latin typeface="Raleway ExtraBold"/>
                <a:ea typeface="Raleway ExtraBold"/>
                <a:cs typeface="Raleway ExtraBold"/>
                <a:sym typeface="Raleway ExtraBold"/>
              </a:rPr>
              <a:t>All data and insights from Retailer Benchmark Reports are sourced from the MikMak Shopping Index</a:t>
            </a:r>
            <a:endParaRPr sz="1600">
              <a:solidFill>
                <a:srgbClr val="FFFFFF"/>
              </a:solidFill>
              <a:latin typeface="Raleway ExtraBold"/>
              <a:ea typeface="Raleway ExtraBold"/>
              <a:cs typeface="Raleway ExtraBold"/>
              <a:sym typeface="Raleway ExtraBold"/>
            </a:endParaRPr>
          </a:p>
        </p:txBody>
      </p:sp>
      <p:sp>
        <p:nvSpPr>
          <p:cNvPr id="216" name="Google Shape;216;p20"/>
          <p:cNvSpPr txBox="1"/>
          <p:nvPr/>
        </p:nvSpPr>
        <p:spPr>
          <a:xfrm>
            <a:off x="770175" y="2066950"/>
            <a:ext cx="3950100" cy="2462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rgbClr val="000000"/>
              </a:buClr>
              <a:buSzPts val="1100"/>
              <a:buFont typeface="Arial"/>
              <a:buNone/>
            </a:pPr>
            <a:r>
              <a:rPr lang="en" sz="1000">
                <a:solidFill>
                  <a:srgbClr val="FFFFFF"/>
                </a:solidFill>
                <a:latin typeface="Lato"/>
                <a:ea typeface="Lato"/>
                <a:cs typeface="Lato"/>
                <a:sym typeface="Lato"/>
              </a:rPr>
              <a:t>The MikMak Shopping Index was developed to provide a standardized set of metrics, methodology, and benchmarks to help drive brands’ business results and strategy. It is a collection of key eCommerce KPIs collected across hundreds of brands and over 250 channels and over 2000 retailer integrations to understand consumer online shopping behavior. The Index also includes data from MikMak Shopper Intelligence, which ties first-party eCommerce data to 1000+ demographic and psychographic data points, and can be segmented by product, retailer, and more. Shopper Intelligence is available through an industry exclusive partnership with LiveRamp. </a:t>
            </a:r>
            <a:endParaRPr sz="1000">
              <a:solidFill>
                <a:srgbClr val="FFFFFF"/>
              </a:solidFill>
              <a:latin typeface="Lato"/>
              <a:ea typeface="Lato"/>
              <a:cs typeface="Lato"/>
              <a:sym typeface="Lato"/>
            </a:endParaRPr>
          </a:p>
          <a:p>
            <a:pPr indent="0" lvl="0" marL="0" rtl="0" algn="l">
              <a:lnSpc>
                <a:spcPct val="115000"/>
              </a:lnSpc>
              <a:spcBef>
                <a:spcPts val="0"/>
              </a:spcBef>
              <a:spcAft>
                <a:spcPts val="0"/>
              </a:spcAft>
              <a:buNone/>
            </a:pPr>
            <a:r>
              <a:t/>
            </a:r>
            <a:endParaRPr sz="1000">
              <a:solidFill>
                <a:srgbClr val="FFFFFF"/>
              </a:solidFill>
              <a:latin typeface="Lato"/>
              <a:ea typeface="Lato"/>
              <a:cs typeface="Lato"/>
              <a:sym typeface="Lato"/>
            </a:endParaRPr>
          </a:p>
          <a:p>
            <a:pPr indent="0" lvl="0" marL="0" rtl="0" algn="l">
              <a:lnSpc>
                <a:spcPct val="115000"/>
              </a:lnSpc>
              <a:spcBef>
                <a:spcPts val="0"/>
              </a:spcBef>
              <a:spcAft>
                <a:spcPts val="0"/>
              </a:spcAft>
              <a:buNone/>
            </a:pPr>
            <a:r>
              <a:rPr lang="en" sz="1000">
                <a:solidFill>
                  <a:srgbClr val="FFFFFF"/>
                </a:solidFill>
                <a:latin typeface="Lato"/>
                <a:ea typeface="Lato"/>
                <a:cs typeface="Lato"/>
                <a:sym typeface="Lato"/>
              </a:rPr>
              <a:t>Data in this report is from </a:t>
            </a:r>
            <a:r>
              <a:rPr lang="en" sz="1000">
                <a:solidFill>
                  <a:srgbClr val="FFFFFF"/>
                </a:solidFill>
                <a:latin typeface="Lato"/>
                <a:ea typeface="Lato"/>
                <a:cs typeface="Lato"/>
                <a:sym typeface="Lato"/>
              </a:rPr>
              <a:t>1/1/2021 to 12/31/2022</a:t>
            </a:r>
            <a:endParaRPr sz="1000">
              <a:solidFill>
                <a:srgbClr val="FFFFFF"/>
              </a:solidFill>
              <a:latin typeface="Lato"/>
              <a:ea typeface="Lato"/>
              <a:cs typeface="Lato"/>
              <a:sym typeface="Lato"/>
            </a:endParaRPr>
          </a:p>
        </p:txBody>
      </p:sp>
      <p:sp>
        <p:nvSpPr>
          <p:cNvPr id="217" name="Google Shape;217;p20"/>
          <p:cNvSpPr txBox="1"/>
          <p:nvPr/>
        </p:nvSpPr>
        <p:spPr>
          <a:xfrm>
            <a:off x="5374650" y="1666375"/>
            <a:ext cx="3534000" cy="1452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800">
                <a:solidFill>
                  <a:srgbClr val="000000"/>
                </a:solidFill>
                <a:latin typeface="Raleway"/>
                <a:ea typeface="Raleway"/>
                <a:cs typeface="Raleway"/>
                <a:sym typeface="Raleway"/>
              </a:rPr>
              <a:t>Let’s chat!</a:t>
            </a:r>
            <a:endParaRPr b="1">
              <a:solidFill>
                <a:srgbClr val="000000"/>
              </a:solidFill>
              <a:latin typeface="Raleway"/>
              <a:ea typeface="Raleway"/>
              <a:cs typeface="Raleway"/>
              <a:sym typeface="Raleway"/>
            </a:endParaRPr>
          </a:p>
          <a:p>
            <a:pPr indent="0" lvl="0" marL="0" rtl="0" algn="l">
              <a:spcBef>
                <a:spcPts val="1000"/>
              </a:spcBef>
              <a:spcAft>
                <a:spcPts val="0"/>
              </a:spcAft>
              <a:buNone/>
            </a:pPr>
            <a:r>
              <a:rPr lang="en">
                <a:latin typeface="Lato"/>
                <a:ea typeface="Lato"/>
                <a:cs typeface="Lato"/>
                <a:sym typeface="Lato"/>
              </a:rPr>
              <a:t>Want to get even more insights? </a:t>
            </a:r>
            <a:br>
              <a:rPr lang="en">
                <a:latin typeface="Lato"/>
                <a:ea typeface="Lato"/>
                <a:cs typeface="Lato"/>
                <a:sym typeface="Lato"/>
              </a:rPr>
            </a:br>
            <a:r>
              <a:rPr lang="en">
                <a:latin typeface="Lato"/>
                <a:ea typeface="Lato"/>
                <a:cs typeface="Lato"/>
                <a:sym typeface="Lato"/>
              </a:rPr>
              <a:t>Looking for a different retailer?</a:t>
            </a:r>
            <a:endParaRPr>
              <a:solidFill>
                <a:srgbClr val="000000"/>
              </a:solidFill>
              <a:latin typeface="Lato"/>
              <a:ea typeface="Lato"/>
              <a:cs typeface="Lato"/>
              <a:sym typeface="Lato"/>
            </a:endParaRPr>
          </a:p>
          <a:p>
            <a:pPr indent="0" lvl="0" marL="0" rtl="0" algn="l">
              <a:spcBef>
                <a:spcPts val="0"/>
              </a:spcBef>
              <a:spcAft>
                <a:spcPts val="0"/>
              </a:spcAft>
              <a:buNone/>
            </a:pPr>
            <a:r>
              <a:t/>
            </a:r>
            <a:endParaRPr>
              <a:solidFill>
                <a:srgbClr val="000000"/>
              </a:solidFill>
              <a:latin typeface="Lato"/>
              <a:ea typeface="Lato"/>
              <a:cs typeface="Lato"/>
              <a:sym typeface="Lato"/>
            </a:endParaRPr>
          </a:p>
          <a:p>
            <a:pPr indent="0" lvl="0" marL="0" rtl="0" algn="l">
              <a:spcBef>
                <a:spcPts val="0"/>
              </a:spcBef>
              <a:spcAft>
                <a:spcPts val="0"/>
              </a:spcAft>
              <a:buNone/>
            </a:pPr>
            <a:r>
              <a:rPr lang="en">
                <a:solidFill>
                  <a:srgbClr val="000000"/>
                </a:solidFill>
                <a:latin typeface="Lato"/>
                <a:ea typeface="Lato"/>
                <a:cs typeface="Lato"/>
                <a:sym typeface="Lato"/>
              </a:rPr>
              <a:t>Contact </a:t>
            </a:r>
            <a:r>
              <a:rPr b="1" lang="en" u="sng">
                <a:solidFill>
                  <a:srgbClr val="93171C"/>
                </a:solidFill>
                <a:latin typeface="Lato"/>
                <a:ea typeface="Lato"/>
                <a:cs typeface="Lato"/>
                <a:sym typeface="Lato"/>
                <a:hlinkClick r:id="rId3">
                  <a:extLst>
                    <a:ext uri="{A12FA001-AC4F-418D-AE19-62706E023703}">
                      <ahyp:hlinkClr val="tx"/>
                    </a:ext>
                  </a:extLst>
                </a:hlinkClick>
              </a:rPr>
              <a:t>marketing@mikmak.com</a:t>
            </a:r>
            <a:r>
              <a:rPr lang="en">
                <a:solidFill>
                  <a:srgbClr val="000000"/>
                </a:solidFill>
                <a:latin typeface="Lato"/>
                <a:ea typeface="Lato"/>
                <a:cs typeface="Lato"/>
                <a:sym typeface="Lato"/>
              </a:rPr>
              <a:t>!</a:t>
            </a:r>
            <a:endParaRPr>
              <a:solidFill>
                <a:srgbClr val="000000"/>
              </a:solidFill>
              <a:latin typeface="Lato"/>
              <a:ea typeface="Lato"/>
              <a:cs typeface="Lato"/>
              <a:sym typeface="Lato"/>
            </a:endParaRPr>
          </a:p>
        </p:txBody>
      </p:sp>
      <p:cxnSp>
        <p:nvCxnSpPr>
          <p:cNvPr id="218" name="Google Shape;218;p20"/>
          <p:cNvCxnSpPr/>
          <p:nvPr/>
        </p:nvCxnSpPr>
        <p:spPr>
          <a:xfrm flipH="1" rot="10800000">
            <a:off x="846479" y="1866388"/>
            <a:ext cx="879300" cy="2700"/>
          </a:xfrm>
          <a:prstGeom prst="straightConnector1">
            <a:avLst/>
          </a:prstGeom>
          <a:noFill/>
          <a:ln cap="flat" cmpd="sng" w="19050">
            <a:solidFill>
              <a:srgbClr val="FFFFFF"/>
            </a:solidFill>
            <a:prstDash val="solid"/>
            <a:round/>
            <a:headEnd len="med" w="med" type="none"/>
            <a:tailEnd len="med" w="med" type="none"/>
          </a:ln>
        </p:spPr>
      </p:cxn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